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Lst>
  <p:sldIdLst>
    <p:sldId id="256" r:id="rId3"/>
    <p:sldId id="257" r:id="rId4"/>
    <p:sldId id="258" r:id="rId5"/>
    <p:sldId id="259" r:id="rId6"/>
    <p:sldId id="260" r:id="rId7"/>
    <p:sldId id="262" r:id="rId8"/>
    <p:sldId id="264" r:id="rId9"/>
    <p:sldId id="263" r:id="rId10"/>
    <p:sldId id="281"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80" r:id="rId26"/>
    <p:sldId id="279" r:id="rId27"/>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brullworfel.ru/turbosit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brullworfel.ru/turbosit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7E32F-71D7-43ED-A554-E065B4FEEE8F}"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ka-GE"/>
        </a:p>
      </dgm:t>
    </dgm:pt>
    <dgm:pt modelId="{6CA8B6E1-8CEF-4D86-B874-18AE60A728E7}">
      <dgm:prSet phldrT="[Text]" custT="1">
        <dgm:style>
          <a:lnRef idx="1">
            <a:schemeClr val="accent4"/>
          </a:lnRef>
          <a:fillRef idx="2">
            <a:schemeClr val="accent4"/>
          </a:fillRef>
          <a:effectRef idx="1">
            <a:schemeClr val="accent4"/>
          </a:effectRef>
          <a:fontRef idx="minor">
            <a:schemeClr val="dk1"/>
          </a:fontRef>
        </dgm:style>
      </dgm:prSet>
      <dgm:spPr>
        <a:ln w="28575"/>
      </dgm:spPr>
      <dgm:t>
        <a:bodyPr/>
        <a:lstStyle/>
        <a:p>
          <a:r>
            <a:rPr lang="en-US" sz="2400" dirty="0" err="1" smtClean="0">
              <a:latin typeface="Times New Roman" panose="02020603050405020304" pitchFamily="18" charset="0"/>
              <a:cs typeface="Times New Roman" panose="02020603050405020304" pitchFamily="18" charset="0"/>
            </a:rPr>
            <a:t>NetOp</a:t>
          </a:r>
          <a:r>
            <a:rPr lang="en-US" sz="2400" dirty="0" smtClean="0">
              <a:latin typeface="Times New Roman" panose="02020603050405020304" pitchFamily="18" charset="0"/>
              <a:cs typeface="Times New Roman" panose="02020603050405020304" pitchFamily="18" charset="0"/>
            </a:rPr>
            <a:t> School</a:t>
          </a:r>
          <a:endParaRPr lang="ka-GE" sz="2400" dirty="0">
            <a:cs typeface="Times New Roman" panose="02020603050405020304" pitchFamily="18" charset="0"/>
          </a:endParaRPr>
        </a:p>
      </dgm:t>
    </dgm:pt>
    <dgm:pt modelId="{1D9A5D10-DAA3-4614-9F9A-93826CAC52F4}" type="parTrans" cxnId="{9F2B0B0E-AFA1-4CF1-A297-D388F865FFC6}">
      <dgm:prSet/>
      <dgm:spPr/>
      <dgm:t>
        <a:bodyPr/>
        <a:lstStyle/>
        <a:p>
          <a:endParaRPr lang="ka-GE"/>
        </a:p>
      </dgm:t>
    </dgm:pt>
    <dgm:pt modelId="{2CDCFBB6-CD11-4C64-BF1E-0784E74D389B}" type="sibTrans" cxnId="{9F2B0B0E-AFA1-4CF1-A297-D388F865FFC6}">
      <dgm:prSet/>
      <dgm:spPr/>
      <dgm:t>
        <a:bodyPr/>
        <a:lstStyle/>
        <a:p>
          <a:endParaRPr lang="ka-GE"/>
        </a:p>
      </dgm:t>
    </dgm:pt>
    <dgm:pt modelId="{51AF6A74-6643-430C-9E42-EEB5C3C9D779}">
      <dgm:prSet custT="1">
        <dgm:style>
          <a:lnRef idx="1">
            <a:schemeClr val="accent4"/>
          </a:lnRef>
          <a:fillRef idx="2">
            <a:schemeClr val="accent4"/>
          </a:fillRef>
          <a:effectRef idx="1">
            <a:schemeClr val="accent4"/>
          </a:effectRef>
          <a:fontRef idx="minor">
            <a:schemeClr val="dk1"/>
          </a:fontRef>
        </dgm:style>
      </dgm:prSet>
      <dgm:spPr/>
      <dgm:t>
        <a:bodyPr/>
        <a:lstStyle/>
        <a:p>
          <a:r>
            <a:rPr lang="ka-GE" sz="2000" dirty="0" smtClean="0">
              <a:cs typeface="Times New Roman" panose="02020603050405020304" pitchFamily="18" charset="0"/>
            </a:rPr>
            <a:t>quizizz.com </a:t>
          </a:r>
          <a:endParaRPr lang="ka-GE" sz="2000" dirty="0">
            <a:cs typeface="Times New Roman" panose="02020603050405020304" pitchFamily="18" charset="0"/>
          </a:endParaRPr>
        </a:p>
      </dgm:t>
    </dgm:pt>
    <dgm:pt modelId="{1F5F2546-2CDE-4FFF-917B-AA6329366546}" type="parTrans" cxnId="{683B4CF9-E678-402F-8273-62E654E1D3E9}">
      <dgm:prSet/>
      <dgm:spPr/>
      <dgm:t>
        <a:bodyPr/>
        <a:lstStyle/>
        <a:p>
          <a:endParaRPr lang="ka-GE"/>
        </a:p>
      </dgm:t>
    </dgm:pt>
    <dgm:pt modelId="{F79CA585-BDA7-48E0-BB23-8B063CFBB5A9}" type="sibTrans" cxnId="{683B4CF9-E678-402F-8273-62E654E1D3E9}">
      <dgm:prSet/>
      <dgm:spPr/>
      <dgm:t>
        <a:bodyPr/>
        <a:lstStyle/>
        <a:p>
          <a:endParaRPr lang="ka-GE"/>
        </a:p>
      </dgm:t>
    </dgm:pt>
    <dgm:pt modelId="{8A85F9ED-74FE-4670-A759-BA0454F289D8}">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smtClean="0">
              <a:latin typeface="Times New Roman" panose="02020603050405020304" pitchFamily="18" charset="0"/>
              <a:cs typeface="Times New Roman" panose="02020603050405020304" pitchFamily="18" charset="0"/>
            </a:rPr>
            <a:t>Slideshare.net</a:t>
          </a:r>
          <a:endParaRPr lang="ka-GE" sz="2000" dirty="0">
            <a:cs typeface="Times New Roman" panose="02020603050405020304" pitchFamily="18" charset="0"/>
          </a:endParaRPr>
        </a:p>
      </dgm:t>
    </dgm:pt>
    <dgm:pt modelId="{41B418B4-0AAE-4A69-8712-7EC3F6B610B1}" type="parTrans" cxnId="{D683C57B-C114-4B58-B401-4B796CD2E322}">
      <dgm:prSet/>
      <dgm:spPr/>
      <dgm:t>
        <a:bodyPr/>
        <a:lstStyle/>
        <a:p>
          <a:endParaRPr lang="ka-GE"/>
        </a:p>
      </dgm:t>
    </dgm:pt>
    <dgm:pt modelId="{C2BB6093-69F4-4B03-BC85-A33A1A361F10}" type="sibTrans" cxnId="{D683C57B-C114-4B58-B401-4B796CD2E322}">
      <dgm:prSet/>
      <dgm:spPr/>
      <dgm:t>
        <a:bodyPr/>
        <a:lstStyle/>
        <a:p>
          <a:endParaRPr lang="ka-GE"/>
        </a:p>
      </dgm:t>
    </dgm:pt>
    <dgm:pt modelId="{1785EF34-9E1A-49A3-B15C-5E8AB99199F2}">
      <dgm:prSet custT="1">
        <dgm:style>
          <a:lnRef idx="1">
            <a:schemeClr val="accent4"/>
          </a:lnRef>
          <a:fillRef idx="2">
            <a:schemeClr val="accent4"/>
          </a:fillRef>
          <a:effectRef idx="1">
            <a:schemeClr val="accent4"/>
          </a:effectRef>
          <a:fontRef idx="minor">
            <a:schemeClr val="dk1"/>
          </a:fontRef>
        </dgm:style>
      </dgm:prSet>
      <dgm:spPr/>
      <dgm:t>
        <a:bodyPr/>
        <a:lstStyle/>
        <a:p>
          <a:r>
            <a:rPr lang="ka-GE" sz="2000" dirty="0" smtClean="0">
              <a:cs typeface="Times New Roman" panose="02020603050405020304" pitchFamily="18" charset="0"/>
            </a:rPr>
            <a:t>LearningApps.org, </a:t>
          </a:r>
          <a:endParaRPr lang="ka-GE" sz="2000" dirty="0">
            <a:cs typeface="Times New Roman" panose="02020603050405020304" pitchFamily="18" charset="0"/>
          </a:endParaRPr>
        </a:p>
      </dgm:t>
    </dgm:pt>
    <dgm:pt modelId="{A83E27FB-878F-49A8-814D-FB46835FC01F}" type="parTrans" cxnId="{8EB95A99-0B1F-4ED6-9106-A777618C361D}">
      <dgm:prSet/>
      <dgm:spPr/>
      <dgm:t>
        <a:bodyPr/>
        <a:lstStyle/>
        <a:p>
          <a:endParaRPr lang="ka-GE"/>
        </a:p>
      </dgm:t>
    </dgm:pt>
    <dgm:pt modelId="{CD51222D-4461-41D0-A4C5-3B0891FB9717}" type="sibTrans" cxnId="{8EB95A99-0B1F-4ED6-9106-A777618C361D}">
      <dgm:prSet/>
      <dgm:spPr/>
      <dgm:t>
        <a:bodyPr/>
        <a:lstStyle/>
        <a:p>
          <a:endParaRPr lang="ka-GE"/>
        </a:p>
      </dgm:t>
    </dgm:pt>
    <dgm:pt modelId="{D3BF3A39-896E-4712-9260-E8A36BC5ED4C}">
      <dgm:prSet custT="1">
        <dgm:style>
          <a:lnRef idx="1">
            <a:schemeClr val="accent4"/>
          </a:lnRef>
          <a:fillRef idx="2">
            <a:schemeClr val="accent4"/>
          </a:fillRef>
          <a:effectRef idx="1">
            <a:schemeClr val="accent4"/>
          </a:effectRef>
          <a:fontRef idx="minor">
            <a:schemeClr val="dk1"/>
          </a:fontRef>
        </dgm:style>
      </dgm:prSet>
      <dgm:spPr/>
      <dgm:t>
        <a:bodyPr/>
        <a:lstStyle/>
        <a:p>
          <a:r>
            <a:rPr lang="ka-GE" sz="2000" dirty="0" smtClean="0">
              <a:cs typeface="Times New Roman" panose="02020603050405020304" pitchFamily="18" charset="0"/>
            </a:rPr>
            <a:t>kahoot.com</a:t>
          </a:r>
          <a:r>
            <a:rPr lang="ka-GE" sz="1600" dirty="0" smtClean="0">
              <a:cs typeface="Times New Roman" panose="02020603050405020304" pitchFamily="18" charset="0"/>
            </a:rPr>
            <a:t>  </a:t>
          </a:r>
          <a:endParaRPr lang="ka-GE" sz="1600" dirty="0">
            <a:cs typeface="Times New Roman" panose="02020603050405020304" pitchFamily="18" charset="0"/>
          </a:endParaRPr>
        </a:p>
      </dgm:t>
    </dgm:pt>
    <dgm:pt modelId="{A9828F75-D072-4987-8BAD-CD1F27CB7F15}" type="parTrans" cxnId="{B212BFA8-951B-429C-98E2-B1E4F13B84D1}">
      <dgm:prSet/>
      <dgm:spPr/>
      <dgm:t>
        <a:bodyPr/>
        <a:lstStyle/>
        <a:p>
          <a:endParaRPr lang="ka-GE"/>
        </a:p>
      </dgm:t>
    </dgm:pt>
    <dgm:pt modelId="{6A9923A2-56C2-4DB5-BC41-BD819AE6D9D8}" type="sibTrans" cxnId="{B212BFA8-951B-429C-98E2-B1E4F13B84D1}">
      <dgm:prSet/>
      <dgm:spPr/>
      <dgm:t>
        <a:bodyPr/>
        <a:lstStyle/>
        <a:p>
          <a:endParaRPr lang="ka-GE"/>
        </a:p>
      </dgm:t>
    </dgm:pt>
    <dgm:pt modelId="{DAFA39EA-CE59-458B-8544-FD4345A937F4}">
      <dgm:prSet custT="1">
        <dgm:style>
          <a:lnRef idx="1">
            <a:schemeClr val="accent4"/>
          </a:lnRef>
          <a:fillRef idx="2">
            <a:schemeClr val="accent4"/>
          </a:fillRef>
          <a:effectRef idx="1">
            <a:schemeClr val="accent4"/>
          </a:effectRef>
          <a:fontRef idx="minor">
            <a:schemeClr val="dk1"/>
          </a:fontRef>
        </dgm:style>
      </dgm:prSet>
      <dgm:spPr/>
      <dgm:t>
        <a:bodyPr/>
        <a:lstStyle/>
        <a:p>
          <a:r>
            <a:rPr lang="ka-GE" sz="2000" dirty="0" smtClean="0">
              <a:cs typeface="Times New Roman" panose="02020603050405020304" pitchFamily="18" charset="0"/>
              <a:hlinkClick xmlns:r="http://schemas.openxmlformats.org/officeDocument/2006/relationships" r:id="rId1"/>
            </a:rPr>
            <a:t>https://brullworfel.ru/turbosite/</a:t>
          </a:r>
          <a:r>
            <a:rPr lang="ka-GE" sz="2000" dirty="0" smtClean="0">
              <a:cs typeface="Times New Roman" panose="02020603050405020304" pitchFamily="18" charset="0"/>
            </a:rPr>
            <a:t>,</a:t>
          </a:r>
          <a:endParaRPr lang="ka-GE" sz="2000" dirty="0">
            <a:cs typeface="Times New Roman" panose="02020603050405020304" pitchFamily="18" charset="0"/>
          </a:endParaRPr>
        </a:p>
      </dgm:t>
    </dgm:pt>
    <dgm:pt modelId="{B6070EA4-DCF0-42F4-8AC3-E49897598919}" type="parTrans" cxnId="{D539846E-163A-492C-B7FA-D9E88F4B077C}">
      <dgm:prSet/>
      <dgm:spPr/>
      <dgm:t>
        <a:bodyPr/>
        <a:lstStyle/>
        <a:p>
          <a:endParaRPr lang="ka-GE"/>
        </a:p>
      </dgm:t>
    </dgm:pt>
    <dgm:pt modelId="{588CF9E1-F285-4E16-8D6D-B7CB88136C75}" type="sibTrans" cxnId="{D539846E-163A-492C-B7FA-D9E88F4B077C}">
      <dgm:prSet/>
      <dgm:spPr/>
      <dgm:t>
        <a:bodyPr/>
        <a:lstStyle/>
        <a:p>
          <a:endParaRPr lang="ka-GE"/>
        </a:p>
      </dgm:t>
    </dgm:pt>
    <dgm:pt modelId="{856E961F-5FF0-4553-84B5-7C55B13CA776}" type="pres">
      <dgm:prSet presAssocID="{3D57E32F-71D7-43ED-A554-E065B4FEEE8F}" presName="Name0" presStyleCnt="0">
        <dgm:presLayoutVars>
          <dgm:dir/>
          <dgm:resizeHandles val="exact"/>
        </dgm:presLayoutVars>
      </dgm:prSet>
      <dgm:spPr/>
      <dgm:t>
        <a:bodyPr/>
        <a:lstStyle/>
        <a:p>
          <a:endParaRPr lang="ka-GE"/>
        </a:p>
      </dgm:t>
    </dgm:pt>
    <dgm:pt modelId="{61E78034-699A-4B7E-90D7-170DB04AC105}" type="pres">
      <dgm:prSet presAssocID="{6CA8B6E1-8CEF-4D86-B874-18AE60A728E7}" presName="Name5" presStyleLbl="vennNode1" presStyleIdx="0" presStyleCnt="6">
        <dgm:presLayoutVars>
          <dgm:bulletEnabled val="1"/>
        </dgm:presLayoutVars>
      </dgm:prSet>
      <dgm:spPr/>
      <dgm:t>
        <a:bodyPr/>
        <a:lstStyle/>
        <a:p>
          <a:endParaRPr lang="ka-GE"/>
        </a:p>
      </dgm:t>
    </dgm:pt>
    <dgm:pt modelId="{92E17392-B0FC-42D3-B6CA-5BE3C3D5CCCA}" type="pres">
      <dgm:prSet presAssocID="{2CDCFBB6-CD11-4C64-BF1E-0784E74D389B}" presName="space" presStyleCnt="0"/>
      <dgm:spPr/>
    </dgm:pt>
    <dgm:pt modelId="{D7561F3D-45E0-48CA-B1E6-067338BC3126}" type="pres">
      <dgm:prSet presAssocID="{DAFA39EA-CE59-458B-8544-FD4345A937F4}" presName="Name5" presStyleLbl="vennNode1" presStyleIdx="1" presStyleCnt="6">
        <dgm:presLayoutVars>
          <dgm:bulletEnabled val="1"/>
        </dgm:presLayoutVars>
      </dgm:prSet>
      <dgm:spPr/>
      <dgm:t>
        <a:bodyPr/>
        <a:lstStyle/>
        <a:p>
          <a:endParaRPr lang="ka-GE"/>
        </a:p>
      </dgm:t>
    </dgm:pt>
    <dgm:pt modelId="{DDCE6C37-9D67-463B-8956-557CDED79156}" type="pres">
      <dgm:prSet presAssocID="{588CF9E1-F285-4E16-8D6D-B7CB88136C75}" presName="space" presStyleCnt="0"/>
      <dgm:spPr/>
    </dgm:pt>
    <dgm:pt modelId="{1B3F90AB-BA29-40E7-913D-573575398A02}" type="pres">
      <dgm:prSet presAssocID="{1785EF34-9E1A-49A3-B15C-5E8AB99199F2}" presName="Name5" presStyleLbl="vennNode1" presStyleIdx="2" presStyleCnt="6">
        <dgm:presLayoutVars>
          <dgm:bulletEnabled val="1"/>
        </dgm:presLayoutVars>
      </dgm:prSet>
      <dgm:spPr/>
      <dgm:t>
        <a:bodyPr/>
        <a:lstStyle/>
        <a:p>
          <a:endParaRPr lang="ka-GE"/>
        </a:p>
      </dgm:t>
    </dgm:pt>
    <dgm:pt modelId="{98FA8423-43A2-431E-BE07-AD600339E1C7}" type="pres">
      <dgm:prSet presAssocID="{CD51222D-4461-41D0-A4C5-3B0891FB9717}" presName="space" presStyleCnt="0"/>
      <dgm:spPr/>
    </dgm:pt>
    <dgm:pt modelId="{13E7F294-A99E-41F3-A347-0DD8D05605C8}" type="pres">
      <dgm:prSet presAssocID="{8A85F9ED-74FE-4670-A759-BA0454F289D8}" presName="Name5" presStyleLbl="vennNode1" presStyleIdx="3" presStyleCnt="6">
        <dgm:presLayoutVars>
          <dgm:bulletEnabled val="1"/>
        </dgm:presLayoutVars>
      </dgm:prSet>
      <dgm:spPr/>
      <dgm:t>
        <a:bodyPr/>
        <a:lstStyle/>
        <a:p>
          <a:endParaRPr lang="ka-GE"/>
        </a:p>
      </dgm:t>
    </dgm:pt>
    <dgm:pt modelId="{8A01BB9D-990C-4FC3-B1EB-7BBCFE0FF140}" type="pres">
      <dgm:prSet presAssocID="{C2BB6093-69F4-4B03-BC85-A33A1A361F10}" presName="space" presStyleCnt="0"/>
      <dgm:spPr/>
    </dgm:pt>
    <dgm:pt modelId="{EC51E3C4-2D8E-4948-A3DF-0F677F6115A0}" type="pres">
      <dgm:prSet presAssocID="{51AF6A74-6643-430C-9E42-EEB5C3C9D779}" presName="Name5" presStyleLbl="vennNode1" presStyleIdx="4" presStyleCnt="6">
        <dgm:presLayoutVars>
          <dgm:bulletEnabled val="1"/>
        </dgm:presLayoutVars>
      </dgm:prSet>
      <dgm:spPr/>
      <dgm:t>
        <a:bodyPr/>
        <a:lstStyle/>
        <a:p>
          <a:endParaRPr lang="ka-GE"/>
        </a:p>
      </dgm:t>
    </dgm:pt>
    <dgm:pt modelId="{A1576373-B76E-4008-8B0C-783D55CC42D5}" type="pres">
      <dgm:prSet presAssocID="{F79CA585-BDA7-48E0-BB23-8B063CFBB5A9}" presName="space" presStyleCnt="0"/>
      <dgm:spPr/>
    </dgm:pt>
    <dgm:pt modelId="{04C58124-8A92-47D6-8C1B-70DA7AB27C2E}" type="pres">
      <dgm:prSet presAssocID="{D3BF3A39-896E-4712-9260-E8A36BC5ED4C}" presName="Name5" presStyleLbl="vennNode1" presStyleIdx="5" presStyleCnt="6" custLinFactNeighborY="5064">
        <dgm:presLayoutVars>
          <dgm:bulletEnabled val="1"/>
        </dgm:presLayoutVars>
      </dgm:prSet>
      <dgm:spPr/>
      <dgm:t>
        <a:bodyPr/>
        <a:lstStyle/>
        <a:p>
          <a:endParaRPr lang="ka-GE"/>
        </a:p>
      </dgm:t>
    </dgm:pt>
  </dgm:ptLst>
  <dgm:cxnLst>
    <dgm:cxn modelId="{D539846E-163A-492C-B7FA-D9E88F4B077C}" srcId="{3D57E32F-71D7-43ED-A554-E065B4FEEE8F}" destId="{DAFA39EA-CE59-458B-8544-FD4345A937F4}" srcOrd="1" destOrd="0" parTransId="{B6070EA4-DCF0-42F4-8AC3-E49897598919}" sibTransId="{588CF9E1-F285-4E16-8D6D-B7CB88136C75}"/>
    <dgm:cxn modelId="{9F2B0B0E-AFA1-4CF1-A297-D388F865FFC6}" srcId="{3D57E32F-71D7-43ED-A554-E065B4FEEE8F}" destId="{6CA8B6E1-8CEF-4D86-B874-18AE60A728E7}" srcOrd="0" destOrd="0" parTransId="{1D9A5D10-DAA3-4614-9F9A-93826CAC52F4}" sibTransId="{2CDCFBB6-CD11-4C64-BF1E-0784E74D389B}"/>
    <dgm:cxn modelId="{8EB95A99-0B1F-4ED6-9106-A777618C361D}" srcId="{3D57E32F-71D7-43ED-A554-E065B4FEEE8F}" destId="{1785EF34-9E1A-49A3-B15C-5E8AB99199F2}" srcOrd="2" destOrd="0" parTransId="{A83E27FB-878F-49A8-814D-FB46835FC01F}" sibTransId="{CD51222D-4461-41D0-A4C5-3B0891FB9717}"/>
    <dgm:cxn modelId="{2DECF5A7-B53F-4693-B80B-8E82EE57184B}" type="presOf" srcId="{51AF6A74-6643-430C-9E42-EEB5C3C9D779}" destId="{EC51E3C4-2D8E-4948-A3DF-0F677F6115A0}" srcOrd="0" destOrd="0" presId="urn:microsoft.com/office/officeart/2005/8/layout/venn3"/>
    <dgm:cxn modelId="{ED57618C-D829-45F7-B018-407D5F6C37EF}" type="presOf" srcId="{3D57E32F-71D7-43ED-A554-E065B4FEEE8F}" destId="{856E961F-5FF0-4553-84B5-7C55B13CA776}" srcOrd="0" destOrd="0" presId="urn:microsoft.com/office/officeart/2005/8/layout/venn3"/>
    <dgm:cxn modelId="{5FDE7C2D-C6C3-4E20-B3FF-EFDC25727C12}" type="presOf" srcId="{DAFA39EA-CE59-458B-8544-FD4345A937F4}" destId="{D7561F3D-45E0-48CA-B1E6-067338BC3126}" srcOrd="0" destOrd="0" presId="urn:microsoft.com/office/officeart/2005/8/layout/venn3"/>
    <dgm:cxn modelId="{8A7B6420-FAAB-4743-8CB9-E7881917CF6D}" type="presOf" srcId="{6CA8B6E1-8CEF-4D86-B874-18AE60A728E7}" destId="{61E78034-699A-4B7E-90D7-170DB04AC105}" srcOrd="0" destOrd="0" presId="urn:microsoft.com/office/officeart/2005/8/layout/venn3"/>
    <dgm:cxn modelId="{683B4CF9-E678-402F-8273-62E654E1D3E9}" srcId="{3D57E32F-71D7-43ED-A554-E065B4FEEE8F}" destId="{51AF6A74-6643-430C-9E42-EEB5C3C9D779}" srcOrd="4" destOrd="0" parTransId="{1F5F2546-2CDE-4FFF-917B-AA6329366546}" sibTransId="{F79CA585-BDA7-48E0-BB23-8B063CFBB5A9}"/>
    <dgm:cxn modelId="{D683C57B-C114-4B58-B401-4B796CD2E322}" srcId="{3D57E32F-71D7-43ED-A554-E065B4FEEE8F}" destId="{8A85F9ED-74FE-4670-A759-BA0454F289D8}" srcOrd="3" destOrd="0" parTransId="{41B418B4-0AAE-4A69-8712-7EC3F6B610B1}" sibTransId="{C2BB6093-69F4-4B03-BC85-A33A1A361F10}"/>
    <dgm:cxn modelId="{6B4B1FD4-61CA-40AF-8884-20D41F612EDD}" type="presOf" srcId="{8A85F9ED-74FE-4670-A759-BA0454F289D8}" destId="{13E7F294-A99E-41F3-A347-0DD8D05605C8}" srcOrd="0" destOrd="0" presId="urn:microsoft.com/office/officeart/2005/8/layout/venn3"/>
    <dgm:cxn modelId="{B212BFA8-951B-429C-98E2-B1E4F13B84D1}" srcId="{3D57E32F-71D7-43ED-A554-E065B4FEEE8F}" destId="{D3BF3A39-896E-4712-9260-E8A36BC5ED4C}" srcOrd="5" destOrd="0" parTransId="{A9828F75-D072-4987-8BAD-CD1F27CB7F15}" sibTransId="{6A9923A2-56C2-4DB5-BC41-BD819AE6D9D8}"/>
    <dgm:cxn modelId="{FE59C00C-BC1D-45CD-BFE1-5D1E0BA1B8D3}" type="presOf" srcId="{1785EF34-9E1A-49A3-B15C-5E8AB99199F2}" destId="{1B3F90AB-BA29-40E7-913D-573575398A02}" srcOrd="0" destOrd="0" presId="urn:microsoft.com/office/officeart/2005/8/layout/venn3"/>
    <dgm:cxn modelId="{8A8B259D-0F03-438D-ADFA-A390FDDE3C3F}" type="presOf" srcId="{D3BF3A39-896E-4712-9260-E8A36BC5ED4C}" destId="{04C58124-8A92-47D6-8C1B-70DA7AB27C2E}" srcOrd="0" destOrd="0" presId="urn:microsoft.com/office/officeart/2005/8/layout/venn3"/>
    <dgm:cxn modelId="{5FC2C384-4E03-4965-A5DF-38683E8D1140}" type="presParOf" srcId="{856E961F-5FF0-4553-84B5-7C55B13CA776}" destId="{61E78034-699A-4B7E-90D7-170DB04AC105}" srcOrd="0" destOrd="0" presId="urn:microsoft.com/office/officeart/2005/8/layout/venn3"/>
    <dgm:cxn modelId="{14C8B80D-EF3A-44EE-BB74-879494E04865}" type="presParOf" srcId="{856E961F-5FF0-4553-84B5-7C55B13CA776}" destId="{92E17392-B0FC-42D3-B6CA-5BE3C3D5CCCA}" srcOrd="1" destOrd="0" presId="urn:microsoft.com/office/officeart/2005/8/layout/venn3"/>
    <dgm:cxn modelId="{B5291F68-705D-4BB7-8C3C-3BE14539427F}" type="presParOf" srcId="{856E961F-5FF0-4553-84B5-7C55B13CA776}" destId="{D7561F3D-45E0-48CA-B1E6-067338BC3126}" srcOrd="2" destOrd="0" presId="urn:microsoft.com/office/officeart/2005/8/layout/venn3"/>
    <dgm:cxn modelId="{CA51CCB0-81CA-4E91-853D-0B605858F24C}" type="presParOf" srcId="{856E961F-5FF0-4553-84B5-7C55B13CA776}" destId="{DDCE6C37-9D67-463B-8956-557CDED79156}" srcOrd="3" destOrd="0" presId="urn:microsoft.com/office/officeart/2005/8/layout/venn3"/>
    <dgm:cxn modelId="{D952AC17-9EFD-435C-9DCA-DC6FA019CBCA}" type="presParOf" srcId="{856E961F-5FF0-4553-84B5-7C55B13CA776}" destId="{1B3F90AB-BA29-40E7-913D-573575398A02}" srcOrd="4" destOrd="0" presId="urn:microsoft.com/office/officeart/2005/8/layout/venn3"/>
    <dgm:cxn modelId="{1606C540-4A49-4CA4-8664-BDA85D9216EA}" type="presParOf" srcId="{856E961F-5FF0-4553-84B5-7C55B13CA776}" destId="{98FA8423-43A2-431E-BE07-AD600339E1C7}" srcOrd="5" destOrd="0" presId="urn:microsoft.com/office/officeart/2005/8/layout/venn3"/>
    <dgm:cxn modelId="{DF111CDF-6D39-48EB-9B21-DC997F51A8A3}" type="presParOf" srcId="{856E961F-5FF0-4553-84B5-7C55B13CA776}" destId="{13E7F294-A99E-41F3-A347-0DD8D05605C8}" srcOrd="6" destOrd="0" presId="urn:microsoft.com/office/officeart/2005/8/layout/venn3"/>
    <dgm:cxn modelId="{21B76582-E820-41E1-BE36-5C3CACC21A17}" type="presParOf" srcId="{856E961F-5FF0-4553-84B5-7C55B13CA776}" destId="{8A01BB9D-990C-4FC3-B1EB-7BBCFE0FF140}" srcOrd="7" destOrd="0" presId="urn:microsoft.com/office/officeart/2005/8/layout/venn3"/>
    <dgm:cxn modelId="{79975CAC-79B9-47F7-B018-3E3E2BB76964}" type="presParOf" srcId="{856E961F-5FF0-4553-84B5-7C55B13CA776}" destId="{EC51E3C4-2D8E-4948-A3DF-0F677F6115A0}" srcOrd="8" destOrd="0" presId="urn:microsoft.com/office/officeart/2005/8/layout/venn3"/>
    <dgm:cxn modelId="{38A0CFB3-B75D-4DD6-BF2E-B361C4C7737D}" type="presParOf" srcId="{856E961F-5FF0-4553-84B5-7C55B13CA776}" destId="{A1576373-B76E-4008-8B0C-783D55CC42D5}" srcOrd="9" destOrd="0" presId="urn:microsoft.com/office/officeart/2005/8/layout/venn3"/>
    <dgm:cxn modelId="{2BF852C4-629D-400D-A1D5-670D4E4C6414}" type="presParOf" srcId="{856E961F-5FF0-4553-84B5-7C55B13CA776}" destId="{04C58124-8A92-47D6-8C1B-70DA7AB27C2E}"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78034-699A-4B7E-90D7-170DB04AC105}">
      <dsp:nvSpPr>
        <dsp:cNvPr id="0" name=""/>
        <dsp:cNvSpPr/>
      </dsp:nvSpPr>
      <dsp:spPr>
        <a:xfrm>
          <a:off x="1316" y="2249144"/>
          <a:ext cx="2156008" cy="2156008"/>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652" tIns="30480" rIns="118652"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NetOp</a:t>
          </a:r>
          <a:r>
            <a:rPr lang="en-US" sz="2400" kern="1200" dirty="0" smtClean="0">
              <a:latin typeface="Times New Roman" panose="02020603050405020304" pitchFamily="18" charset="0"/>
              <a:cs typeface="Times New Roman" panose="02020603050405020304" pitchFamily="18" charset="0"/>
            </a:rPr>
            <a:t> School</a:t>
          </a:r>
          <a:endParaRPr lang="ka-GE" sz="2400" kern="1200" dirty="0">
            <a:cs typeface="Times New Roman" panose="02020603050405020304" pitchFamily="18" charset="0"/>
          </a:endParaRPr>
        </a:p>
      </dsp:txBody>
      <dsp:txXfrm>
        <a:off x="317056" y="2564884"/>
        <a:ext cx="1524528" cy="1524528"/>
      </dsp:txXfrm>
    </dsp:sp>
    <dsp:sp modelId="{D7561F3D-45E0-48CA-B1E6-067338BC3126}">
      <dsp:nvSpPr>
        <dsp:cNvPr id="0" name=""/>
        <dsp:cNvSpPr/>
      </dsp:nvSpPr>
      <dsp:spPr>
        <a:xfrm>
          <a:off x="1726123" y="2249144"/>
          <a:ext cx="2156008" cy="2156008"/>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652" tIns="25400" rIns="118652" bIns="25400" numCol="1" spcCol="1270" anchor="ctr" anchorCtr="0">
          <a:noAutofit/>
        </a:bodyPr>
        <a:lstStyle/>
        <a:p>
          <a:pPr lvl="0" algn="ctr" defTabSz="889000">
            <a:lnSpc>
              <a:spcPct val="90000"/>
            </a:lnSpc>
            <a:spcBef>
              <a:spcPct val="0"/>
            </a:spcBef>
            <a:spcAft>
              <a:spcPct val="35000"/>
            </a:spcAft>
          </a:pPr>
          <a:r>
            <a:rPr lang="ka-GE" sz="2000" kern="1200" dirty="0" smtClean="0">
              <a:cs typeface="Times New Roman" panose="02020603050405020304" pitchFamily="18" charset="0"/>
              <a:hlinkClick xmlns:r="http://schemas.openxmlformats.org/officeDocument/2006/relationships" r:id="rId1"/>
            </a:rPr>
            <a:t>https://brullworfel.ru/turbosite/</a:t>
          </a:r>
          <a:r>
            <a:rPr lang="ka-GE" sz="2000" kern="1200" dirty="0" smtClean="0">
              <a:cs typeface="Times New Roman" panose="02020603050405020304" pitchFamily="18" charset="0"/>
            </a:rPr>
            <a:t>,</a:t>
          </a:r>
          <a:endParaRPr lang="ka-GE" sz="2000" kern="1200" dirty="0">
            <a:cs typeface="Times New Roman" panose="02020603050405020304" pitchFamily="18" charset="0"/>
          </a:endParaRPr>
        </a:p>
      </dsp:txBody>
      <dsp:txXfrm>
        <a:off x="2041863" y="2564884"/>
        <a:ext cx="1524528" cy="1524528"/>
      </dsp:txXfrm>
    </dsp:sp>
    <dsp:sp modelId="{1B3F90AB-BA29-40E7-913D-573575398A02}">
      <dsp:nvSpPr>
        <dsp:cNvPr id="0" name=""/>
        <dsp:cNvSpPr/>
      </dsp:nvSpPr>
      <dsp:spPr>
        <a:xfrm>
          <a:off x="3450930" y="2249144"/>
          <a:ext cx="2156008" cy="2156008"/>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652" tIns="25400" rIns="118652" bIns="25400" numCol="1" spcCol="1270" anchor="ctr" anchorCtr="0">
          <a:noAutofit/>
        </a:bodyPr>
        <a:lstStyle/>
        <a:p>
          <a:pPr lvl="0" algn="ctr" defTabSz="889000">
            <a:lnSpc>
              <a:spcPct val="90000"/>
            </a:lnSpc>
            <a:spcBef>
              <a:spcPct val="0"/>
            </a:spcBef>
            <a:spcAft>
              <a:spcPct val="35000"/>
            </a:spcAft>
          </a:pPr>
          <a:r>
            <a:rPr lang="ka-GE" sz="2000" kern="1200" dirty="0" smtClean="0">
              <a:cs typeface="Times New Roman" panose="02020603050405020304" pitchFamily="18" charset="0"/>
            </a:rPr>
            <a:t>LearningApps.org, </a:t>
          </a:r>
          <a:endParaRPr lang="ka-GE" sz="2000" kern="1200" dirty="0">
            <a:cs typeface="Times New Roman" panose="02020603050405020304" pitchFamily="18" charset="0"/>
          </a:endParaRPr>
        </a:p>
      </dsp:txBody>
      <dsp:txXfrm>
        <a:off x="3766670" y="2564884"/>
        <a:ext cx="1524528" cy="1524528"/>
      </dsp:txXfrm>
    </dsp:sp>
    <dsp:sp modelId="{13E7F294-A99E-41F3-A347-0DD8D05605C8}">
      <dsp:nvSpPr>
        <dsp:cNvPr id="0" name=""/>
        <dsp:cNvSpPr/>
      </dsp:nvSpPr>
      <dsp:spPr>
        <a:xfrm>
          <a:off x="5175737" y="2249144"/>
          <a:ext cx="2156008" cy="2156008"/>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652" tIns="25400" rIns="118652"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Slideshare.net</a:t>
          </a:r>
          <a:endParaRPr lang="ka-GE" sz="2000" kern="1200" dirty="0">
            <a:cs typeface="Times New Roman" panose="02020603050405020304" pitchFamily="18" charset="0"/>
          </a:endParaRPr>
        </a:p>
      </dsp:txBody>
      <dsp:txXfrm>
        <a:off x="5491477" y="2564884"/>
        <a:ext cx="1524528" cy="1524528"/>
      </dsp:txXfrm>
    </dsp:sp>
    <dsp:sp modelId="{EC51E3C4-2D8E-4948-A3DF-0F677F6115A0}">
      <dsp:nvSpPr>
        <dsp:cNvPr id="0" name=""/>
        <dsp:cNvSpPr/>
      </dsp:nvSpPr>
      <dsp:spPr>
        <a:xfrm>
          <a:off x="6900544" y="2249144"/>
          <a:ext cx="2156008" cy="2156008"/>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652" tIns="25400" rIns="118652" bIns="25400" numCol="1" spcCol="1270" anchor="ctr" anchorCtr="0">
          <a:noAutofit/>
        </a:bodyPr>
        <a:lstStyle/>
        <a:p>
          <a:pPr lvl="0" algn="ctr" defTabSz="889000">
            <a:lnSpc>
              <a:spcPct val="90000"/>
            </a:lnSpc>
            <a:spcBef>
              <a:spcPct val="0"/>
            </a:spcBef>
            <a:spcAft>
              <a:spcPct val="35000"/>
            </a:spcAft>
          </a:pPr>
          <a:r>
            <a:rPr lang="ka-GE" sz="2000" kern="1200" dirty="0" smtClean="0">
              <a:cs typeface="Times New Roman" panose="02020603050405020304" pitchFamily="18" charset="0"/>
            </a:rPr>
            <a:t>quizizz.com </a:t>
          </a:r>
          <a:endParaRPr lang="ka-GE" sz="2000" kern="1200" dirty="0">
            <a:cs typeface="Times New Roman" panose="02020603050405020304" pitchFamily="18" charset="0"/>
          </a:endParaRPr>
        </a:p>
      </dsp:txBody>
      <dsp:txXfrm>
        <a:off x="7216284" y="2564884"/>
        <a:ext cx="1524528" cy="1524528"/>
      </dsp:txXfrm>
    </dsp:sp>
    <dsp:sp modelId="{04C58124-8A92-47D6-8C1B-70DA7AB27C2E}">
      <dsp:nvSpPr>
        <dsp:cNvPr id="0" name=""/>
        <dsp:cNvSpPr/>
      </dsp:nvSpPr>
      <dsp:spPr>
        <a:xfrm>
          <a:off x="8625351" y="2358324"/>
          <a:ext cx="2156008" cy="2156008"/>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652" tIns="25400" rIns="118652" bIns="25400" numCol="1" spcCol="1270" anchor="ctr" anchorCtr="0">
          <a:noAutofit/>
        </a:bodyPr>
        <a:lstStyle/>
        <a:p>
          <a:pPr lvl="0" algn="ctr" defTabSz="889000">
            <a:lnSpc>
              <a:spcPct val="90000"/>
            </a:lnSpc>
            <a:spcBef>
              <a:spcPct val="0"/>
            </a:spcBef>
            <a:spcAft>
              <a:spcPct val="35000"/>
            </a:spcAft>
          </a:pPr>
          <a:r>
            <a:rPr lang="ka-GE" sz="2000" kern="1200" dirty="0" smtClean="0">
              <a:cs typeface="Times New Roman" panose="02020603050405020304" pitchFamily="18" charset="0"/>
            </a:rPr>
            <a:t>kahoot.com</a:t>
          </a:r>
          <a:r>
            <a:rPr lang="ka-GE" sz="1600" kern="1200" dirty="0" smtClean="0">
              <a:cs typeface="Times New Roman" panose="02020603050405020304" pitchFamily="18" charset="0"/>
            </a:rPr>
            <a:t>  </a:t>
          </a:r>
          <a:endParaRPr lang="ka-GE" sz="1600" kern="1200" dirty="0">
            <a:cs typeface="Times New Roman" panose="02020603050405020304" pitchFamily="18" charset="0"/>
          </a:endParaRPr>
        </a:p>
      </dsp:txBody>
      <dsp:txXfrm>
        <a:off x="8941091" y="2674064"/>
        <a:ext cx="1524528" cy="152452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ka-G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98512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259164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6077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ka-GE" smtClean="0"/>
              <a:t>დააწკაპ. მთ. სათაურის სტილის შეცვლისათვის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smtClean="0"/>
              <a:t>დააწკაპუნეთ მთავარი ქვესათაურის სტილის რედაქტირებისთვის</a:t>
            </a:r>
            <a:endParaRPr lang="en-US" dirty="0"/>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183915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62711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14580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41031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7" name="Date Placeholder 6"/>
          <p:cNvSpPr>
            <a:spLocks noGrp="1"/>
          </p:cNvSpPr>
          <p:nvPr>
            <p:ph type="dt" sz="half" idx="10"/>
          </p:nvPr>
        </p:nvSpPr>
        <p:spPr/>
        <p:txBody>
          <a:bodyPr/>
          <a:lstStyle/>
          <a:p>
            <a:fld id="{DB6598AF-ED5D-4FE0-85C5-0F836BD3CDF0}" type="datetimeFigureOut">
              <a:rPr lang="ka-GE" smtClean="0"/>
              <a:t>11.05.2018</a:t>
            </a:fld>
            <a:endParaRPr lang="ka-GE"/>
          </a:p>
        </p:txBody>
      </p:sp>
      <p:sp>
        <p:nvSpPr>
          <p:cNvPr id="8" name="Footer Placeholder 7"/>
          <p:cNvSpPr>
            <a:spLocks noGrp="1"/>
          </p:cNvSpPr>
          <p:nvPr>
            <p:ph type="ftr" sz="quarter" idx="11"/>
          </p:nvPr>
        </p:nvSpPr>
        <p:spPr/>
        <p:txBody>
          <a:bodyPr/>
          <a:lstStyle/>
          <a:p>
            <a:endParaRPr lang="ka-G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065454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Date Placeholder 2"/>
          <p:cNvSpPr>
            <a:spLocks noGrp="1"/>
          </p:cNvSpPr>
          <p:nvPr>
            <p:ph type="dt" sz="half" idx="10"/>
          </p:nvPr>
        </p:nvSpPr>
        <p:spPr/>
        <p:txBody>
          <a:bodyPr/>
          <a:lstStyle/>
          <a:p>
            <a:fld id="{DB6598AF-ED5D-4FE0-85C5-0F836BD3CDF0}" type="datetimeFigureOut">
              <a:rPr lang="ka-GE" smtClean="0"/>
              <a:t>11.05.2018</a:t>
            </a:fld>
            <a:endParaRPr lang="ka-GE"/>
          </a:p>
        </p:txBody>
      </p:sp>
      <p:sp>
        <p:nvSpPr>
          <p:cNvPr id="4" name="Footer Placeholder 3"/>
          <p:cNvSpPr>
            <a:spLocks noGrp="1"/>
          </p:cNvSpPr>
          <p:nvPr>
            <p:ph type="ftr" sz="quarter" idx="11"/>
          </p:nvPr>
        </p:nvSpPr>
        <p:spPr/>
        <p:txBody>
          <a:bodyPr/>
          <a:lstStyle/>
          <a:p>
            <a:endParaRPr lang="ka-G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520429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98AF-ED5D-4FE0-85C5-0F836BD3CDF0}" type="datetimeFigureOut">
              <a:rPr lang="ka-GE" smtClean="0"/>
              <a:t>11.05.2018</a:t>
            </a:fld>
            <a:endParaRPr lang="ka-GE"/>
          </a:p>
        </p:txBody>
      </p:sp>
      <p:sp>
        <p:nvSpPr>
          <p:cNvPr id="3" name="Footer Placeholder 2"/>
          <p:cNvSpPr>
            <a:spLocks noGrp="1"/>
          </p:cNvSpPr>
          <p:nvPr>
            <p:ph type="ftr" sz="quarter" idx="11"/>
          </p:nvPr>
        </p:nvSpPr>
        <p:spPr/>
        <p:txBody>
          <a:bodyPr/>
          <a:lstStyle/>
          <a:p>
            <a:endParaRPr lang="ka-G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417303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ka-GE" smtClean="0"/>
              <a:t>დააწკაპ. მთ. სათაურის სტილის შეცვლისათვის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55113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464894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ka-GE" smtClean="0"/>
              <a:t>დააწკაპ. მთ. სათაურის სტილის შეცვლისათვის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a-GE" smtClean="0"/>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263132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სათაური და წარწერა">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431049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ციტატა წარწერით">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a-GE" smtClean="0"/>
              <a:t>დააწკაპ. მთ. სათაურის სტილის შეცვლისათვის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smtClean="0"/>
              <a:t>დააწკაპ. მთ. სათაურის სტილის შეცვლისათვის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79A1D8-64B5-4872-BBB4-F23972399DEF}" type="slidenum">
              <a:rPr lang="ka-GE" smtClean="0"/>
              <a:t>‹#›</a:t>
            </a:fld>
            <a:endParaRPr lang="ka-G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3827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სახელის ბარათი">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ka-GE" smtClean="0"/>
              <a:t>დააწკაპ. მთ. სათაურის სტილის შეცვლისათვის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298383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სახელის ბარათის ციტატა">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a-GE" smtClean="0"/>
              <a:t>დააწკაპ. მთ. სათაურის სტილის შეცვლისათვის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smtClean="0"/>
              <a:t>დააწკაპ. მთ. სათაურის სტილის შეცვლისათვის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79A1D8-64B5-4872-BBB4-F23972399DEF}" type="slidenum">
              <a:rPr lang="ka-GE" smtClean="0"/>
              <a:t>‹#›</a:t>
            </a:fld>
            <a:endParaRPr lang="ka-G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3487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ჭეშმარიტება თუ სიცრუე">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ka-GE" smtClean="0"/>
              <a:t>დააწკაპ. მთ. სათაურის სტილის შეცვლისათვის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smtClean="0"/>
              <a:t>დააწკაპ. მთ. სათაურის სტილის შეცვლისათვის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a-GE" smtClean="0"/>
              <a:t>დააწკაპ. მთ. სათაურის სტილის შეცვლისათვის</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2285903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p:txBody>
          <a:bodyPr vert="eaVert" ancho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111082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ka-GE" smtClean="0"/>
              <a:t>დააწკაპ. მთ. სათაურის სტილის შეცვლისათვის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11546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ka-G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6598AF-ED5D-4FE0-85C5-0F836BD3CDF0}" type="datetimeFigureOut">
              <a:rPr lang="ka-GE" smtClean="0"/>
              <a:t>11.05.2018</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50429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88086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ka-G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DB6598AF-ED5D-4FE0-85C5-0F836BD3CDF0}" type="datetimeFigureOut">
              <a:rPr lang="ka-GE" smtClean="0"/>
              <a:t>11.05.2018</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66150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DB6598AF-ED5D-4FE0-85C5-0F836BD3CDF0}" type="datetimeFigureOut">
              <a:rPr lang="ka-GE" smtClean="0"/>
              <a:t>11.05.2018</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158672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98AF-ED5D-4FE0-85C5-0F836BD3CDF0}" type="datetimeFigureOut">
              <a:rPr lang="ka-GE" smtClean="0"/>
              <a:t>11.05.2018</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347441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ka-G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180767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ka-G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598AF-ED5D-4FE0-85C5-0F836BD3CDF0}" type="datetimeFigureOut">
              <a:rPr lang="ka-GE" smtClean="0"/>
              <a:t>11.05.2018</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7279A1D8-64B5-4872-BBB4-F23972399DEF}" type="slidenum">
              <a:rPr lang="ka-GE" smtClean="0"/>
              <a:t>‹#›</a:t>
            </a:fld>
            <a:endParaRPr lang="ka-GE"/>
          </a:p>
        </p:txBody>
      </p:sp>
    </p:spTree>
    <p:extLst>
      <p:ext uri="{BB962C8B-B14F-4D97-AF65-F5344CB8AC3E}">
        <p14:creationId xmlns:p14="http://schemas.microsoft.com/office/powerpoint/2010/main" val="61521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598AF-ED5D-4FE0-85C5-0F836BD3CDF0}" type="datetimeFigureOut">
              <a:rPr lang="ka-GE" smtClean="0"/>
              <a:t>11.05.2018</a:t>
            </a:fld>
            <a:endParaRPr lang="ka-G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A1D8-64B5-4872-BBB4-F23972399DEF}" type="slidenum">
              <a:rPr lang="ka-GE" smtClean="0"/>
              <a:t>‹#›</a:t>
            </a:fld>
            <a:endParaRPr lang="ka-GE"/>
          </a:p>
        </p:txBody>
      </p:sp>
    </p:spTree>
    <p:extLst>
      <p:ext uri="{BB962C8B-B14F-4D97-AF65-F5344CB8AC3E}">
        <p14:creationId xmlns:p14="http://schemas.microsoft.com/office/powerpoint/2010/main" val="19354596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ka-GE" smtClean="0"/>
              <a:t>დააწკაპ. მთ. სათაურის სტილის შეცვლისათვის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6598AF-ED5D-4FE0-85C5-0F836BD3CDF0}" type="datetimeFigureOut">
              <a:rPr lang="ka-GE" smtClean="0"/>
              <a:t>11.05.2018</a:t>
            </a:fld>
            <a:endParaRPr lang="ka-G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79A1D8-64B5-4872-BBB4-F23972399DEF}" type="slidenum">
              <a:rPr lang="ka-GE" smtClean="0"/>
              <a:t>‹#›</a:t>
            </a:fld>
            <a:endParaRPr lang="ka-GE"/>
          </a:p>
        </p:txBody>
      </p:sp>
    </p:spTree>
    <p:extLst>
      <p:ext uri="{BB962C8B-B14F-4D97-AF65-F5344CB8AC3E}">
        <p14:creationId xmlns:p14="http://schemas.microsoft.com/office/powerpoint/2010/main" val="12014036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learningapps.org/createApp.php"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learningapps.org/index.php?overview&amp;s=&amp;category=0&amp;tool"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7171" y="939431"/>
            <a:ext cx="8915399" cy="2262781"/>
          </a:xfrm>
        </p:spPr>
        <p:txBody>
          <a:bodyPr>
            <a:normAutofit/>
          </a:bodyPr>
          <a:lstStyle/>
          <a:p>
            <a:pPr algn="ctr"/>
            <a:r>
              <a:rPr lang="ka-GE" sz="5400" dirty="0" err="1" smtClean="0"/>
              <a:t>ინტ</a:t>
            </a:r>
            <a:r>
              <a:rPr lang="ka-GE" dirty="0" err="1"/>
              <a:t>ე</a:t>
            </a:r>
            <a:r>
              <a:rPr lang="ka-GE" sz="5400" dirty="0" err="1" smtClean="0"/>
              <a:t>რნეტრესურსები</a:t>
            </a:r>
            <a:r>
              <a:rPr lang="ka-GE" sz="5400" dirty="0" smtClean="0"/>
              <a:t> </a:t>
            </a:r>
            <a:r>
              <a:rPr lang="ka-GE" sz="5400" dirty="0"/>
              <a:t>მასწავლებლებისთვის </a:t>
            </a:r>
          </a:p>
        </p:txBody>
      </p:sp>
      <p:sp>
        <p:nvSpPr>
          <p:cNvPr id="3" name="Subtitle 2"/>
          <p:cNvSpPr>
            <a:spLocks noGrp="1"/>
          </p:cNvSpPr>
          <p:nvPr>
            <p:ph type="subTitle" idx="1"/>
          </p:nvPr>
        </p:nvSpPr>
        <p:spPr>
          <a:xfrm>
            <a:off x="6572816" y="4553893"/>
            <a:ext cx="4502590" cy="878186"/>
          </a:xfrm>
        </p:spPr>
        <p:txBody>
          <a:bodyPr>
            <a:normAutofit fontScale="92500" lnSpcReduction="20000"/>
          </a:bodyPr>
          <a:lstStyle/>
          <a:p>
            <a:pPr algn="r"/>
            <a:r>
              <a:rPr lang="ka-GE" sz="1800" dirty="0" smtClean="0"/>
              <a:t>ასისტენტ - პროფესორი </a:t>
            </a:r>
            <a:r>
              <a:rPr lang="ka-GE" sz="1800" dirty="0"/>
              <a:t>დარეჯან გელაძე </a:t>
            </a:r>
            <a:endParaRPr lang="ka-GE" sz="1800" dirty="0" smtClean="0"/>
          </a:p>
          <a:p>
            <a:pPr algn="r"/>
            <a:r>
              <a:rPr lang="ka-GE" sz="1800" dirty="0" smtClean="0"/>
              <a:t>ბათუმი </a:t>
            </a:r>
            <a:r>
              <a:rPr lang="ka-GE" sz="1800" dirty="0"/>
              <a:t>2018</a:t>
            </a:r>
            <a:r>
              <a:rPr lang="ka-GE" sz="1800" dirty="0" smtClean="0"/>
              <a:t/>
            </a:r>
            <a:br>
              <a:rPr lang="ka-GE" sz="1800" dirty="0" smtClean="0"/>
            </a:br>
            <a:endParaRPr lang="ka-GE" sz="1800" dirty="0"/>
          </a:p>
        </p:txBody>
      </p:sp>
      <p:pic>
        <p:nvPicPr>
          <p:cNvPr id="4" name="Picture 3" descr="C:\Users\lasha_2\Desktop\ROMANI\136730447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58" y="0"/>
            <a:ext cx="2111135" cy="20881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169820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512" y="615635"/>
            <a:ext cx="9144000" cy="5613149"/>
          </a:xfrm>
        </p:spPr>
        <p:txBody>
          <a:bodyPr>
            <a:normAutofit fontScale="85000" lnSpcReduction="10000"/>
          </a:bodyPr>
          <a:lstStyle/>
          <a:p>
            <a:pPr algn="just"/>
            <a:r>
              <a:rPr lang="ka-GE" sz="3000" dirty="0"/>
              <a:t>შესწავლილი თემის ცოდნა-უნარების განზოგადება-გაცნობიერება, „ცოდნის აუქციონისთვის“ მოსამზადებლად გამოიყენება  </a:t>
            </a:r>
            <a:r>
              <a:rPr lang="ka-GE" sz="3000" dirty="0" smtClean="0"/>
              <a:t>(5) </a:t>
            </a:r>
            <a:r>
              <a:rPr lang="ka-GE" sz="3000" dirty="0"/>
              <a:t>quizizz.com საიტი, რომელიც დაგვეხმარება   საგაკვეთილო პროცესში სიახლეების დანერგვაში. საიტზე შესაძლებელია ტესტის რედაქტირება, მონაწილეთა ნამუშევრების ნახვა, შედეგების კონტროლი. მასწავლებელს აქვს შესაძლებლობა კონკრეტული თემის ირგვლივ შექმნას ტესტი. ტესტის შესრულება ბავშვებს შეეძლებათ ინდივიდუალურად, ან სურვილის შემთხვევაში წყვილებში. ეს რესურსი საგაკვეთილო პროცესს მხიარულს და საინტერესოს გახდის. ყოველი მოსწავლე წერს ერთსა და იმავე ტესტს, კითხვების განსხვავებული თანმიმდევრობით, მისთვის ხელსაყრელი ტემპით მოსახერხებელ მოწყობილობაზე: </a:t>
            </a:r>
            <a:r>
              <a:rPr lang="ka-GE" sz="3000" dirty="0" err="1"/>
              <a:t>სმარტფონზე</a:t>
            </a:r>
            <a:r>
              <a:rPr lang="ka-GE" sz="3000" dirty="0"/>
              <a:t>, </a:t>
            </a:r>
            <a:r>
              <a:rPr lang="ka-GE" sz="3000" dirty="0" err="1"/>
              <a:t>პლანშეტსა</a:t>
            </a:r>
            <a:r>
              <a:rPr lang="ka-GE" sz="3000" dirty="0"/>
              <a:t> თუ კომპიუტერზე, შინ ან სკოლაში. </a:t>
            </a:r>
          </a:p>
          <a:p>
            <a:endParaRPr lang="ka-GE" dirty="0"/>
          </a:p>
        </p:txBody>
      </p:sp>
    </p:spTree>
    <p:extLst>
      <p:ext uri="{BB962C8B-B14F-4D97-AF65-F5344CB8AC3E}">
        <p14:creationId xmlns:p14="http://schemas.microsoft.com/office/powerpoint/2010/main" val="147907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470" y="470781"/>
            <a:ext cx="11086530" cy="5730843"/>
          </a:xfrm>
        </p:spPr>
        <p:txBody>
          <a:bodyPr>
            <a:normAutofit lnSpcReduction="10000"/>
          </a:bodyPr>
          <a:lstStyle/>
          <a:p>
            <a:pPr algn="just"/>
            <a:r>
              <a:rPr lang="ka-GE" sz="3000" dirty="0" smtClean="0"/>
              <a:t>       ჩემს </a:t>
            </a:r>
            <a:r>
              <a:rPr lang="ka-GE" sz="3000" dirty="0" smtClean="0"/>
              <a:t>პროფესიულ საქმიანობაში </a:t>
            </a:r>
            <a:r>
              <a:rPr lang="ka-GE" sz="3000" dirty="0"/>
              <a:t>ვცდილობ აქტიურად ჩავრთო </a:t>
            </a:r>
            <a:r>
              <a:rPr lang="ka-GE" sz="3000" dirty="0" err="1"/>
              <a:t>ინტერნეტტექნოლოგიები</a:t>
            </a:r>
            <a:r>
              <a:rPr lang="ka-GE" sz="3000" dirty="0"/>
              <a:t>. არაერთი რესურსი შევქმენი </a:t>
            </a:r>
            <a:r>
              <a:rPr lang="ka-GE" sz="3000" dirty="0" smtClean="0"/>
              <a:t>(3)</a:t>
            </a:r>
            <a:r>
              <a:rPr lang="ka-GE" sz="3000" dirty="0"/>
              <a:t> LearningApps.org-ის სასწავლო აპლიკაციის გამოყენებით. ეს არის ინტერაქტიული სწავლისა </a:t>
            </a:r>
            <a:r>
              <a:rPr lang="ka-GE" sz="3000" dirty="0" smtClean="0"/>
              <a:t>და </a:t>
            </a:r>
            <a:r>
              <a:rPr lang="ka-GE" sz="3000" dirty="0" smtClean="0"/>
              <a:t>სწავლების მხარდამჭერი</a:t>
            </a:r>
            <a:r>
              <a:rPr lang="ka-GE" sz="3000" dirty="0"/>
              <a:t> </a:t>
            </a:r>
            <a:r>
              <a:rPr lang="ka-GE" sz="3000" dirty="0" smtClean="0"/>
              <a:t>პლატფორმა</a:t>
            </a:r>
            <a:r>
              <a:rPr lang="ka-GE" sz="3000" dirty="0"/>
              <a:t>. შესაძლებელია </a:t>
            </a:r>
            <a:r>
              <a:rPr lang="ka-GE" sz="3000" dirty="0" smtClean="0"/>
              <a:t>ონლაინ</a:t>
            </a:r>
            <a:r>
              <a:rPr lang="ka-GE" sz="3000" dirty="0"/>
              <a:t> რეჟიმში </a:t>
            </a:r>
            <a:r>
              <a:rPr lang="ka-GE" sz="3000" dirty="0" smtClean="0"/>
              <a:t>მათი </a:t>
            </a:r>
            <a:r>
              <a:rPr lang="ka-GE" sz="3000" dirty="0"/>
              <a:t>დამოუკიდებლად შექმნა და რედაქტირება</a:t>
            </a:r>
            <a:r>
              <a:rPr lang="ka-GE" sz="3000" dirty="0" smtClean="0"/>
              <a:t>. გვერდზე </a:t>
            </a:r>
            <a:r>
              <a:rPr lang="ka-GE" sz="3000" dirty="0" smtClean="0">
                <a:hlinkClick r:id="rId2"/>
              </a:rPr>
              <a:t>https</a:t>
            </a:r>
            <a:r>
              <a:rPr lang="ka-GE" sz="3000" dirty="0">
                <a:hlinkClick r:id="rId2"/>
              </a:rPr>
              <a:t>://</a:t>
            </a:r>
            <a:r>
              <a:rPr lang="ka-GE" sz="3000" dirty="0" smtClean="0">
                <a:hlinkClick r:id="rId2"/>
              </a:rPr>
              <a:t>learningapps.org/createApp.php</a:t>
            </a:r>
            <a:r>
              <a:rPr lang="ka-GE" sz="3000" dirty="0" smtClean="0"/>
              <a:t> შექმნილი  მაქვს  </a:t>
            </a:r>
            <a:r>
              <a:rPr lang="ka-GE" sz="3000" dirty="0"/>
              <a:t> </a:t>
            </a:r>
            <a:endParaRPr lang="ka-GE" sz="3000" dirty="0" smtClean="0"/>
          </a:p>
          <a:p>
            <a:pPr algn="just"/>
            <a:r>
              <a:rPr lang="ka-GE" sz="3000" dirty="0" smtClean="0"/>
              <a:t>ყველასათვის</a:t>
            </a:r>
            <a:r>
              <a:rPr lang="ka-GE" sz="3000" dirty="0"/>
              <a:t> ხელმისაწვდომი მრავალჯერადი გამოყენების სასწავლო დანართები. რომლებიც აკმაყოფილებს სწავლების </a:t>
            </a:r>
            <a:endParaRPr lang="ka-GE" sz="3000" dirty="0" smtClean="0"/>
          </a:p>
          <a:p>
            <a:pPr algn="l"/>
            <a:r>
              <a:rPr lang="ka-GE" sz="3000" dirty="0" smtClean="0"/>
              <a:t>კონკრეტულ საჭიროებებს</a:t>
            </a:r>
            <a:r>
              <a:rPr lang="ka-GE" sz="3000" dirty="0"/>
              <a:t> და არ არის შეზღუდული </a:t>
            </a:r>
            <a:endParaRPr lang="ka-GE" sz="3000" dirty="0" smtClean="0"/>
          </a:p>
          <a:p>
            <a:pPr algn="l"/>
            <a:r>
              <a:rPr lang="ka-GE" sz="3000" dirty="0" smtClean="0"/>
              <a:t>ინტერაქტიული</a:t>
            </a:r>
            <a:r>
              <a:rPr lang="ka-GE" sz="3000" dirty="0"/>
              <a:t> </a:t>
            </a:r>
            <a:r>
              <a:rPr lang="ka-GE" sz="3000" dirty="0" smtClean="0"/>
              <a:t>თვალსაზრისით</a:t>
            </a:r>
            <a:r>
              <a:rPr lang="ka-GE" sz="3000" dirty="0"/>
              <a:t>.</a:t>
            </a:r>
          </a:p>
          <a:p>
            <a:endParaRPr lang="ka-GE" dirty="0"/>
          </a:p>
        </p:txBody>
      </p:sp>
    </p:spTree>
    <p:extLst>
      <p:ext uri="{BB962C8B-B14F-4D97-AF65-F5344CB8AC3E}">
        <p14:creationId xmlns:p14="http://schemas.microsoft.com/office/powerpoint/2010/main" val="40714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3834" y="153909"/>
            <a:ext cx="9144000" cy="6310265"/>
          </a:xfrm>
        </p:spPr>
        <p:txBody>
          <a:bodyPr>
            <a:noAutofit/>
          </a:bodyPr>
          <a:lstStyle/>
          <a:p>
            <a:pPr algn="just"/>
            <a:r>
              <a:rPr lang="ka-GE" sz="2400" dirty="0"/>
              <a:t>სასწავლო დანართის შესაქმნელად </a:t>
            </a:r>
            <a:r>
              <a:rPr lang="ka-GE" sz="2400" dirty="0" smtClean="0"/>
              <a:t>უნდა გავიაროთ </a:t>
            </a:r>
            <a:r>
              <a:rPr lang="ka-GE" sz="2400" dirty="0"/>
              <a:t>რეგისტრაცია, ვირჩევთ ქართულ ენას, ჩამონათვალში მოცემულია </a:t>
            </a:r>
            <a:r>
              <a:rPr lang="ka-GE" sz="2400" dirty="0" err="1"/>
              <a:t>დანართვის</a:t>
            </a:r>
            <a:r>
              <a:rPr lang="ka-GE" sz="2400" dirty="0"/>
              <a:t> შექმნა შეგვიძლია მზა დანართების (რესურსის)  ნახვა ყველა საგნობრივი მიმართულებით  </a:t>
            </a:r>
            <a:r>
              <a:rPr lang="ka-GE" sz="2400" u="sng" dirty="0">
                <a:hlinkClick r:id="rId2"/>
              </a:rPr>
              <a:t>https://learningapps.org/index.php?overview&amp;s=&amp;category=0&amp;tool</a:t>
            </a:r>
            <a:r>
              <a:rPr lang="ka-GE" sz="2400" dirty="0"/>
              <a:t>= და  ასევე  სხვადასხვა დანართის შექმნა ტესტირებისას ეკრანზე ჩნდება კითხვა სავარაუდო პასუხებით, ილუსტრაცია, რომლის გადიდებაც შესაძლებელია სურვილის შემთხვევაში. ტესტი შეიძლება შესრულდეს ერთდროულად, ერთად ჩაერთონ მოსწავლეები, მასწავლებელი თავის კომპიუტერზე ხედავს მათ შედეგებს, კლასის მუშაობის სრულ პროცესს, რაც აუცილებელს არ ხდის პროექტორის გამოყენებას.  რესურსი მრავალჯერადია, შეიძლება მივუბრუნდეთ, ხელს უწყობს სამიზნე ჯგუფის ჩართულობასა და მრავალმხრივი უნარების განვითარებას, სრულად შეესაბამება ეროვნული სასწავლო გეგმით განსაზღვრულ მისაღწევ შედეგებს:</a:t>
            </a:r>
          </a:p>
        </p:txBody>
      </p:sp>
    </p:spTree>
    <p:extLst>
      <p:ext uri="{BB962C8B-B14F-4D97-AF65-F5344CB8AC3E}">
        <p14:creationId xmlns:p14="http://schemas.microsoft.com/office/powerpoint/2010/main" val="959406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3833" y="615636"/>
            <a:ext cx="9144000" cy="5404918"/>
          </a:xfrm>
        </p:spPr>
        <p:txBody>
          <a:bodyPr>
            <a:noAutofit/>
          </a:bodyPr>
          <a:lstStyle/>
          <a:p>
            <a:pPr algn="just"/>
            <a:r>
              <a:rPr lang="ka-GE" sz="3000" dirty="0"/>
              <a:t>როგორც უკვე </a:t>
            </a:r>
            <a:r>
              <a:rPr lang="ka-GE" sz="3000" dirty="0" smtClean="0"/>
              <a:t>აღვნიშნეთ, </a:t>
            </a:r>
            <a:r>
              <a:rPr lang="ka-GE" sz="3000" dirty="0"/>
              <a:t>რესურსი გამოიყენება გაკვეთილისთვის მომზადების ფაზაში, მათი ასაკობრივი და </a:t>
            </a:r>
            <a:r>
              <a:rPr lang="ka-GE" sz="3000" dirty="0" err="1" smtClean="0"/>
              <a:t>სოციო</a:t>
            </a:r>
            <a:r>
              <a:rPr lang="ka-GE" sz="3000" dirty="0" smtClean="0"/>
              <a:t>-კულტურული </a:t>
            </a:r>
            <a:r>
              <a:rPr lang="ka-GE" sz="3000" dirty="0" err="1" smtClean="0"/>
              <a:t>თავისებურე</a:t>
            </a:r>
            <a:r>
              <a:rPr lang="ka-GE" sz="3000" dirty="0" smtClean="0"/>
              <a:t>- </a:t>
            </a:r>
            <a:r>
              <a:rPr lang="ka-GE" sz="3000" dirty="0" err="1" smtClean="0"/>
              <a:t>ბების</a:t>
            </a:r>
            <a:r>
              <a:rPr lang="ka-GE" sz="3000" dirty="0" smtClean="0"/>
              <a:t> </a:t>
            </a:r>
            <a:r>
              <a:rPr lang="ka-GE" sz="3000" dirty="0"/>
              <a:t>გათვალისწინებით შექმნილი </a:t>
            </a:r>
            <a:r>
              <a:rPr lang="ka-GE" sz="3000" dirty="0" err="1"/>
              <a:t>ქვიზით</a:t>
            </a:r>
            <a:r>
              <a:rPr lang="ka-GE" sz="3000" dirty="0"/>
              <a:t> მოსწავლეები უკეთესად  ღებულობენ ცოდნას, გააცნობიერებენ, რა მიმართულებით სჭირდებათ უკეთ მუშაობა, განუვითარდებათ სწავლის თვითმართვადი უნარები.</a:t>
            </a:r>
          </a:p>
          <a:p>
            <a:pPr algn="just"/>
            <a:r>
              <a:rPr lang="ka-GE" sz="3000" dirty="0" smtClean="0"/>
              <a:t>       დასახელებული </a:t>
            </a:r>
            <a:r>
              <a:rPr lang="ka-GE" sz="3000" dirty="0" err="1"/>
              <a:t>ინტერნეტრესურსებიდან</a:t>
            </a:r>
            <a:r>
              <a:rPr lang="ka-GE" sz="3000" dirty="0"/>
              <a:t> წარმოგიდგენთ </a:t>
            </a:r>
            <a:r>
              <a:rPr lang="ka-GE" sz="3000" dirty="0" smtClean="0"/>
              <a:t> ბმულის </a:t>
            </a:r>
            <a:r>
              <a:rPr lang="ka-GE" sz="3000" dirty="0"/>
              <a:t>https://quizizz.com-ს რეგისტრაციის ინსტრუქციას</a:t>
            </a:r>
            <a:r>
              <a:rPr lang="ka-GE" sz="3000" dirty="0" smtClean="0"/>
              <a:t>:</a:t>
            </a:r>
            <a:endParaRPr lang="ka-GE" sz="3000" dirty="0"/>
          </a:p>
          <a:p>
            <a:pPr algn="just"/>
            <a:endParaRPr lang="ka-GE" sz="3000" dirty="0"/>
          </a:p>
        </p:txBody>
      </p:sp>
    </p:spTree>
    <p:extLst>
      <p:ext uri="{BB962C8B-B14F-4D97-AF65-F5344CB8AC3E}">
        <p14:creationId xmlns:p14="http://schemas.microsoft.com/office/powerpoint/2010/main" val="2325153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3743" y="353087"/>
            <a:ext cx="10800784" cy="1358020"/>
          </a:xfrm>
        </p:spPr>
        <p:txBody>
          <a:bodyPr/>
          <a:lstStyle/>
          <a:p>
            <a:r>
              <a:rPr lang="ka-GE" dirty="0" smtClean="0"/>
              <a:t>საძიებო ველში </a:t>
            </a:r>
            <a:r>
              <a:rPr lang="ka-GE" dirty="0" err="1" smtClean="0"/>
              <a:t>ავკრიბავთ</a:t>
            </a:r>
            <a:r>
              <a:rPr lang="ka-GE" dirty="0" smtClean="0"/>
              <a:t> https</a:t>
            </a:r>
            <a:r>
              <a:rPr lang="ka-GE" dirty="0"/>
              <a:t>://quizizz.com</a:t>
            </a:r>
            <a:r>
              <a:rPr lang="ka-GE" dirty="0" smtClean="0"/>
              <a:t> : ეკრანზე გამოჩნდება  </a:t>
            </a:r>
            <a:r>
              <a:rPr lang="ka-GE" dirty="0"/>
              <a:t>პირველი </a:t>
            </a:r>
            <a:r>
              <a:rPr lang="ka-GE" dirty="0" smtClean="0"/>
              <a:t>გვერდი, </a:t>
            </a:r>
            <a:r>
              <a:rPr lang="ka-GE" dirty="0"/>
              <a:t>სადაც გავივლით რეგისტრაციას, </a:t>
            </a:r>
            <a:r>
              <a:rPr lang="ka-GE" dirty="0" smtClean="0"/>
              <a:t>პარალელურად  </a:t>
            </a:r>
            <a:r>
              <a:rPr lang="ka-GE" dirty="0"/>
              <a:t>გახსნილი უნდა გვქონდეს  </a:t>
            </a:r>
            <a:r>
              <a:rPr lang="ka-GE" dirty="0" err="1"/>
              <a:t>ფოსტა:gmail.com</a:t>
            </a:r>
            <a:r>
              <a:rPr lang="ka-GE" dirty="0"/>
              <a:t> </a:t>
            </a:r>
          </a:p>
          <a:p>
            <a:endParaRPr lang="ka-GE" dirty="0"/>
          </a:p>
        </p:txBody>
      </p:sp>
      <p:pic>
        <p:nvPicPr>
          <p:cNvPr id="4" name="Picture 3" descr="D:\Documents\Desktop\სემინარი\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52" y="1466661"/>
            <a:ext cx="10728356" cy="5251010"/>
          </a:xfrm>
          <a:prstGeom prst="rect">
            <a:avLst/>
          </a:prstGeom>
          <a:noFill/>
          <a:ln>
            <a:noFill/>
          </a:ln>
        </p:spPr>
      </p:pic>
    </p:spTree>
    <p:extLst>
      <p:ext uri="{BB962C8B-B14F-4D97-AF65-F5344CB8AC3E}">
        <p14:creationId xmlns:p14="http://schemas.microsoft.com/office/powerpoint/2010/main" val="2221254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316" y="433325"/>
            <a:ext cx="11253456" cy="1096710"/>
          </a:xfrm>
        </p:spPr>
        <p:txBody>
          <a:bodyPr>
            <a:noAutofit/>
          </a:bodyPr>
          <a:lstStyle/>
          <a:p>
            <a:pPr algn="just"/>
            <a:r>
              <a:rPr lang="en-US" dirty="0" err="1" smtClean="0">
                <a:latin typeface="Sylfaen" panose="010A0502050306030303" pitchFamily="18" charset="0"/>
              </a:rPr>
              <a:t>რეგისტრაციის</a:t>
            </a:r>
            <a:r>
              <a:rPr lang="en-US" dirty="0" smtClean="0">
                <a:latin typeface="Sylfaen" panose="010A0502050306030303" pitchFamily="18" charset="0"/>
              </a:rPr>
              <a:t> </a:t>
            </a:r>
            <a:r>
              <a:rPr lang="en-US" dirty="0" err="1">
                <a:latin typeface="Sylfaen" panose="010A0502050306030303" pitchFamily="18" charset="0"/>
              </a:rPr>
              <a:t>შემდეგ</a:t>
            </a:r>
            <a:r>
              <a:rPr lang="en-US" dirty="0">
                <a:latin typeface="Sylfaen" panose="010A0502050306030303" pitchFamily="18" charset="0"/>
              </a:rPr>
              <a:t> </a:t>
            </a:r>
            <a:r>
              <a:rPr lang="en-US" dirty="0" err="1">
                <a:latin typeface="Sylfaen" panose="010A0502050306030303" pitchFamily="18" charset="0"/>
              </a:rPr>
              <a:t>ჩნდება</a:t>
            </a:r>
            <a:r>
              <a:rPr lang="en-US" dirty="0">
                <a:latin typeface="Sylfaen" panose="010A0502050306030303" pitchFamily="18" charset="0"/>
              </a:rPr>
              <a:t> </a:t>
            </a:r>
            <a:r>
              <a:rPr lang="en-US" dirty="0" err="1">
                <a:latin typeface="Sylfaen" panose="010A0502050306030303" pitchFamily="18" charset="0"/>
              </a:rPr>
              <a:t>ფანჯარა</a:t>
            </a:r>
            <a:r>
              <a:rPr lang="en-US" dirty="0">
                <a:latin typeface="Sylfaen" panose="010A0502050306030303" pitchFamily="18" charset="0"/>
              </a:rPr>
              <a:t> </a:t>
            </a:r>
            <a:r>
              <a:rPr lang="en-US" dirty="0" err="1">
                <a:latin typeface="Sylfaen" panose="010A0502050306030303" pitchFamily="18" charset="0"/>
              </a:rPr>
              <a:t>სადაც</a:t>
            </a:r>
            <a:r>
              <a:rPr lang="en-US" dirty="0">
                <a:latin typeface="Sylfaen" panose="010A0502050306030303" pitchFamily="18" charset="0"/>
              </a:rPr>
              <a:t> </a:t>
            </a:r>
            <a:r>
              <a:rPr lang="en-US" dirty="0" err="1">
                <a:latin typeface="Sylfaen" panose="010A0502050306030303" pitchFamily="18" charset="0"/>
              </a:rPr>
              <a:t>მარცხენა</a:t>
            </a:r>
            <a:r>
              <a:rPr lang="en-US" dirty="0">
                <a:latin typeface="Sylfaen" panose="010A0502050306030303" pitchFamily="18" charset="0"/>
              </a:rPr>
              <a:t> </a:t>
            </a:r>
            <a:r>
              <a:rPr lang="en-US" dirty="0" err="1">
                <a:latin typeface="Sylfaen" panose="010A0502050306030303" pitchFamily="18" charset="0"/>
              </a:rPr>
              <a:t>მხარეს</a:t>
            </a:r>
            <a:r>
              <a:rPr lang="en-US" dirty="0">
                <a:latin typeface="Sylfaen" panose="010A0502050306030303" pitchFamily="18" charset="0"/>
              </a:rPr>
              <a:t> </a:t>
            </a:r>
            <a:r>
              <a:rPr lang="en-US" dirty="0" err="1">
                <a:latin typeface="Sylfaen" panose="010A0502050306030303" pitchFamily="18" charset="0"/>
              </a:rPr>
              <a:t>ჩამონათვალში</a:t>
            </a:r>
            <a:r>
              <a:rPr lang="en-US" dirty="0">
                <a:latin typeface="Sylfaen" panose="010A0502050306030303" pitchFamily="18" charset="0"/>
              </a:rPr>
              <a:t> </a:t>
            </a:r>
            <a:r>
              <a:rPr lang="en-US" dirty="0" err="1">
                <a:latin typeface="Sylfaen" panose="010A0502050306030303" pitchFamily="18" charset="0"/>
              </a:rPr>
              <a:t>მოცემულია</a:t>
            </a:r>
            <a:r>
              <a:rPr lang="en-US" dirty="0">
                <a:latin typeface="Sylfaen" panose="010A0502050306030303" pitchFamily="18" charset="0"/>
              </a:rPr>
              <a:t> ,,</a:t>
            </a:r>
            <a:r>
              <a:rPr lang="en-US" dirty="0" err="1">
                <a:latin typeface="Sylfaen" panose="010A0502050306030303" pitchFamily="18" charset="0"/>
              </a:rPr>
              <a:t>ქვიზის</a:t>
            </a:r>
            <a:r>
              <a:rPr lang="en-US" dirty="0">
                <a:latin typeface="Sylfaen" panose="010A0502050306030303" pitchFamily="18" charset="0"/>
              </a:rPr>
              <a:t> </a:t>
            </a:r>
            <a:r>
              <a:rPr lang="en-US" dirty="0" err="1">
                <a:latin typeface="Sylfaen" panose="010A0502050306030303" pitchFamily="18" charset="0"/>
              </a:rPr>
              <a:t>შექმნა</a:t>
            </a:r>
            <a:r>
              <a:rPr lang="en-US" dirty="0">
                <a:latin typeface="Sylfaen" panose="010A0502050306030303" pitchFamily="18" charset="0"/>
              </a:rPr>
              <a:t>“ Create a Quiz </a:t>
            </a:r>
            <a:r>
              <a:rPr lang="en-US" dirty="0" err="1">
                <a:latin typeface="Sylfaen" panose="010A0502050306030303" pitchFamily="18" charset="0"/>
              </a:rPr>
              <a:t>ვაძლევთ</a:t>
            </a:r>
            <a:r>
              <a:rPr lang="en-US" dirty="0">
                <a:latin typeface="Sylfaen" panose="010A0502050306030303" pitchFamily="18" charset="0"/>
              </a:rPr>
              <a:t> </a:t>
            </a:r>
            <a:r>
              <a:rPr lang="en-US" dirty="0" err="1">
                <a:latin typeface="Sylfaen" panose="010A0502050306030303" pitchFamily="18" charset="0"/>
              </a:rPr>
              <a:t>საერთო</a:t>
            </a:r>
            <a:r>
              <a:rPr lang="en-US" dirty="0">
                <a:latin typeface="Sylfaen" panose="010A0502050306030303" pitchFamily="18" charset="0"/>
              </a:rPr>
              <a:t> </a:t>
            </a:r>
            <a:r>
              <a:rPr lang="en-US" dirty="0" err="1" smtClean="0">
                <a:latin typeface="Sylfaen" panose="010A0502050306030303" pitchFamily="18" charset="0"/>
              </a:rPr>
              <a:t>სათაურს</a:t>
            </a:r>
            <a:r>
              <a:rPr lang="ka-GE" dirty="0" smtClean="0">
                <a:latin typeface="Sylfaen" panose="010A0502050306030303" pitchFamily="18" charset="0"/>
              </a:rPr>
              <a:t>,</a:t>
            </a:r>
            <a:r>
              <a:rPr lang="en-US" dirty="0" smtClean="0">
                <a:latin typeface="Sylfaen" panose="010A0502050306030303" pitchFamily="18" charset="0"/>
              </a:rPr>
              <a:t> </a:t>
            </a:r>
            <a:r>
              <a:rPr lang="en-US" dirty="0" err="1" smtClean="0">
                <a:latin typeface="Sylfaen" panose="010A0502050306030303" pitchFamily="18" charset="0"/>
              </a:rPr>
              <a:t>ვირჩევთ</a:t>
            </a:r>
            <a:r>
              <a:rPr lang="ka-GE" dirty="0">
                <a:latin typeface="Sylfaen" panose="010A0502050306030303" pitchFamily="18" charset="0"/>
              </a:rPr>
              <a:t> </a:t>
            </a:r>
            <a:r>
              <a:rPr lang="en-US" dirty="0" err="1" smtClean="0">
                <a:latin typeface="Sylfaen" panose="010A0502050306030303" pitchFamily="18" charset="0"/>
              </a:rPr>
              <a:t>ქართულ</a:t>
            </a:r>
            <a:r>
              <a:rPr lang="en-US" dirty="0" smtClean="0">
                <a:latin typeface="Sylfaen" panose="010A0502050306030303" pitchFamily="18" charset="0"/>
              </a:rPr>
              <a:t> </a:t>
            </a:r>
            <a:r>
              <a:rPr lang="en-US" dirty="0" err="1" smtClean="0">
                <a:latin typeface="Sylfaen" panose="010A0502050306030303" pitchFamily="18" charset="0"/>
              </a:rPr>
              <a:t>შრიფტს</a:t>
            </a:r>
            <a:r>
              <a:rPr lang="ka-GE" dirty="0" smtClean="0">
                <a:latin typeface="Sylfaen" panose="010A0502050306030303" pitchFamily="18" charset="0"/>
              </a:rPr>
              <a:t>, </a:t>
            </a:r>
            <a:r>
              <a:rPr lang="ka-GE" dirty="0" smtClean="0">
                <a:latin typeface="Sylfaen" panose="010A0502050306030303" pitchFamily="18" charset="0"/>
              </a:rPr>
              <a:t>ვირჩევთ სასწავლებლის დასახელებას, მიმართულებას. შეგვყავს </a:t>
            </a:r>
            <a:r>
              <a:rPr lang="en-US" dirty="0" smtClean="0">
                <a:latin typeface="Sylfaen" panose="010A0502050306030303" pitchFamily="18" charset="0"/>
              </a:rPr>
              <a:t>  </a:t>
            </a:r>
            <a:r>
              <a:rPr lang="en-US" dirty="0" err="1">
                <a:latin typeface="Sylfaen" panose="010A0502050306030303" pitchFamily="18" charset="0"/>
              </a:rPr>
              <a:t>ქართულად</a:t>
            </a:r>
            <a:r>
              <a:rPr lang="en-US" dirty="0">
                <a:latin typeface="Sylfaen" panose="010A0502050306030303" pitchFamily="18" charset="0"/>
              </a:rPr>
              <a:t> </a:t>
            </a:r>
            <a:r>
              <a:rPr lang="en-US" dirty="0" err="1" smtClean="0">
                <a:latin typeface="Sylfaen" panose="010A0502050306030303" pitchFamily="18" charset="0"/>
              </a:rPr>
              <a:t>ქვიზები</a:t>
            </a:r>
            <a:r>
              <a:rPr lang="ka-GE" dirty="0">
                <a:latin typeface="Sylfaen" panose="010A0502050306030303" pitchFamily="18" charset="0"/>
              </a:rPr>
              <a:t> </a:t>
            </a:r>
            <a:r>
              <a:rPr lang="en-US" dirty="0" smtClean="0">
                <a:latin typeface="Sylfaen" panose="010A0502050306030303" pitchFamily="18" charset="0"/>
              </a:rPr>
              <a:t> </a:t>
            </a:r>
            <a:r>
              <a:rPr lang="en-US" dirty="0" err="1">
                <a:latin typeface="Sylfaen" panose="010A0502050306030303" pitchFamily="18" charset="0"/>
              </a:rPr>
              <a:t>ოთხი</a:t>
            </a:r>
            <a:r>
              <a:rPr lang="en-US" dirty="0">
                <a:latin typeface="Sylfaen" panose="010A0502050306030303" pitchFamily="18" charset="0"/>
              </a:rPr>
              <a:t> </a:t>
            </a:r>
            <a:r>
              <a:rPr lang="en-US" dirty="0" err="1">
                <a:latin typeface="Sylfaen" panose="010A0502050306030303" pitchFamily="18" charset="0"/>
              </a:rPr>
              <a:t>სავარაუდო</a:t>
            </a:r>
            <a:r>
              <a:rPr lang="en-US" dirty="0">
                <a:latin typeface="Sylfaen" panose="010A0502050306030303" pitchFamily="18" charset="0"/>
              </a:rPr>
              <a:t> </a:t>
            </a:r>
            <a:r>
              <a:rPr lang="en-US" dirty="0" err="1" smtClean="0">
                <a:latin typeface="Sylfaen" panose="010A0502050306030303" pitchFamily="18" charset="0"/>
              </a:rPr>
              <a:t>პასუხი</a:t>
            </a:r>
            <a:r>
              <a:rPr lang="ka-GE" dirty="0" smtClean="0">
                <a:latin typeface="Sylfaen" panose="010A0502050306030303" pitchFamily="18" charset="0"/>
              </a:rPr>
              <a:t>თ</a:t>
            </a:r>
            <a:r>
              <a:rPr lang="en-US" dirty="0" smtClean="0">
                <a:latin typeface="Sylfaen" panose="010A0502050306030303" pitchFamily="18" charset="0"/>
              </a:rPr>
              <a:t>, </a:t>
            </a:r>
            <a:r>
              <a:rPr lang="en-US" dirty="0" err="1">
                <a:latin typeface="Sylfaen" panose="010A0502050306030303" pitchFamily="18" charset="0"/>
              </a:rPr>
              <a:t>რომელთაგან</a:t>
            </a:r>
            <a:r>
              <a:rPr lang="en-US" dirty="0">
                <a:latin typeface="Sylfaen" panose="010A0502050306030303" pitchFamily="18" charset="0"/>
              </a:rPr>
              <a:t> </a:t>
            </a:r>
            <a:r>
              <a:rPr lang="en-US" dirty="0" err="1">
                <a:latin typeface="Sylfaen" panose="010A0502050306030303" pitchFamily="18" charset="0"/>
              </a:rPr>
              <a:t>ერთი</a:t>
            </a:r>
            <a:r>
              <a:rPr lang="en-US" dirty="0">
                <a:latin typeface="Sylfaen" panose="010A0502050306030303" pitchFamily="18" charset="0"/>
              </a:rPr>
              <a:t> </a:t>
            </a:r>
            <a:r>
              <a:rPr lang="en-US" dirty="0" err="1">
                <a:latin typeface="Sylfaen" panose="010A0502050306030303" pitchFamily="18" charset="0"/>
              </a:rPr>
              <a:t>სწორი</a:t>
            </a:r>
            <a:r>
              <a:rPr lang="en-US" dirty="0">
                <a:latin typeface="Sylfaen" panose="010A0502050306030303" pitchFamily="18" charset="0"/>
              </a:rPr>
              <a:t> </a:t>
            </a:r>
            <a:r>
              <a:rPr lang="en-US" dirty="0" err="1">
                <a:latin typeface="Sylfaen" panose="010A0502050306030303" pitchFamily="18" charset="0"/>
              </a:rPr>
              <a:t>პასუხი</a:t>
            </a:r>
            <a:r>
              <a:rPr lang="en-US" dirty="0">
                <a:latin typeface="Sylfaen" panose="010A0502050306030303" pitchFamily="18" charset="0"/>
              </a:rPr>
              <a:t> </a:t>
            </a:r>
            <a:r>
              <a:rPr lang="en-US" dirty="0" err="1">
                <a:latin typeface="Sylfaen" panose="010A0502050306030303" pitchFamily="18" charset="0"/>
              </a:rPr>
              <a:t>უნდა</a:t>
            </a:r>
            <a:r>
              <a:rPr lang="en-US" dirty="0">
                <a:latin typeface="Sylfaen" panose="010A0502050306030303" pitchFamily="18" charset="0"/>
              </a:rPr>
              <a:t> </a:t>
            </a:r>
            <a:r>
              <a:rPr lang="en-US" dirty="0" err="1">
                <a:latin typeface="Sylfaen" panose="010A0502050306030303" pitchFamily="18" charset="0"/>
              </a:rPr>
              <a:t>აღვნიშნოთ</a:t>
            </a:r>
            <a:r>
              <a:rPr lang="en-US" dirty="0">
                <a:latin typeface="Sylfaen" panose="010A0502050306030303" pitchFamily="18" charset="0"/>
              </a:rPr>
              <a:t> </a:t>
            </a:r>
            <a:r>
              <a:rPr lang="ka-GE" dirty="0" smtClean="0">
                <a:latin typeface="Sylfaen" panose="010A0502050306030303" pitchFamily="18" charset="0"/>
              </a:rPr>
              <a:t> და </a:t>
            </a:r>
            <a:r>
              <a:rPr lang="en-US" dirty="0" err="1" smtClean="0">
                <a:latin typeface="Sylfaen" panose="010A0502050306030303" pitchFamily="18" charset="0"/>
              </a:rPr>
              <a:t>ვაძლევთ</a:t>
            </a:r>
            <a:r>
              <a:rPr lang="en-US" dirty="0" smtClean="0">
                <a:latin typeface="Sylfaen" panose="010A0502050306030303" pitchFamily="18" charset="0"/>
              </a:rPr>
              <a:t> </a:t>
            </a:r>
            <a:r>
              <a:rPr lang="en-US" dirty="0" err="1" smtClean="0">
                <a:latin typeface="Sylfaen" panose="010A0502050306030303" pitchFamily="18" charset="0"/>
              </a:rPr>
              <a:t>შენახვას</a:t>
            </a:r>
            <a:endParaRPr lang="ka-GE" dirty="0">
              <a:latin typeface="Sylfaen" panose="010A0502050306030303" pitchFamily="18" charset="0"/>
            </a:endParaRPr>
          </a:p>
          <a:p>
            <a:endParaRPr lang="ka-GE" sz="2000" dirty="0">
              <a:latin typeface="Sylfaen" panose="010A0502050306030303" pitchFamily="18" charset="0"/>
            </a:endParaRPr>
          </a:p>
        </p:txBody>
      </p:sp>
      <p:pic>
        <p:nvPicPr>
          <p:cNvPr id="4" name="Picture 3" descr="D:\Documents\Desktop\სემინარი\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507" y="2593075"/>
            <a:ext cx="9859224" cy="4124596"/>
          </a:xfrm>
          <a:prstGeom prst="rect">
            <a:avLst/>
          </a:prstGeom>
          <a:noFill/>
          <a:ln>
            <a:noFill/>
          </a:ln>
        </p:spPr>
      </p:pic>
    </p:spTree>
    <p:extLst>
      <p:ext uri="{BB962C8B-B14F-4D97-AF65-F5344CB8AC3E}">
        <p14:creationId xmlns:p14="http://schemas.microsoft.com/office/powerpoint/2010/main" val="1364816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1262062" y="487363"/>
            <a:ext cx="9846539" cy="943085"/>
          </a:xfrm>
        </p:spPr>
        <p:txBody>
          <a:bodyPr/>
          <a:lstStyle/>
          <a:p>
            <a:r>
              <a:rPr lang="en-US" dirty="0" err="1"/>
              <a:t>შემდეგ</a:t>
            </a:r>
            <a:r>
              <a:rPr lang="en-US" dirty="0"/>
              <a:t> </a:t>
            </a:r>
            <a:r>
              <a:rPr lang="en-US" dirty="0" err="1"/>
              <a:t>გამოდის</a:t>
            </a:r>
            <a:r>
              <a:rPr lang="en-US" dirty="0"/>
              <a:t> </a:t>
            </a:r>
            <a:r>
              <a:rPr lang="en-US" dirty="0" err="1"/>
              <a:t>ფანჯარა</a:t>
            </a:r>
            <a:r>
              <a:rPr lang="en-US" dirty="0"/>
              <a:t>, </a:t>
            </a:r>
            <a:r>
              <a:rPr lang="ka-GE" dirty="0" smtClean="0"/>
              <a:t> სადაც </a:t>
            </a:r>
            <a:r>
              <a:rPr lang="en-US" dirty="0" err="1" smtClean="0"/>
              <a:t>დაკოპირ</a:t>
            </a:r>
            <a:r>
              <a:rPr lang="ka-GE" dirty="0" err="1" smtClean="0"/>
              <a:t>ებული</a:t>
            </a:r>
            <a:r>
              <a:rPr lang="en-US" dirty="0" smtClean="0"/>
              <a:t> </a:t>
            </a:r>
            <a:r>
              <a:rPr lang="en-US" dirty="0" err="1"/>
              <a:t>კოდი</a:t>
            </a:r>
            <a:r>
              <a:rPr lang="en-US" dirty="0"/>
              <a:t> </a:t>
            </a:r>
            <a:r>
              <a:rPr lang="ka-GE" dirty="0" smtClean="0"/>
              <a:t>უნდა</a:t>
            </a:r>
            <a:r>
              <a:rPr lang="en-US" dirty="0" smtClean="0"/>
              <a:t> </a:t>
            </a:r>
            <a:r>
              <a:rPr lang="en-US" dirty="0" err="1"/>
              <a:t>ჩავსვათ</a:t>
            </a:r>
            <a:r>
              <a:rPr lang="en-US" dirty="0"/>
              <a:t> </a:t>
            </a:r>
            <a:r>
              <a:rPr lang="ka-GE" dirty="0" err="1" smtClean="0"/>
              <a:t>სურათზ</a:t>
            </a:r>
            <a:r>
              <a:rPr lang="ka-GE" dirty="0" smtClean="0"/>
              <a:t> ე</a:t>
            </a:r>
            <a:r>
              <a:rPr lang="en-US" dirty="0" smtClean="0"/>
              <a:t> </a:t>
            </a:r>
            <a:r>
              <a:rPr lang="en-US" dirty="0" err="1"/>
              <a:t>მოცემულ</a:t>
            </a:r>
            <a:r>
              <a:rPr lang="en-US" dirty="0"/>
              <a:t> </a:t>
            </a:r>
            <a:r>
              <a:rPr lang="en-US" dirty="0" err="1"/>
              <a:t>ველში</a:t>
            </a:r>
            <a:endParaRPr lang="ka-GE" dirty="0"/>
          </a:p>
          <a:p>
            <a:endParaRPr lang="ka-GE" dirty="0"/>
          </a:p>
        </p:txBody>
      </p:sp>
      <p:pic>
        <p:nvPicPr>
          <p:cNvPr id="5" name="Picture 4" descr="D:\Documents\Desktop\სემინარი\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614" y="1430448"/>
            <a:ext cx="9913544" cy="5350597"/>
          </a:xfrm>
          <a:prstGeom prst="rect">
            <a:avLst/>
          </a:prstGeom>
          <a:noFill/>
          <a:ln>
            <a:noFill/>
          </a:ln>
        </p:spPr>
      </p:pic>
    </p:spTree>
    <p:extLst>
      <p:ext uri="{BB962C8B-B14F-4D97-AF65-F5344CB8AC3E}">
        <p14:creationId xmlns:p14="http://schemas.microsoft.com/office/powerpoint/2010/main" val="3354357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ocuments\Desktop\სემინარი\7.png"/>
          <p:cNvPicPr/>
          <p:nvPr/>
        </p:nvPicPr>
        <p:blipFill>
          <a:blip r:embed="rId2">
            <a:extLst>
              <a:ext uri="{28A0092B-C50C-407E-A947-70E740481C1C}">
                <a14:useLocalDpi xmlns:a14="http://schemas.microsoft.com/office/drawing/2010/main" val="0"/>
              </a:ext>
            </a:extLst>
          </a:blip>
          <a:srcRect/>
          <a:stretch>
            <a:fillRect/>
          </a:stretch>
        </p:blipFill>
        <p:spPr bwMode="auto">
          <a:xfrm>
            <a:off x="950614" y="199176"/>
            <a:ext cx="9976919" cy="6446068"/>
          </a:xfrm>
          <a:prstGeom prst="rect">
            <a:avLst/>
          </a:prstGeom>
          <a:noFill/>
          <a:ln>
            <a:noFill/>
          </a:ln>
        </p:spPr>
      </p:pic>
    </p:spTree>
    <p:extLst>
      <p:ext uri="{BB962C8B-B14F-4D97-AF65-F5344CB8AC3E}">
        <p14:creationId xmlns:p14="http://schemas.microsoft.com/office/powerpoint/2010/main" val="178860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422" y="415219"/>
            <a:ext cx="11009014" cy="1250619"/>
          </a:xfrm>
        </p:spPr>
        <p:txBody>
          <a:bodyPr>
            <a:normAutofit/>
          </a:bodyPr>
          <a:lstStyle/>
          <a:p>
            <a:pPr algn="just"/>
            <a:r>
              <a:rPr lang="en-US" dirty="0" smtClean="0"/>
              <a:t> </a:t>
            </a:r>
            <a:r>
              <a:rPr lang="ka-GE" dirty="0" smtClean="0"/>
              <a:t>   </a:t>
            </a:r>
            <a:r>
              <a:rPr lang="en-US" dirty="0" err="1" smtClean="0"/>
              <a:t>ქვიზებზე</a:t>
            </a:r>
            <a:r>
              <a:rPr lang="en-US" dirty="0" smtClean="0"/>
              <a:t> </a:t>
            </a:r>
            <a:r>
              <a:rPr lang="en-US" dirty="0" err="1" smtClean="0"/>
              <a:t>მუშაობა</a:t>
            </a:r>
            <a:r>
              <a:rPr lang="ka-GE" dirty="0" smtClean="0"/>
              <a:t>ს </a:t>
            </a:r>
            <a:r>
              <a:rPr lang="en-US" dirty="0" smtClean="0"/>
              <a:t> </a:t>
            </a:r>
            <a:r>
              <a:rPr lang="en-US" dirty="0" err="1"/>
              <a:t>ახლავს</a:t>
            </a:r>
            <a:r>
              <a:rPr lang="en-US" dirty="0"/>
              <a:t> </a:t>
            </a:r>
            <a:r>
              <a:rPr lang="en-US" dirty="0" err="1"/>
              <a:t>სახალისო</a:t>
            </a:r>
            <a:r>
              <a:rPr lang="en-US" dirty="0"/>
              <a:t> </a:t>
            </a:r>
            <a:r>
              <a:rPr lang="en-US" dirty="0" err="1"/>
              <a:t>თამაშები</a:t>
            </a:r>
            <a:r>
              <a:rPr lang="en-US" dirty="0"/>
              <a:t> </a:t>
            </a:r>
            <a:r>
              <a:rPr lang="en-US" dirty="0" err="1"/>
              <a:t>და</a:t>
            </a:r>
            <a:r>
              <a:rPr lang="en-US" dirty="0"/>
              <a:t> </a:t>
            </a:r>
            <a:r>
              <a:rPr lang="en-US" dirty="0" err="1"/>
              <a:t>კომენტარები</a:t>
            </a:r>
            <a:r>
              <a:rPr lang="en-US" dirty="0"/>
              <a:t>, </a:t>
            </a:r>
            <a:r>
              <a:rPr lang="en-US" dirty="0" err="1"/>
              <a:t>სტუდენტს</a:t>
            </a:r>
            <a:r>
              <a:rPr lang="en-US" dirty="0"/>
              <a:t>, </a:t>
            </a:r>
            <a:r>
              <a:rPr lang="en-US" dirty="0" err="1"/>
              <a:t>მოსწავლეს</a:t>
            </a:r>
            <a:r>
              <a:rPr lang="en-US" dirty="0"/>
              <a:t> </a:t>
            </a:r>
            <a:r>
              <a:rPr lang="en-US" dirty="0" err="1"/>
              <a:t>შეუძლია</a:t>
            </a:r>
            <a:r>
              <a:rPr lang="en-US" dirty="0"/>
              <a:t> </a:t>
            </a:r>
            <a:r>
              <a:rPr lang="en-US" dirty="0" err="1"/>
              <a:t>საძიებო</a:t>
            </a:r>
            <a:r>
              <a:rPr lang="en-US" dirty="0"/>
              <a:t> </a:t>
            </a:r>
            <a:r>
              <a:rPr lang="en-US" dirty="0" err="1"/>
              <a:t>ველში</a:t>
            </a:r>
            <a:r>
              <a:rPr lang="en-US" dirty="0"/>
              <a:t> </a:t>
            </a:r>
            <a:r>
              <a:rPr lang="en-US" dirty="0" err="1" smtClean="0"/>
              <a:t>აკრი</a:t>
            </a:r>
            <a:r>
              <a:rPr lang="ka-GE" dirty="0" smtClean="0"/>
              <a:t>ფ</a:t>
            </a:r>
            <a:r>
              <a:rPr lang="en-US" dirty="0" err="1" smtClean="0"/>
              <a:t>ოს</a:t>
            </a:r>
            <a:r>
              <a:rPr lang="en-US" dirty="0" smtClean="0"/>
              <a:t> </a:t>
            </a:r>
            <a:r>
              <a:rPr lang="en-US" dirty="0" err="1"/>
              <a:t>ქვიზის</a:t>
            </a:r>
            <a:r>
              <a:rPr lang="en-US" dirty="0"/>
              <a:t> </a:t>
            </a:r>
            <a:r>
              <a:rPr lang="en-US" dirty="0" err="1"/>
              <a:t>საერთო</a:t>
            </a:r>
            <a:r>
              <a:rPr lang="en-US" dirty="0"/>
              <a:t> </a:t>
            </a:r>
            <a:r>
              <a:rPr lang="en-US" dirty="0" err="1"/>
              <a:t>სათაური</a:t>
            </a:r>
            <a:r>
              <a:rPr lang="en-US" dirty="0"/>
              <a:t> </a:t>
            </a:r>
            <a:r>
              <a:rPr lang="en-US" dirty="0" err="1"/>
              <a:t>და</a:t>
            </a:r>
            <a:r>
              <a:rPr lang="en-US" dirty="0"/>
              <a:t> </a:t>
            </a:r>
            <a:r>
              <a:rPr lang="en-US" dirty="0" err="1"/>
              <a:t>იმუშაოს</a:t>
            </a:r>
            <a:endParaRPr lang="ka-GE" dirty="0"/>
          </a:p>
          <a:p>
            <a:endParaRPr lang="ka-GE" dirty="0"/>
          </a:p>
        </p:txBody>
      </p:sp>
      <p:pic>
        <p:nvPicPr>
          <p:cNvPr id="4" name="Picture 3" descr="D:\Documents\Desktop\სემინარი\9.png"/>
          <p:cNvPicPr/>
          <p:nvPr/>
        </p:nvPicPr>
        <p:blipFill>
          <a:blip r:embed="rId2">
            <a:extLst>
              <a:ext uri="{28A0092B-C50C-407E-A947-70E740481C1C}">
                <a14:useLocalDpi xmlns:a14="http://schemas.microsoft.com/office/drawing/2010/main" val="0"/>
              </a:ext>
            </a:extLst>
          </a:blip>
          <a:srcRect/>
          <a:stretch>
            <a:fillRect/>
          </a:stretch>
        </p:blipFill>
        <p:spPr bwMode="auto">
          <a:xfrm>
            <a:off x="642797" y="1575304"/>
            <a:ext cx="10827944" cy="5178582"/>
          </a:xfrm>
          <a:prstGeom prst="rect">
            <a:avLst/>
          </a:prstGeom>
          <a:noFill/>
          <a:ln>
            <a:noFill/>
          </a:ln>
        </p:spPr>
      </p:pic>
    </p:spTree>
    <p:extLst>
      <p:ext uri="{BB962C8B-B14F-4D97-AF65-F5344CB8AC3E}">
        <p14:creationId xmlns:p14="http://schemas.microsoft.com/office/powerpoint/2010/main" val="25550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4535" y="496700"/>
            <a:ext cx="9144000" cy="915641"/>
          </a:xfrm>
        </p:spPr>
        <p:txBody>
          <a:bodyPr>
            <a:normAutofit fontScale="70000" lnSpcReduction="20000"/>
          </a:bodyPr>
          <a:lstStyle/>
          <a:p>
            <a:pPr algn="just"/>
            <a:r>
              <a:rPr lang="ka-GE" sz="2600" dirty="0" smtClean="0"/>
              <a:t>        </a:t>
            </a:r>
            <a:r>
              <a:rPr lang="ka-GE" sz="3400" dirty="0" smtClean="0"/>
              <a:t>მოსწავლეს შეუძლია </a:t>
            </a:r>
            <a:r>
              <a:rPr lang="en-US" sz="3400" dirty="0" smtClean="0"/>
              <a:t> </a:t>
            </a:r>
            <a:r>
              <a:rPr lang="en-US" sz="3400" dirty="0" err="1"/>
              <a:t>შევიდეს</a:t>
            </a:r>
            <a:r>
              <a:rPr lang="en-US" sz="3400" dirty="0"/>
              <a:t> </a:t>
            </a:r>
            <a:r>
              <a:rPr lang="en-US" sz="3400" dirty="0" err="1" smtClean="0"/>
              <a:t>ვებ-გვერდზე</a:t>
            </a:r>
            <a:r>
              <a:rPr lang="ka-GE" sz="3400" dirty="0" smtClean="0"/>
              <a:t> </a:t>
            </a:r>
            <a:r>
              <a:rPr lang="en-US" sz="3400" dirty="0">
                <a:latin typeface="Times New Roman" panose="02020603050405020304" pitchFamily="18" charset="0"/>
                <a:cs typeface="Times New Roman" panose="02020603050405020304" pitchFamily="18" charset="0"/>
              </a:rPr>
              <a:t>https://quizizz.com/admin/private </a:t>
            </a:r>
            <a:r>
              <a:rPr lang="en-US" sz="3400" dirty="0" err="1"/>
              <a:t>და</a:t>
            </a:r>
            <a:r>
              <a:rPr lang="en-US" sz="3400" dirty="0"/>
              <a:t> </a:t>
            </a:r>
            <a:r>
              <a:rPr lang="en-US" sz="3400" dirty="0" err="1"/>
              <a:t>იმუშაოს</a:t>
            </a:r>
            <a:r>
              <a:rPr lang="en-US" sz="3400" dirty="0"/>
              <a:t> </a:t>
            </a:r>
            <a:r>
              <a:rPr lang="en-US" sz="3400" dirty="0" err="1"/>
              <a:t>როგორც</a:t>
            </a:r>
            <a:r>
              <a:rPr lang="en-US" sz="3400" dirty="0"/>
              <a:t> </a:t>
            </a:r>
            <a:r>
              <a:rPr lang="en-US" sz="3400" dirty="0" err="1"/>
              <a:t>სახლში</a:t>
            </a:r>
            <a:r>
              <a:rPr lang="en-US" sz="3400" dirty="0"/>
              <a:t> </a:t>
            </a:r>
            <a:r>
              <a:rPr lang="en-US" sz="3400" dirty="0" err="1"/>
              <a:t>ისე</a:t>
            </a:r>
            <a:r>
              <a:rPr lang="en-US" sz="3400" dirty="0"/>
              <a:t> </a:t>
            </a:r>
            <a:r>
              <a:rPr lang="en-US" sz="3400" dirty="0" err="1"/>
              <a:t>აუდიტორიაში</a:t>
            </a:r>
            <a:endParaRPr lang="ka-GE" sz="3400" dirty="0"/>
          </a:p>
          <a:p>
            <a:endParaRPr lang="ka-GE" dirty="0"/>
          </a:p>
        </p:txBody>
      </p:sp>
      <p:pic>
        <p:nvPicPr>
          <p:cNvPr id="4" name="Picture 3" descr="D:\Documents\Desktop\სემინარი\2.png"/>
          <p:cNvPicPr/>
          <p:nvPr/>
        </p:nvPicPr>
        <p:blipFill>
          <a:blip r:embed="rId2">
            <a:extLst>
              <a:ext uri="{28A0092B-C50C-407E-A947-70E740481C1C}">
                <a14:useLocalDpi xmlns:a14="http://schemas.microsoft.com/office/drawing/2010/main" val="0"/>
              </a:ext>
            </a:extLst>
          </a:blip>
          <a:srcRect/>
          <a:stretch>
            <a:fillRect/>
          </a:stretch>
        </p:blipFill>
        <p:spPr bwMode="auto">
          <a:xfrm>
            <a:off x="769545" y="1746913"/>
            <a:ext cx="10474859" cy="4889276"/>
          </a:xfrm>
          <a:prstGeom prst="rect">
            <a:avLst/>
          </a:prstGeom>
          <a:noFill/>
          <a:ln>
            <a:noFill/>
          </a:ln>
        </p:spPr>
      </p:pic>
    </p:spTree>
    <p:extLst>
      <p:ext uri="{BB962C8B-B14F-4D97-AF65-F5344CB8AC3E}">
        <p14:creationId xmlns:p14="http://schemas.microsoft.com/office/powerpoint/2010/main" val="164147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7389" y="298498"/>
            <a:ext cx="5199707" cy="851292"/>
          </a:xfrm>
        </p:spPr>
        <p:txBody>
          <a:bodyPr>
            <a:normAutofit/>
          </a:bodyPr>
          <a:lstStyle/>
          <a:p>
            <a:r>
              <a:rPr lang="ka-GE" sz="3600" dirty="0" smtClean="0"/>
              <a:t>მიზანი</a:t>
            </a:r>
            <a:endParaRPr lang="ka-GE" sz="3600" dirty="0"/>
          </a:p>
        </p:txBody>
      </p:sp>
      <p:sp>
        <p:nvSpPr>
          <p:cNvPr id="3" name="Subtitle 2"/>
          <p:cNvSpPr>
            <a:spLocks noGrp="1"/>
          </p:cNvSpPr>
          <p:nvPr>
            <p:ph type="subTitle" idx="1"/>
          </p:nvPr>
        </p:nvSpPr>
        <p:spPr>
          <a:xfrm>
            <a:off x="2127565" y="1303700"/>
            <a:ext cx="9346194" cy="4906978"/>
          </a:xfrm>
        </p:spPr>
        <p:txBody>
          <a:bodyPr>
            <a:normAutofit lnSpcReduction="10000"/>
          </a:bodyPr>
          <a:lstStyle/>
          <a:p>
            <a:pPr algn="l"/>
            <a:r>
              <a:rPr lang="en-US" sz="3000" dirty="0" err="1">
                <a:latin typeface="Sylfaen" panose="010A0502050306030303" pitchFamily="18" charset="0"/>
              </a:rPr>
              <a:t>ხელს</a:t>
            </a:r>
            <a:r>
              <a:rPr lang="en-US" sz="3000" dirty="0">
                <a:latin typeface="Sylfaen" panose="010A0502050306030303" pitchFamily="18" charset="0"/>
              </a:rPr>
              <a:t>  </a:t>
            </a:r>
            <a:r>
              <a:rPr lang="en-US" sz="3000" dirty="0" err="1">
                <a:latin typeface="Sylfaen" panose="010A0502050306030303" pitchFamily="18" charset="0"/>
              </a:rPr>
              <a:t>უწყობს</a:t>
            </a:r>
            <a:r>
              <a:rPr lang="en-US" sz="3000" dirty="0">
                <a:latin typeface="Sylfaen" panose="010A0502050306030303" pitchFamily="18" charset="0"/>
              </a:rPr>
              <a:t> </a:t>
            </a:r>
            <a:r>
              <a:rPr lang="en-US" sz="3000" dirty="0" err="1">
                <a:latin typeface="Sylfaen" panose="010A0502050306030303" pitchFamily="18" charset="0"/>
              </a:rPr>
              <a:t>სასწავლო</a:t>
            </a:r>
            <a:r>
              <a:rPr lang="en-US" sz="3000" dirty="0">
                <a:latin typeface="Sylfaen" panose="010A0502050306030303" pitchFamily="18" charset="0"/>
              </a:rPr>
              <a:t> </a:t>
            </a:r>
            <a:r>
              <a:rPr lang="en-US" sz="3000" dirty="0" err="1">
                <a:latin typeface="Sylfaen" panose="010A0502050306030303" pitchFamily="18" charset="0"/>
              </a:rPr>
              <a:t>პროცესის</a:t>
            </a:r>
            <a:r>
              <a:rPr lang="en-US" sz="3000" dirty="0">
                <a:latin typeface="Sylfaen" panose="010A0502050306030303" pitchFamily="18" charset="0"/>
              </a:rPr>
              <a:t> </a:t>
            </a:r>
            <a:r>
              <a:rPr lang="en-US" sz="3000" dirty="0" err="1">
                <a:latin typeface="Sylfaen" panose="010A0502050306030303" pitchFamily="18" charset="0"/>
              </a:rPr>
              <a:t>მარტივ</a:t>
            </a:r>
            <a:r>
              <a:rPr lang="en-US" sz="3000" dirty="0">
                <a:latin typeface="Sylfaen" panose="010A0502050306030303" pitchFamily="18" charset="0"/>
              </a:rPr>
              <a:t> </a:t>
            </a:r>
            <a:r>
              <a:rPr lang="en-US" sz="3000" dirty="0" err="1">
                <a:latin typeface="Sylfaen" panose="010A0502050306030303" pitchFamily="18" charset="0"/>
              </a:rPr>
              <a:t>და</a:t>
            </a:r>
            <a:r>
              <a:rPr lang="en-US" sz="3000" dirty="0">
                <a:latin typeface="Sylfaen" panose="010A0502050306030303" pitchFamily="18" charset="0"/>
              </a:rPr>
              <a:t> </a:t>
            </a:r>
            <a:r>
              <a:rPr lang="en-US" sz="3000" dirty="0" err="1">
                <a:latin typeface="Sylfaen" panose="010A0502050306030303" pitchFamily="18" charset="0"/>
              </a:rPr>
              <a:t>ეფექტურ</a:t>
            </a:r>
            <a:r>
              <a:rPr lang="en-US" sz="3000" dirty="0">
                <a:latin typeface="Sylfaen" panose="010A0502050306030303" pitchFamily="18" charset="0"/>
              </a:rPr>
              <a:t> </a:t>
            </a:r>
            <a:r>
              <a:rPr lang="en-US" sz="3000" dirty="0" err="1">
                <a:latin typeface="Sylfaen" panose="010A0502050306030303" pitchFamily="18" charset="0"/>
              </a:rPr>
              <a:t>მართვას</a:t>
            </a:r>
            <a:r>
              <a:rPr lang="en-US" sz="3000" dirty="0">
                <a:latin typeface="Sylfaen" panose="010A0502050306030303" pitchFamily="18" charset="0"/>
              </a:rPr>
              <a:t>, </a:t>
            </a:r>
            <a:r>
              <a:rPr lang="en-US" sz="3000" dirty="0" err="1">
                <a:latin typeface="Sylfaen" panose="010A0502050306030303" pitchFamily="18" charset="0"/>
              </a:rPr>
              <a:t>სახელდობრ</a:t>
            </a:r>
            <a:r>
              <a:rPr lang="en-US" sz="3000" dirty="0">
                <a:latin typeface="Sylfaen" panose="010A0502050306030303" pitchFamily="18" charset="0"/>
              </a:rPr>
              <a:t>:</a:t>
            </a:r>
            <a:endParaRPr lang="ka-GE" sz="3000" dirty="0">
              <a:latin typeface="Sylfaen" panose="010A0502050306030303" pitchFamily="18" charset="0"/>
            </a:endParaRPr>
          </a:p>
          <a:p>
            <a:pPr marL="342900" indent="-342900" algn="l">
              <a:buFont typeface="Arial" panose="020B0604020202020204" pitchFamily="34" charset="0"/>
              <a:buChar char="•"/>
            </a:pPr>
            <a:r>
              <a:rPr lang="en-US" sz="3000" dirty="0" err="1">
                <a:latin typeface="Sylfaen" panose="010A0502050306030303" pitchFamily="18" charset="0"/>
              </a:rPr>
              <a:t>კომუნიკაციას</a:t>
            </a:r>
            <a:r>
              <a:rPr lang="en-US" sz="3000" dirty="0">
                <a:latin typeface="Sylfaen" panose="010A0502050306030303" pitchFamily="18" charset="0"/>
              </a:rPr>
              <a:t>;</a:t>
            </a:r>
            <a:endParaRPr lang="ka-GE" sz="3000" dirty="0">
              <a:latin typeface="Sylfaen" panose="010A0502050306030303" pitchFamily="18" charset="0"/>
            </a:endParaRPr>
          </a:p>
          <a:p>
            <a:pPr marL="342900" indent="-342900" algn="l">
              <a:buFont typeface="Arial" panose="020B0604020202020204" pitchFamily="34" charset="0"/>
              <a:buChar char="•"/>
            </a:pPr>
            <a:r>
              <a:rPr lang="ka-GE" sz="3000" dirty="0" smtClean="0">
                <a:latin typeface="Sylfaen" panose="010A0502050306030303" pitchFamily="18" charset="0"/>
              </a:rPr>
              <a:t>სასწავლო </a:t>
            </a:r>
            <a:r>
              <a:rPr lang="en-US" sz="3000" dirty="0" err="1" smtClean="0">
                <a:latin typeface="Sylfaen" panose="010A0502050306030303" pitchFamily="18" charset="0"/>
              </a:rPr>
              <a:t>კურსის</a:t>
            </a:r>
            <a:r>
              <a:rPr lang="en-US" sz="3000" dirty="0" smtClean="0">
                <a:latin typeface="Sylfaen" panose="010A0502050306030303" pitchFamily="18" charset="0"/>
              </a:rPr>
              <a:t> </a:t>
            </a:r>
            <a:r>
              <a:rPr lang="en-US" sz="3000" dirty="0" err="1" smtClean="0">
                <a:latin typeface="Sylfaen" panose="010A0502050306030303" pitchFamily="18" charset="0"/>
              </a:rPr>
              <a:t>განვითარებას</a:t>
            </a:r>
            <a:r>
              <a:rPr lang="en-US" sz="3000" dirty="0" smtClean="0">
                <a:latin typeface="Sylfaen" panose="010A0502050306030303" pitchFamily="18" charset="0"/>
              </a:rPr>
              <a:t>; </a:t>
            </a:r>
            <a:endParaRPr lang="ka-GE" sz="3000" dirty="0">
              <a:latin typeface="Sylfaen" panose="010A0502050306030303" pitchFamily="18" charset="0"/>
            </a:endParaRPr>
          </a:p>
          <a:p>
            <a:pPr marL="342900" indent="-342900" algn="l">
              <a:buFont typeface="Arial" panose="020B0604020202020204" pitchFamily="34" charset="0"/>
              <a:buChar char="•"/>
            </a:pPr>
            <a:r>
              <a:rPr lang="en-US" sz="3000" dirty="0" err="1">
                <a:latin typeface="Sylfaen" panose="010A0502050306030303" pitchFamily="18" charset="0"/>
              </a:rPr>
              <a:t>სასწავლო</a:t>
            </a:r>
            <a:r>
              <a:rPr lang="en-US" sz="3000" dirty="0">
                <a:latin typeface="Sylfaen" panose="010A0502050306030303" pitchFamily="18" charset="0"/>
              </a:rPr>
              <a:t> </a:t>
            </a:r>
            <a:r>
              <a:rPr lang="en-US" sz="3000" dirty="0" err="1">
                <a:latin typeface="Sylfaen" panose="010A0502050306030303" pitchFamily="18" charset="0"/>
              </a:rPr>
              <a:t>რესურსების</a:t>
            </a:r>
            <a:r>
              <a:rPr lang="en-US" sz="3000" dirty="0">
                <a:latin typeface="Sylfaen" panose="010A0502050306030303" pitchFamily="18" charset="0"/>
              </a:rPr>
              <a:t> (</a:t>
            </a:r>
            <a:r>
              <a:rPr lang="en-US" sz="3000" dirty="0" err="1">
                <a:latin typeface="Sylfaen" panose="010A0502050306030303" pitchFamily="18" charset="0"/>
              </a:rPr>
              <a:t>ტექსტური</a:t>
            </a:r>
            <a:r>
              <a:rPr lang="en-US" sz="3000" dirty="0">
                <a:latin typeface="Sylfaen" panose="010A0502050306030303" pitchFamily="18" charset="0"/>
              </a:rPr>
              <a:t>, </a:t>
            </a:r>
            <a:r>
              <a:rPr lang="en-US" sz="3000" dirty="0" err="1">
                <a:latin typeface="Sylfaen" panose="010A0502050306030303" pitchFamily="18" charset="0"/>
              </a:rPr>
              <a:t>ვიდეო</a:t>
            </a:r>
            <a:r>
              <a:rPr lang="en-US" sz="3000" dirty="0">
                <a:latin typeface="Sylfaen" panose="010A0502050306030303" pitchFamily="18" charset="0"/>
              </a:rPr>
              <a:t>, </a:t>
            </a:r>
            <a:r>
              <a:rPr lang="en-US" sz="3000" dirty="0" err="1">
                <a:latin typeface="Sylfaen" panose="010A0502050306030303" pitchFamily="18" charset="0"/>
              </a:rPr>
              <a:t>აუდიო</a:t>
            </a:r>
            <a:r>
              <a:rPr lang="en-US" sz="3000" dirty="0">
                <a:latin typeface="Sylfaen" panose="010A0502050306030303" pitchFamily="18" charset="0"/>
              </a:rPr>
              <a:t> </a:t>
            </a:r>
            <a:r>
              <a:rPr lang="en-US" sz="3000" dirty="0" err="1">
                <a:latin typeface="Sylfaen" panose="010A0502050306030303" pitchFamily="18" charset="0"/>
              </a:rPr>
              <a:t>და</a:t>
            </a:r>
            <a:r>
              <a:rPr lang="en-US" sz="3000" dirty="0">
                <a:latin typeface="Sylfaen" panose="010A0502050306030303" pitchFamily="18" charset="0"/>
              </a:rPr>
              <a:t> </a:t>
            </a:r>
            <a:r>
              <a:rPr lang="en-US" sz="3000" dirty="0" err="1">
                <a:latin typeface="Sylfaen" panose="010A0502050306030303" pitchFamily="18" charset="0"/>
              </a:rPr>
              <a:t>ა.შ</a:t>
            </a:r>
            <a:r>
              <a:rPr lang="en-US" sz="3000" dirty="0" smtClean="0">
                <a:latin typeface="Sylfaen" panose="010A0502050306030303" pitchFamily="18" charset="0"/>
              </a:rPr>
              <a:t>.</a:t>
            </a:r>
            <a:r>
              <a:rPr lang="ka-GE" sz="3000" dirty="0" smtClean="0">
                <a:latin typeface="Sylfaen" panose="010A0502050306030303" pitchFamily="18" charset="0"/>
              </a:rPr>
              <a:t> გამოყენებას</a:t>
            </a:r>
            <a:r>
              <a:rPr lang="en-US" sz="3000" dirty="0" smtClean="0">
                <a:latin typeface="Sylfaen" panose="010A0502050306030303" pitchFamily="18" charset="0"/>
              </a:rPr>
              <a:t>)</a:t>
            </a:r>
            <a:endParaRPr lang="ka-GE" sz="3000" dirty="0">
              <a:latin typeface="Sylfaen" panose="010A0502050306030303" pitchFamily="18" charset="0"/>
            </a:endParaRPr>
          </a:p>
          <a:p>
            <a:pPr marL="342900" indent="-342900" algn="l">
              <a:buFont typeface="Arial" panose="020B0604020202020204" pitchFamily="34" charset="0"/>
              <a:buChar char="•"/>
            </a:pPr>
            <a:r>
              <a:rPr lang="en-US" sz="3000" dirty="0" err="1">
                <a:latin typeface="Sylfaen" panose="010A0502050306030303" pitchFamily="18" charset="0"/>
              </a:rPr>
              <a:t>აქტივობების</a:t>
            </a:r>
            <a:r>
              <a:rPr lang="en-US" sz="3000" dirty="0">
                <a:latin typeface="Sylfaen" panose="010A0502050306030303" pitchFamily="18" charset="0"/>
              </a:rPr>
              <a:t> (</a:t>
            </a:r>
            <a:r>
              <a:rPr lang="en-US" sz="3000" dirty="0" err="1">
                <a:latin typeface="Sylfaen" panose="010A0502050306030303" pitchFamily="18" charset="0"/>
              </a:rPr>
              <a:t>დავალებები</a:t>
            </a:r>
            <a:r>
              <a:rPr lang="en-US" sz="3000" dirty="0">
                <a:latin typeface="Sylfaen" panose="010A0502050306030303" pitchFamily="18" charset="0"/>
              </a:rPr>
              <a:t>, </a:t>
            </a:r>
            <a:r>
              <a:rPr lang="en-US" sz="3000" dirty="0" err="1">
                <a:latin typeface="Sylfaen" panose="010A0502050306030303" pitchFamily="18" charset="0"/>
              </a:rPr>
              <a:t>ფორუმები</a:t>
            </a:r>
            <a:r>
              <a:rPr lang="en-US" sz="3000" dirty="0">
                <a:latin typeface="Sylfaen" panose="010A0502050306030303" pitchFamily="18" charset="0"/>
              </a:rPr>
              <a:t>, </a:t>
            </a:r>
            <a:r>
              <a:rPr lang="en-US" sz="3000" dirty="0" err="1">
                <a:latin typeface="Sylfaen" panose="010A0502050306030303" pitchFamily="18" charset="0"/>
              </a:rPr>
              <a:t>ჩეთები</a:t>
            </a:r>
            <a:r>
              <a:rPr lang="en-US" sz="3000" dirty="0">
                <a:latin typeface="Sylfaen" panose="010A0502050306030303" pitchFamily="18" charset="0"/>
              </a:rPr>
              <a:t>, </a:t>
            </a:r>
            <a:r>
              <a:rPr lang="en-US" sz="3000" dirty="0" err="1">
                <a:latin typeface="Sylfaen" panose="010A0502050306030303" pitchFamily="18" charset="0"/>
              </a:rPr>
              <a:t>ტესტები</a:t>
            </a:r>
            <a:r>
              <a:rPr lang="en-US" sz="3000" dirty="0">
                <a:latin typeface="Sylfaen" panose="010A0502050306030303" pitchFamily="18" charset="0"/>
              </a:rPr>
              <a:t> </a:t>
            </a:r>
            <a:r>
              <a:rPr lang="en-US" sz="3000" dirty="0" err="1">
                <a:latin typeface="Sylfaen" panose="010A0502050306030303" pitchFamily="18" charset="0"/>
              </a:rPr>
              <a:t>და</a:t>
            </a:r>
            <a:r>
              <a:rPr lang="en-US" sz="3000" dirty="0">
                <a:latin typeface="Sylfaen" panose="010A0502050306030303" pitchFamily="18" charset="0"/>
              </a:rPr>
              <a:t> </a:t>
            </a:r>
            <a:r>
              <a:rPr lang="en-US" sz="3000" dirty="0" err="1">
                <a:latin typeface="Sylfaen" panose="010A0502050306030303" pitchFamily="18" charset="0"/>
              </a:rPr>
              <a:t>ა.შ</a:t>
            </a:r>
            <a:r>
              <a:rPr lang="en-US" sz="3000" dirty="0" smtClean="0">
                <a:latin typeface="Sylfaen" panose="010A0502050306030303" pitchFamily="18" charset="0"/>
              </a:rPr>
              <a:t>.</a:t>
            </a:r>
            <a:r>
              <a:rPr lang="ka-GE" sz="3000" dirty="0" smtClean="0">
                <a:latin typeface="Sylfaen" panose="010A0502050306030303" pitchFamily="18" charset="0"/>
              </a:rPr>
              <a:t> გამოყენებას</a:t>
            </a:r>
            <a:r>
              <a:rPr lang="en-US" sz="3000" dirty="0" smtClean="0">
                <a:latin typeface="Sylfaen" panose="010A0502050306030303" pitchFamily="18" charset="0"/>
              </a:rPr>
              <a:t>) </a:t>
            </a:r>
            <a:endParaRPr lang="ka-GE" sz="3000" dirty="0">
              <a:latin typeface="Sylfaen" panose="010A0502050306030303" pitchFamily="18" charset="0"/>
            </a:endParaRPr>
          </a:p>
          <a:p>
            <a:pPr marL="342900" indent="-342900" algn="l">
              <a:buFont typeface="Arial" panose="020B0604020202020204" pitchFamily="34" charset="0"/>
              <a:buChar char="•"/>
            </a:pPr>
            <a:r>
              <a:rPr lang="en-US" sz="3000" dirty="0" err="1">
                <a:latin typeface="Sylfaen" panose="010A0502050306030303" pitchFamily="18" charset="0"/>
              </a:rPr>
              <a:t>შეფასების</a:t>
            </a:r>
            <a:r>
              <a:rPr lang="en-US" sz="3000" dirty="0">
                <a:latin typeface="Sylfaen" panose="010A0502050306030303" pitchFamily="18" charset="0"/>
              </a:rPr>
              <a:t> </a:t>
            </a:r>
            <a:r>
              <a:rPr lang="en-US" sz="3000" dirty="0" err="1">
                <a:latin typeface="Sylfaen" panose="010A0502050306030303" pitchFamily="18" charset="0"/>
              </a:rPr>
              <a:t>ავტომატიზებული</a:t>
            </a:r>
            <a:r>
              <a:rPr lang="en-US" sz="3000" dirty="0">
                <a:latin typeface="Sylfaen" panose="010A0502050306030303" pitchFamily="18" charset="0"/>
              </a:rPr>
              <a:t> </a:t>
            </a:r>
            <a:r>
              <a:rPr lang="en-US" sz="3000" dirty="0" err="1">
                <a:latin typeface="Sylfaen" panose="010A0502050306030303" pitchFamily="18" charset="0"/>
              </a:rPr>
              <a:t>სისტემის</a:t>
            </a:r>
            <a:r>
              <a:rPr lang="en-US" sz="3000" dirty="0">
                <a:latin typeface="Sylfaen" panose="010A0502050306030303" pitchFamily="18" charset="0"/>
              </a:rPr>
              <a:t> </a:t>
            </a:r>
            <a:r>
              <a:rPr lang="en-US" sz="3000" dirty="0" err="1" smtClean="0">
                <a:latin typeface="Sylfaen" panose="010A0502050306030303" pitchFamily="18" charset="0"/>
              </a:rPr>
              <a:t>ამოქმედებას</a:t>
            </a:r>
            <a:r>
              <a:rPr lang="en-US" sz="3000" dirty="0">
                <a:latin typeface="Sylfaen" panose="010A0502050306030303" pitchFamily="18" charset="0"/>
              </a:rPr>
              <a:t>;</a:t>
            </a:r>
            <a:endParaRPr lang="ka-GE" sz="3000" dirty="0">
              <a:latin typeface="Sylfaen" panose="010A0502050306030303" pitchFamily="18" charset="0"/>
            </a:endParaRPr>
          </a:p>
          <a:p>
            <a:pPr marL="342900" indent="-342900" algn="just">
              <a:buFont typeface="Arial" panose="020B0604020202020204" pitchFamily="34" charset="0"/>
              <a:buChar char="•"/>
            </a:pPr>
            <a:endParaRPr lang="ka-GE" dirty="0"/>
          </a:p>
        </p:txBody>
      </p:sp>
    </p:spTree>
    <p:extLst>
      <p:ext uri="{BB962C8B-B14F-4D97-AF65-F5344CB8AC3E}">
        <p14:creationId xmlns:p14="http://schemas.microsoft.com/office/powerpoint/2010/main" val="1012312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3532" y="623447"/>
            <a:ext cx="9735493" cy="5197931"/>
          </a:xfrm>
        </p:spPr>
        <p:txBody>
          <a:bodyPr>
            <a:normAutofit/>
          </a:bodyPr>
          <a:lstStyle/>
          <a:p>
            <a:pPr algn="l"/>
            <a:r>
              <a:rPr lang="en-US" sz="2800" dirty="0" err="1"/>
              <a:t>ანალოგიური</a:t>
            </a:r>
            <a:r>
              <a:rPr lang="en-US" sz="2800" dirty="0"/>
              <a:t> </a:t>
            </a:r>
            <a:r>
              <a:rPr lang="en-US" sz="2800" dirty="0" err="1"/>
              <a:t>სამუშაოს</a:t>
            </a:r>
            <a:r>
              <a:rPr lang="en-US" sz="2800" dirty="0"/>
              <a:t> </a:t>
            </a:r>
            <a:r>
              <a:rPr lang="en-US" sz="2800" dirty="0" err="1"/>
              <a:t>შესრულება</a:t>
            </a:r>
            <a:r>
              <a:rPr lang="en-US" sz="2800" dirty="0"/>
              <a:t> </a:t>
            </a:r>
            <a:r>
              <a:rPr lang="en-US" sz="2800" dirty="0" err="1"/>
              <a:t>შეგიძლიათ</a:t>
            </a:r>
            <a:r>
              <a:rPr lang="en-US" sz="2800" dirty="0"/>
              <a:t> </a:t>
            </a:r>
            <a:r>
              <a:rPr lang="en-US" sz="2800" dirty="0" err="1"/>
              <a:t>საიტზე</a:t>
            </a:r>
            <a:r>
              <a:rPr lang="en-US" sz="2800" dirty="0"/>
              <a:t> </a:t>
            </a:r>
            <a:r>
              <a:rPr lang="ka-GE" sz="2800" dirty="0"/>
              <a:t> </a:t>
            </a:r>
            <a:r>
              <a:rPr lang="ka-GE" sz="2800" dirty="0" smtClean="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kahoot.com</a:t>
            </a:r>
            <a:endParaRPr lang="ka-GE" sz="2800" dirty="0">
              <a:cs typeface="Times New Roman" panose="02020603050405020304" pitchFamily="18" charset="0"/>
            </a:endParaRPr>
          </a:p>
          <a:p>
            <a:pPr algn="l"/>
            <a:r>
              <a:rPr lang="en-US" sz="2800" dirty="0" err="1"/>
              <a:t>საიტის</a:t>
            </a:r>
            <a:r>
              <a:rPr lang="en-US" sz="2800" dirty="0"/>
              <a:t> </a:t>
            </a:r>
            <a:r>
              <a:rPr lang="en-US" sz="2800" dirty="0" err="1"/>
              <a:t>ბმული</a:t>
            </a:r>
            <a:r>
              <a:rPr lang="en-US" sz="2800" dirty="0" smtClean="0"/>
              <a:t>:</a:t>
            </a:r>
            <a:r>
              <a:rPr lang="ka-GE" sz="2800" dirty="0" smtClean="0"/>
              <a:t> </a:t>
            </a:r>
            <a:r>
              <a:rPr lang="en-US" sz="2800" dirty="0" smtClean="0">
                <a:latin typeface="Times New Roman" panose="02020603050405020304" pitchFamily="18" charset="0"/>
                <a:cs typeface="Times New Roman" panose="02020603050405020304" pitchFamily="18" charset="0"/>
              </a:rPr>
              <a:t>https</a:t>
            </a:r>
            <a:r>
              <a:rPr lang="en-US" sz="2800" dirty="0">
                <a:latin typeface="Times New Roman" panose="02020603050405020304" pitchFamily="18" charset="0"/>
                <a:cs typeface="Times New Roman" panose="02020603050405020304" pitchFamily="18" charset="0"/>
              </a:rPr>
              <a:t>://kahoot.com/welcomeback </a:t>
            </a:r>
            <a:r>
              <a:rPr lang="en-US" sz="2800" dirty="0" err="1"/>
              <a:t>გავივლით</a:t>
            </a:r>
            <a:r>
              <a:rPr lang="en-US" sz="2800" dirty="0"/>
              <a:t> </a:t>
            </a:r>
            <a:r>
              <a:rPr lang="en-US" sz="2800" dirty="0" err="1"/>
              <a:t>რეგისტრაციას</a:t>
            </a:r>
            <a:r>
              <a:rPr lang="en-US" sz="2800" dirty="0"/>
              <a:t>, </a:t>
            </a:r>
            <a:r>
              <a:rPr lang="en-US" sz="2800" dirty="0" err="1"/>
              <a:t>ირჩევ</a:t>
            </a:r>
            <a:r>
              <a:rPr lang="en-US" sz="2800" dirty="0"/>
              <a:t> </a:t>
            </a:r>
            <a:r>
              <a:rPr lang="en-US" sz="2800" dirty="0" err="1"/>
              <a:t>მასწავლებელი</a:t>
            </a:r>
            <a:r>
              <a:rPr lang="en-US" sz="2800" dirty="0"/>
              <a:t> </a:t>
            </a:r>
            <a:r>
              <a:rPr lang="en-US" sz="2800" dirty="0" smtClean="0"/>
              <a:t> </a:t>
            </a:r>
            <a:r>
              <a:rPr lang="en-US" sz="2800" dirty="0" err="1" smtClean="0"/>
              <a:t>თუ</a:t>
            </a:r>
            <a:r>
              <a:rPr lang="ka-GE" sz="2800" dirty="0" smtClean="0"/>
              <a:t> მოსწავლე</a:t>
            </a:r>
            <a:r>
              <a:rPr lang="en-US" sz="2800" dirty="0" smtClean="0"/>
              <a:t>, </a:t>
            </a:r>
            <a:r>
              <a:rPr lang="en-US" sz="2800" dirty="0" err="1"/>
              <a:t>ვაწვებით</a:t>
            </a:r>
            <a:r>
              <a:rPr lang="en-US" sz="2800" dirty="0"/>
              <a:t> </a:t>
            </a:r>
            <a:r>
              <a:rPr lang="en-US" sz="2800" dirty="0" err="1"/>
              <a:t>ღილაკს</a:t>
            </a:r>
            <a:r>
              <a:rPr lang="en-US" sz="2800" dirty="0"/>
              <a:t> ,,</a:t>
            </a:r>
            <a:r>
              <a:rPr lang="en-US" sz="2800" dirty="0" err="1"/>
              <a:t>ახალი</a:t>
            </a:r>
            <a:r>
              <a:rPr lang="en-US" sz="2800" dirty="0"/>
              <a:t> </a:t>
            </a:r>
            <a:r>
              <a:rPr lang="en-US" sz="2800" dirty="0" err="1"/>
              <a:t>ქვიზი</a:t>
            </a:r>
            <a:r>
              <a:rPr lang="en-US" sz="2800" dirty="0"/>
              <a:t>“  </a:t>
            </a:r>
            <a:r>
              <a:rPr lang="en-US" sz="2800" dirty="0">
                <a:latin typeface="Times New Roman" panose="02020603050405020304" pitchFamily="18" charset="0"/>
                <a:cs typeface="Times New Roman" panose="02020603050405020304" pitchFamily="18" charset="0"/>
              </a:rPr>
              <a:t>New</a:t>
            </a:r>
            <a:r>
              <a:rPr lang="en-US" sz="2800" dirty="0"/>
              <a:t>  </a:t>
            </a:r>
            <a:r>
              <a:rPr lang="en-US" sz="2800" dirty="0" err="1"/>
              <a:t>და</a:t>
            </a:r>
            <a:r>
              <a:rPr lang="en-US" sz="2800" dirty="0"/>
              <a:t> </a:t>
            </a:r>
            <a:r>
              <a:rPr lang="en-US" sz="2800" dirty="0" err="1"/>
              <a:t>ვირჩვთ</a:t>
            </a:r>
            <a:r>
              <a:rPr lang="en-US" sz="2800" dirty="0"/>
              <a:t> </a:t>
            </a:r>
            <a:r>
              <a:rPr lang="en-US" sz="2800" dirty="0">
                <a:latin typeface="Times New Roman" panose="02020603050405020304" pitchFamily="18" charset="0"/>
                <a:cs typeface="Times New Roman" panose="02020603050405020304" pitchFamily="18" charset="0"/>
              </a:rPr>
              <a:t>Quiz</a:t>
            </a:r>
            <a:r>
              <a:rPr lang="en-US" sz="2800" dirty="0"/>
              <a:t>  </a:t>
            </a:r>
            <a:r>
              <a:rPr lang="en-US" sz="2800" dirty="0" err="1"/>
              <a:t>ქართულ</a:t>
            </a:r>
            <a:r>
              <a:rPr lang="en-US" sz="2800" dirty="0"/>
              <a:t> </a:t>
            </a:r>
            <a:r>
              <a:rPr lang="en-US" sz="2800" dirty="0" err="1"/>
              <a:t>შრიფტს</a:t>
            </a:r>
            <a:r>
              <a:rPr lang="en-US" sz="2800" dirty="0"/>
              <a:t>, </a:t>
            </a:r>
            <a:r>
              <a:rPr lang="en-US" sz="2800" dirty="0" err="1"/>
              <a:t>შეგვყავს</a:t>
            </a:r>
            <a:r>
              <a:rPr lang="en-US" sz="2800" dirty="0"/>
              <a:t> </a:t>
            </a:r>
            <a:r>
              <a:rPr lang="en-US" sz="2800" dirty="0" err="1"/>
              <a:t>ქვიზები</a:t>
            </a:r>
            <a:r>
              <a:rPr lang="en-US" sz="2800" dirty="0"/>
              <a:t> </a:t>
            </a:r>
            <a:r>
              <a:rPr lang="en-US" sz="2800" dirty="0" err="1"/>
              <a:t>და</a:t>
            </a:r>
            <a:r>
              <a:rPr lang="en-US" sz="2800" dirty="0"/>
              <a:t> </a:t>
            </a:r>
            <a:r>
              <a:rPr lang="en-US" sz="2800" dirty="0" err="1"/>
              <a:t>დამატებით</a:t>
            </a:r>
            <a:r>
              <a:rPr lang="en-US" sz="2800" dirty="0"/>
              <a:t> </a:t>
            </a:r>
            <a:r>
              <a:rPr lang="en-US" sz="2800" dirty="0" err="1"/>
              <a:t>შესაძლებელია</a:t>
            </a:r>
            <a:r>
              <a:rPr lang="en-US" sz="2800" dirty="0"/>
              <a:t> </a:t>
            </a:r>
            <a:r>
              <a:rPr lang="en-US" sz="2800" dirty="0" err="1"/>
              <a:t>ფოტო</a:t>
            </a:r>
            <a:r>
              <a:rPr lang="en-US" sz="2800" dirty="0"/>
              <a:t> </a:t>
            </a:r>
            <a:r>
              <a:rPr lang="en-US" sz="2800" dirty="0" err="1"/>
              <a:t>და</a:t>
            </a:r>
            <a:r>
              <a:rPr lang="en-US" sz="2800" dirty="0"/>
              <a:t> </a:t>
            </a:r>
            <a:r>
              <a:rPr lang="en-US" sz="2800" dirty="0" err="1"/>
              <a:t>ვიდეო</a:t>
            </a:r>
            <a:r>
              <a:rPr lang="en-US" sz="2800" dirty="0"/>
              <a:t> </a:t>
            </a:r>
            <a:r>
              <a:rPr lang="en-US" sz="2800" dirty="0" err="1"/>
              <a:t>მასალის</a:t>
            </a:r>
            <a:r>
              <a:rPr lang="en-US" sz="2800" dirty="0"/>
              <a:t> </a:t>
            </a:r>
            <a:r>
              <a:rPr lang="en-US" sz="2800" dirty="0" err="1"/>
              <a:t>დამატება</a:t>
            </a:r>
            <a:r>
              <a:rPr lang="en-US" sz="2800" dirty="0"/>
              <a:t>, </a:t>
            </a:r>
            <a:r>
              <a:rPr lang="en-US" sz="2800" dirty="0" err="1"/>
              <a:t>ახლავს</a:t>
            </a:r>
            <a:r>
              <a:rPr lang="en-US" sz="2800" dirty="0"/>
              <a:t> </a:t>
            </a:r>
            <a:r>
              <a:rPr lang="en-US" sz="2800" dirty="0" err="1"/>
              <a:t>თამაშები</a:t>
            </a:r>
            <a:endParaRPr lang="ka-GE" sz="2800" dirty="0"/>
          </a:p>
          <a:p>
            <a:pPr algn="l"/>
            <a:r>
              <a:rPr lang="en-US" sz="2800" dirty="0" err="1"/>
              <a:t>ჩემს</a:t>
            </a:r>
            <a:r>
              <a:rPr lang="en-US" sz="2800" dirty="0"/>
              <a:t> </a:t>
            </a:r>
            <a:r>
              <a:rPr lang="en-US" sz="2800" dirty="0" err="1"/>
              <a:t>მიერ</a:t>
            </a:r>
            <a:r>
              <a:rPr lang="en-US" sz="2800" dirty="0"/>
              <a:t> </a:t>
            </a:r>
            <a:r>
              <a:rPr lang="en-US" sz="2800" dirty="0" err="1"/>
              <a:t>შექმნილი</a:t>
            </a:r>
            <a:r>
              <a:rPr lang="en-US" sz="2800" dirty="0"/>
              <a:t> </a:t>
            </a:r>
            <a:r>
              <a:rPr lang="en-US" sz="2800" dirty="0" err="1" smtClean="0"/>
              <a:t>ქვიზის</a:t>
            </a:r>
            <a:r>
              <a:rPr lang="en-US" sz="2800" dirty="0" smtClean="0"/>
              <a:t> </a:t>
            </a:r>
            <a:r>
              <a:rPr lang="en-US" sz="2800" dirty="0" err="1" smtClean="0"/>
              <a:t>ვებ-გვერდი</a:t>
            </a:r>
            <a:r>
              <a:rPr lang="ka-GE" sz="2800" dirty="0" smtClean="0"/>
              <a:t>ს მისამართია:</a:t>
            </a:r>
            <a:endParaRPr lang="ka-GE" sz="2800" dirty="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https://create.kahoot.it/l/#user/cade6900-8e91-4401-ae22-8c16787b579c/kahoots/created</a:t>
            </a:r>
            <a:endParaRPr lang="ka-GE" sz="2400" dirty="0">
              <a:cs typeface="Times New Roman" panose="02020603050405020304" pitchFamily="18" charset="0"/>
            </a:endParaRPr>
          </a:p>
        </p:txBody>
      </p:sp>
    </p:spTree>
    <p:extLst>
      <p:ext uri="{BB962C8B-B14F-4D97-AF65-F5344CB8AC3E}">
        <p14:creationId xmlns:p14="http://schemas.microsoft.com/office/powerpoint/2010/main" val="591979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7742" y="534154"/>
            <a:ext cx="9144000" cy="5423026"/>
          </a:xfrm>
        </p:spPr>
        <p:txBody>
          <a:bodyPr>
            <a:normAutofit lnSpcReduction="10000"/>
          </a:bodyPr>
          <a:lstStyle/>
          <a:p>
            <a:pPr algn="just"/>
            <a:r>
              <a:rPr lang="en-US" sz="3000" dirty="0" err="1"/>
              <a:t>დღეისათვის</a:t>
            </a:r>
            <a:r>
              <a:rPr lang="en-US" sz="3000" dirty="0"/>
              <a:t>, </a:t>
            </a:r>
            <a:r>
              <a:rPr lang="en-US" sz="3000" dirty="0" err="1"/>
              <a:t>როდესაც</a:t>
            </a:r>
            <a:r>
              <a:rPr lang="en-US" sz="3000" dirty="0"/>
              <a:t> </a:t>
            </a:r>
            <a:r>
              <a:rPr lang="en-US" sz="3000" dirty="0" err="1"/>
              <a:t>სასწავლო</a:t>
            </a:r>
            <a:r>
              <a:rPr lang="en-US" sz="3000" dirty="0"/>
              <a:t> </a:t>
            </a:r>
            <a:r>
              <a:rPr lang="en-US" sz="3000" dirty="0" err="1"/>
              <a:t>პროცესმა</a:t>
            </a:r>
            <a:r>
              <a:rPr lang="en-US" sz="3000" dirty="0"/>
              <a:t> </a:t>
            </a:r>
            <a:r>
              <a:rPr lang="en-US" sz="3000" dirty="0" err="1"/>
              <a:t>ტრადიციული</a:t>
            </a:r>
            <a:r>
              <a:rPr lang="en-US" sz="3000" dirty="0"/>
              <a:t> </a:t>
            </a:r>
            <a:r>
              <a:rPr lang="en-US" sz="3000" dirty="0" err="1"/>
              <a:t>აუდიტორიიდან</a:t>
            </a:r>
            <a:r>
              <a:rPr lang="en-US" sz="3000" dirty="0"/>
              <a:t> </a:t>
            </a:r>
            <a:r>
              <a:rPr lang="en-US" sz="3000" dirty="0" err="1"/>
              <a:t>ვირტუალურ</a:t>
            </a:r>
            <a:r>
              <a:rPr lang="en-US" sz="3000" dirty="0"/>
              <a:t> </a:t>
            </a:r>
            <a:r>
              <a:rPr lang="en-US" sz="3000" dirty="0" err="1"/>
              <a:t>საგანამათლებლო</a:t>
            </a:r>
            <a:r>
              <a:rPr lang="en-US" sz="3000" dirty="0"/>
              <a:t> </a:t>
            </a:r>
            <a:r>
              <a:rPr lang="en-US" sz="3000" dirty="0" err="1"/>
              <a:t>სივრცეში</a:t>
            </a:r>
            <a:r>
              <a:rPr lang="en-US" sz="3000" dirty="0"/>
              <a:t> </a:t>
            </a:r>
            <a:r>
              <a:rPr lang="en-US" sz="3000" dirty="0" err="1"/>
              <a:t>გადაინაცვლა</a:t>
            </a:r>
            <a:r>
              <a:rPr lang="en-US" sz="3000" dirty="0"/>
              <a:t>; </a:t>
            </a:r>
            <a:r>
              <a:rPr lang="en-US" sz="3000" dirty="0" err="1"/>
              <a:t>როდესაც</a:t>
            </a:r>
            <a:r>
              <a:rPr lang="en-US" sz="3000" dirty="0"/>
              <a:t> </a:t>
            </a:r>
            <a:r>
              <a:rPr lang="en-US" sz="3000" dirty="0" err="1"/>
              <a:t>ციფრულმა</a:t>
            </a:r>
            <a:r>
              <a:rPr lang="en-US" sz="3000" dirty="0"/>
              <a:t> </a:t>
            </a:r>
            <a:r>
              <a:rPr lang="en-US" sz="3000" dirty="0" err="1"/>
              <a:t>სამყარომ</a:t>
            </a:r>
            <a:r>
              <a:rPr lang="en-US" sz="3000" dirty="0"/>
              <a:t> </a:t>
            </a:r>
            <a:r>
              <a:rPr lang="en-US" sz="3000" dirty="0" err="1"/>
              <a:t>სრულიად</a:t>
            </a:r>
            <a:r>
              <a:rPr lang="en-US" sz="3000" dirty="0"/>
              <a:t> </a:t>
            </a:r>
            <a:r>
              <a:rPr lang="en-US" sz="3000" dirty="0" err="1"/>
              <a:t>შეცვალა</a:t>
            </a:r>
            <a:r>
              <a:rPr lang="en-US" sz="3000" dirty="0"/>
              <a:t> </a:t>
            </a:r>
            <a:r>
              <a:rPr lang="en-US" sz="3000" dirty="0" err="1"/>
              <a:t>ინფორმაციისადმი</a:t>
            </a:r>
            <a:r>
              <a:rPr lang="en-US" sz="3000" dirty="0"/>
              <a:t> </a:t>
            </a:r>
            <a:r>
              <a:rPr lang="en-US" sz="3000" dirty="0" err="1"/>
              <a:t>ხელწვდომობა</a:t>
            </a:r>
            <a:r>
              <a:rPr lang="en-US" sz="3000" dirty="0"/>
              <a:t> </a:t>
            </a:r>
            <a:r>
              <a:rPr lang="en-US" sz="3000" dirty="0" err="1"/>
              <a:t>და</a:t>
            </a:r>
            <a:r>
              <a:rPr lang="en-US" sz="3000" dirty="0"/>
              <a:t> </a:t>
            </a:r>
            <a:r>
              <a:rPr lang="en-US" sz="3000" dirty="0" err="1"/>
              <a:t>ინფორმაციის</a:t>
            </a:r>
            <a:r>
              <a:rPr lang="en-US" sz="3000" dirty="0"/>
              <a:t> </a:t>
            </a:r>
            <a:r>
              <a:rPr lang="en-US" sz="3000" dirty="0" err="1"/>
              <a:t>მართვა</a:t>
            </a:r>
            <a:r>
              <a:rPr lang="en-US" sz="3000" dirty="0"/>
              <a:t>; </a:t>
            </a:r>
            <a:r>
              <a:rPr lang="en-US" sz="3000" dirty="0" err="1"/>
              <a:t>როდესაც</a:t>
            </a:r>
            <a:r>
              <a:rPr lang="en-US" sz="3000" dirty="0"/>
              <a:t> </a:t>
            </a:r>
            <a:r>
              <a:rPr lang="en-US" sz="3000" dirty="0" err="1"/>
              <a:t>სწავლება</a:t>
            </a:r>
            <a:r>
              <a:rPr lang="en-US" sz="3000" dirty="0"/>
              <a:t> </a:t>
            </a:r>
            <a:r>
              <a:rPr lang="en-US" sz="3000" dirty="0" err="1"/>
              <a:t>ციფრულ</a:t>
            </a:r>
            <a:r>
              <a:rPr lang="en-US" sz="3000" dirty="0"/>
              <a:t> </a:t>
            </a:r>
            <a:r>
              <a:rPr lang="en-US" sz="3000" dirty="0" err="1"/>
              <a:t>სამყაროში</a:t>
            </a:r>
            <a:r>
              <a:rPr lang="en-US" sz="3000" dirty="0"/>
              <a:t> </a:t>
            </a:r>
            <a:r>
              <a:rPr lang="en-US" sz="3000" dirty="0" err="1"/>
              <a:t>მეტად</a:t>
            </a:r>
            <a:r>
              <a:rPr lang="en-US" sz="3000" dirty="0"/>
              <a:t>  </a:t>
            </a:r>
            <a:r>
              <a:rPr lang="en-US" sz="3000" dirty="0" err="1" smtClean="0"/>
              <a:t>კოლაბორაციულია</a:t>
            </a:r>
            <a:r>
              <a:rPr lang="ka-GE" sz="3000" dirty="0" smtClean="0"/>
              <a:t> (თანამშრომლობითი)</a:t>
            </a:r>
            <a:r>
              <a:rPr lang="en-US" sz="3000" dirty="0" smtClean="0"/>
              <a:t>; </a:t>
            </a:r>
            <a:r>
              <a:rPr lang="en-US" sz="3000" dirty="0" err="1"/>
              <a:t>როდესაც</a:t>
            </a:r>
            <a:r>
              <a:rPr lang="en-US" sz="3000" dirty="0"/>
              <a:t> </a:t>
            </a:r>
            <a:r>
              <a:rPr lang="en-US" sz="3000" dirty="0" err="1"/>
              <a:t>მოსწავლე</a:t>
            </a:r>
            <a:r>
              <a:rPr lang="en-US" sz="3000" dirty="0"/>
              <a:t> </a:t>
            </a:r>
            <a:r>
              <a:rPr lang="en-US" sz="3000" dirty="0" err="1"/>
              <a:t>არა</a:t>
            </a:r>
            <a:r>
              <a:rPr lang="en-US" sz="3000" dirty="0"/>
              <a:t> </a:t>
            </a:r>
            <a:r>
              <a:rPr lang="en-US" sz="3000" dirty="0" err="1"/>
              <a:t>მხოლოდ</a:t>
            </a:r>
            <a:r>
              <a:rPr lang="en-US" sz="3000" dirty="0"/>
              <a:t> </a:t>
            </a:r>
            <a:r>
              <a:rPr lang="en-US" sz="3000" dirty="0" err="1"/>
              <a:t>პასიური</a:t>
            </a:r>
            <a:r>
              <a:rPr lang="en-US" sz="3000" dirty="0"/>
              <a:t>, </a:t>
            </a:r>
            <a:r>
              <a:rPr lang="en-US" sz="3000" dirty="0" err="1"/>
              <a:t>ინფორმაციის</a:t>
            </a:r>
            <a:r>
              <a:rPr lang="en-US" sz="3000" dirty="0"/>
              <a:t> </a:t>
            </a:r>
            <a:r>
              <a:rPr lang="en-US" sz="3000" dirty="0" err="1"/>
              <a:t>მიმღებია</a:t>
            </a:r>
            <a:r>
              <a:rPr lang="en-US" sz="3000" dirty="0"/>
              <a:t> </a:t>
            </a:r>
            <a:r>
              <a:rPr lang="en-US" sz="3000" dirty="0" err="1"/>
              <a:t>არამედ</a:t>
            </a:r>
            <a:r>
              <a:rPr lang="en-US" sz="3000" dirty="0"/>
              <a:t> </a:t>
            </a:r>
            <a:r>
              <a:rPr lang="en-US" sz="3000" dirty="0" err="1"/>
              <a:t>სწავლის</a:t>
            </a:r>
            <a:r>
              <a:rPr lang="en-US" sz="3000" dirty="0"/>
              <a:t> </a:t>
            </a:r>
            <a:r>
              <a:rPr lang="en-US" sz="3000" dirty="0" err="1"/>
              <a:t>პროცესში</a:t>
            </a:r>
            <a:r>
              <a:rPr lang="en-US" sz="3000" dirty="0"/>
              <a:t> </a:t>
            </a:r>
            <a:r>
              <a:rPr lang="en-US" sz="3000" dirty="0" err="1"/>
              <a:t>ასრულებს</a:t>
            </a:r>
            <a:r>
              <a:rPr lang="en-US" sz="3000" dirty="0"/>
              <a:t> </a:t>
            </a:r>
            <a:r>
              <a:rPr lang="en-US" sz="3000" dirty="0" err="1"/>
              <a:t>ძალზედ</a:t>
            </a:r>
            <a:r>
              <a:rPr lang="en-US" sz="3000" dirty="0"/>
              <a:t> </a:t>
            </a:r>
            <a:r>
              <a:rPr lang="en-US" sz="3000" dirty="0" err="1"/>
              <a:t>აქტიურ</a:t>
            </a:r>
            <a:r>
              <a:rPr lang="en-US" sz="3000" dirty="0"/>
              <a:t> </a:t>
            </a:r>
            <a:r>
              <a:rPr lang="en-US" sz="3000" dirty="0" err="1"/>
              <a:t>როლს</a:t>
            </a:r>
            <a:r>
              <a:rPr lang="en-US" sz="3000" dirty="0"/>
              <a:t>, </a:t>
            </a:r>
            <a:r>
              <a:rPr lang="en-US" sz="3000" dirty="0" err="1"/>
              <a:t>ავტორის</a:t>
            </a:r>
            <a:r>
              <a:rPr lang="en-US" sz="3000" dirty="0"/>
              <a:t>, </a:t>
            </a:r>
            <a:r>
              <a:rPr lang="en-US" sz="3000" dirty="0" err="1"/>
              <a:t>კრეატორის</a:t>
            </a:r>
            <a:r>
              <a:rPr lang="en-US" sz="3000" dirty="0"/>
              <a:t>, </a:t>
            </a:r>
            <a:r>
              <a:rPr lang="en-US" sz="3000" dirty="0" err="1"/>
              <a:t>შემფასებლის</a:t>
            </a:r>
            <a:r>
              <a:rPr lang="en-US" sz="3000" dirty="0"/>
              <a:t> </a:t>
            </a:r>
            <a:r>
              <a:rPr lang="en-US" sz="3000" dirty="0" err="1"/>
              <a:t>და</a:t>
            </a:r>
            <a:r>
              <a:rPr lang="en-US" sz="3000" dirty="0"/>
              <a:t> </a:t>
            </a:r>
            <a:r>
              <a:rPr lang="en-US" sz="3000" dirty="0" err="1"/>
              <a:t>კრიტიკული</a:t>
            </a:r>
            <a:r>
              <a:rPr lang="en-US" sz="3000" dirty="0"/>
              <a:t> </a:t>
            </a:r>
            <a:r>
              <a:rPr lang="en-US" sz="3000" dirty="0" err="1"/>
              <a:t>კომენტატორის</a:t>
            </a:r>
            <a:r>
              <a:rPr lang="en-US" sz="3000" dirty="0"/>
              <a:t>; </a:t>
            </a:r>
            <a:endParaRPr lang="ka-GE" sz="3000" dirty="0"/>
          </a:p>
        </p:txBody>
      </p:sp>
    </p:spTree>
    <p:extLst>
      <p:ext uri="{BB962C8B-B14F-4D97-AF65-F5344CB8AC3E}">
        <p14:creationId xmlns:p14="http://schemas.microsoft.com/office/powerpoint/2010/main" val="3095530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2064" y="1158843"/>
            <a:ext cx="9144000" cy="5133315"/>
          </a:xfrm>
        </p:spPr>
        <p:txBody>
          <a:bodyPr>
            <a:normAutofit/>
          </a:bodyPr>
          <a:lstStyle/>
          <a:p>
            <a:pPr algn="just"/>
            <a:r>
              <a:rPr lang="en-US" sz="3000" dirty="0" err="1"/>
              <a:t>ტექნოლოგიები</a:t>
            </a:r>
            <a:r>
              <a:rPr lang="en-US" sz="3000" dirty="0"/>
              <a:t> </a:t>
            </a:r>
            <a:r>
              <a:rPr lang="en-US" sz="3000" dirty="0" err="1"/>
              <a:t>და</a:t>
            </a:r>
            <a:r>
              <a:rPr lang="en-US" sz="3000" dirty="0"/>
              <a:t> </a:t>
            </a:r>
            <a:r>
              <a:rPr lang="en-US" sz="3000" dirty="0" err="1"/>
              <a:t>ინტერნეტი</a:t>
            </a:r>
            <a:r>
              <a:rPr lang="en-US" sz="3000" dirty="0"/>
              <a:t> </a:t>
            </a:r>
            <a:r>
              <a:rPr lang="en-US" sz="3000" dirty="0" err="1"/>
              <a:t>სულ</a:t>
            </a:r>
            <a:r>
              <a:rPr lang="en-US" sz="3000" dirty="0"/>
              <a:t> </a:t>
            </a:r>
            <a:r>
              <a:rPr lang="en-US" sz="3000" dirty="0" err="1"/>
              <a:t>უფრო</a:t>
            </a:r>
            <a:r>
              <a:rPr lang="en-US" sz="3000" dirty="0"/>
              <a:t> </a:t>
            </a:r>
            <a:r>
              <a:rPr lang="en-US" sz="3000" dirty="0" err="1"/>
              <a:t>ხელმისაწვდომი</a:t>
            </a:r>
            <a:r>
              <a:rPr lang="en-US" sz="3000" dirty="0"/>
              <a:t> </a:t>
            </a:r>
            <a:r>
              <a:rPr lang="en-US" sz="3000" dirty="0" err="1"/>
              <a:t>ხდება</a:t>
            </a:r>
            <a:r>
              <a:rPr lang="en-US" sz="3000" dirty="0"/>
              <a:t> </a:t>
            </a:r>
            <a:r>
              <a:rPr lang="en-US" sz="3000" dirty="0" err="1"/>
              <a:t>და</a:t>
            </a:r>
            <a:r>
              <a:rPr lang="en-US" sz="3000" dirty="0"/>
              <a:t> </a:t>
            </a:r>
            <a:r>
              <a:rPr lang="en-US" sz="3000" dirty="0" err="1"/>
              <a:t>ქმნის</a:t>
            </a:r>
            <a:r>
              <a:rPr lang="en-US" sz="3000" dirty="0"/>
              <a:t> </a:t>
            </a:r>
            <a:r>
              <a:rPr lang="en-US" sz="3000" dirty="0" err="1"/>
              <a:t>ახალ</a:t>
            </a:r>
            <a:r>
              <a:rPr lang="en-US" sz="3000" dirty="0"/>
              <a:t> </a:t>
            </a:r>
            <a:r>
              <a:rPr lang="en-US" sz="3000" dirty="0" err="1"/>
              <a:t>შესაძლებლობებს</a:t>
            </a:r>
            <a:r>
              <a:rPr lang="en-US" sz="3000" dirty="0"/>
              <a:t> </a:t>
            </a:r>
            <a:r>
              <a:rPr lang="en-US" sz="3000" dirty="0" err="1"/>
              <a:t>მო</a:t>
            </a:r>
            <a:r>
              <a:rPr lang="ka-GE" sz="3000" dirty="0"/>
              <a:t>ვ</a:t>
            </a:r>
            <a:r>
              <a:rPr lang="en-US" sz="3000" dirty="0" err="1"/>
              <a:t>იპოვოთ</a:t>
            </a:r>
            <a:r>
              <a:rPr lang="en-US" sz="3000" dirty="0"/>
              <a:t> </a:t>
            </a:r>
            <a:r>
              <a:rPr lang="en-US" sz="3000" dirty="0" err="1"/>
              <a:t>რესურსები</a:t>
            </a:r>
            <a:r>
              <a:rPr lang="en-US" sz="3000" dirty="0"/>
              <a:t> </a:t>
            </a:r>
            <a:r>
              <a:rPr lang="en-US" sz="3000" dirty="0" err="1"/>
              <a:t>სწავლებისათვის</a:t>
            </a:r>
            <a:r>
              <a:rPr lang="en-US" sz="3000" dirty="0"/>
              <a:t>, </a:t>
            </a:r>
            <a:r>
              <a:rPr lang="en-US" sz="3000" dirty="0" err="1"/>
              <a:t>გა</a:t>
            </a:r>
            <a:r>
              <a:rPr lang="ka-GE" sz="3000" dirty="0"/>
              <a:t>ვ</a:t>
            </a:r>
            <a:r>
              <a:rPr lang="en-US" sz="3000" dirty="0" err="1"/>
              <a:t>ამდიდროთ</a:t>
            </a:r>
            <a:r>
              <a:rPr lang="en-US" sz="3000" dirty="0"/>
              <a:t> </a:t>
            </a:r>
            <a:r>
              <a:rPr lang="en-US" sz="3000" dirty="0" err="1"/>
              <a:t>გაკვეთილები</a:t>
            </a:r>
            <a:r>
              <a:rPr lang="en-US" sz="3000" dirty="0"/>
              <a:t> </a:t>
            </a:r>
            <a:r>
              <a:rPr lang="en-US" sz="3000" dirty="0" err="1"/>
              <a:t>ინტერაქტიული</a:t>
            </a:r>
            <a:r>
              <a:rPr lang="en-US" sz="3000" dirty="0"/>
              <a:t> </a:t>
            </a:r>
            <a:r>
              <a:rPr lang="en-US" sz="3000" dirty="0" err="1"/>
              <a:t>პროგრამებით</a:t>
            </a:r>
            <a:r>
              <a:rPr lang="en-US" sz="3000" dirty="0"/>
              <a:t> </a:t>
            </a:r>
            <a:r>
              <a:rPr lang="en-US" sz="3000" dirty="0" err="1"/>
              <a:t>და</a:t>
            </a:r>
            <a:r>
              <a:rPr lang="en-US" sz="3000" dirty="0"/>
              <a:t> </a:t>
            </a:r>
            <a:r>
              <a:rPr lang="en-US" sz="3000" dirty="0" err="1"/>
              <a:t>მულტიმედია</a:t>
            </a:r>
            <a:r>
              <a:rPr lang="en-US" sz="3000" dirty="0"/>
              <a:t> </a:t>
            </a:r>
            <a:r>
              <a:rPr lang="en-US" sz="3000" dirty="0" err="1"/>
              <a:t>მასალებით</a:t>
            </a:r>
            <a:r>
              <a:rPr lang="en-US" sz="3000" dirty="0"/>
              <a:t>, </a:t>
            </a:r>
            <a:r>
              <a:rPr lang="en-US" sz="3000" dirty="0" err="1"/>
              <a:t>გა</a:t>
            </a:r>
            <a:r>
              <a:rPr lang="ka-GE" sz="3000" dirty="0"/>
              <a:t>ვ</a:t>
            </a:r>
            <a:r>
              <a:rPr lang="en-US" sz="3000" dirty="0" err="1"/>
              <a:t>იზიაროთ</a:t>
            </a:r>
            <a:r>
              <a:rPr lang="en-US" sz="3000" dirty="0"/>
              <a:t>  </a:t>
            </a:r>
            <a:r>
              <a:rPr lang="en-US" sz="3000" dirty="0" err="1"/>
              <a:t>გამოცდილება</a:t>
            </a:r>
            <a:r>
              <a:rPr lang="en-US" sz="3000" dirty="0"/>
              <a:t>, </a:t>
            </a:r>
            <a:r>
              <a:rPr lang="ka-GE" sz="3000" dirty="0" smtClean="0"/>
              <a:t>ვ</a:t>
            </a:r>
            <a:r>
              <a:rPr lang="en-US" sz="3000" dirty="0" err="1" smtClean="0"/>
              <a:t>ისწავლოთ</a:t>
            </a:r>
            <a:r>
              <a:rPr lang="en-US" sz="3000" dirty="0" smtClean="0"/>
              <a:t> </a:t>
            </a:r>
            <a:r>
              <a:rPr lang="en-US" sz="3000" dirty="0" err="1"/>
              <a:t>და</a:t>
            </a:r>
            <a:r>
              <a:rPr lang="en-US" sz="3000" dirty="0"/>
              <a:t> </a:t>
            </a:r>
            <a:r>
              <a:rPr lang="ka-GE" sz="3000" dirty="0" smtClean="0"/>
              <a:t>ვ</a:t>
            </a:r>
            <a:r>
              <a:rPr lang="en-US" sz="3000" dirty="0" err="1" smtClean="0"/>
              <a:t>ასწავლოთ</a:t>
            </a:r>
            <a:r>
              <a:rPr lang="en-US" sz="3000" dirty="0" smtClean="0"/>
              <a:t> </a:t>
            </a:r>
            <a:r>
              <a:rPr lang="ka-GE" sz="3000" dirty="0" smtClean="0"/>
              <a:t>შედეგიანად</a:t>
            </a:r>
            <a:r>
              <a:rPr lang="en-US" sz="3000" dirty="0" smtClean="0"/>
              <a:t>.</a:t>
            </a:r>
            <a:endParaRPr lang="ka-GE" sz="3000" dirty="0"/>
          </a:p>
          <a:p>
            <a:pPr algn="just"/>
            <a:endParaRPr lang="ka-GE" sz="3000" dirty="0"/>
          </a:p>
        </p:txBody>
      </p:sp>
    </p:spTree>
    <p:extLst>
      <p:ext uri="{BB962C8B-B14F-4D97-AF65-F5344CB8AC3E}">
        <p14:creationId xmlns:p14="http://schemas.microsoft.com/office/powerpoint/2010/main" val="4220996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9624" y="398353"/>
            <a:ext cx="9771707" cy="5948126"/>
          </a:xfrm>
        </p:spPr>
        <p:txBody>
          <a:bodyPr>
            <a:noAutofit/>
          </a:bodyPr>
          <a:lstStyle/>
          <a:p>
            <a:r>
              <a:rPr lang="en-US" sz="2400" dirty="0" err="1">
                <a:latin typeface="Sylfaen" panose="010A0502050306030303" pitchFamily="18" charset="0"/>
              </a:rPr>
              <a:t>გამოყენებული</a:t>
            </a:r>
            <a:r>
              <a:rPr lang="en-US" sz="2400" dirty="0">
                <a:latin typeface="Sylfaen" panose="010A0502050306030303" pitchFamily="18" charset="0"/>
              </a:rPr>
              <a:t> </a:t>
            </a:r>
            <a:r>
              <a:rPr lang="en-US" sz="2400" dirty="0" err="1">
                <a:latin typeface="Sylfaen" panose="010A0502050306030303" pitchFamily="18" charset="0"/>
              </a:rPr>
              <a:t>ლიტერატურა</a:t>
            </a:r>
            <a:r>
              <a:rPr lang="en-US" sz="2400" dirty="0">
                <a:latin typeface="Sylfaen" panose="010A0502050306030303" pitchFamily="18" charset="0"/>
              </a:rPr>
              <a:t>:</a:t>
            </a:r>
            <a:endParaRPr lang="ka-GE" sz="2400" dirty="0">
              <a:latin typeface="Sylfaen" panose="010A0502050306030303" pitchFamily="18" charset="0"/>
            </a:endParaRPr>
          </a:p>
          <a:p>
            <a:r>
              <a:rPr lang="en-US" sz="2400" dirty="0">
                <a:latin typeface="Sylfaen" panose="010A0502050306030303" pitchFamily="18" charset="0"/>
              </a:rPr>
              <a:t> </a:t>
            </a:r>
            <a:r>
              <a:rPr lang="ka-GE" sz="2400" dirty="0">
                <a:latin typeface="Sylfaen" panose="010A0502050306030303" pitchFamily="18" charset="0"/>
              </a:rPr>
              <a:t>1.</a:t>
            </a:r>
            <a:r>
              <a:rPr lang="en-US" sz="2400" dirty="0" err="1">
                <a:latin typeface="Sylfaen" panose="010A0502050306030303" pitchFamily="18" charset="0"/>
              </a:rPr>
              <a:t>ლაბაძე</a:t>
            </a:r>
            <a:r>
              <a:rPr lang="en-US" sz="2400" dirty="0">
                <a:latin typeface="Sylfaen" panose="010A0502050306030303" pitchFamily="18" charset="0"/>
              </a:rPr>
              <a:t> მ,</a:t>
            </a:r>
            <a:r>
              <a:rPr lang="ka-GE" sz="2400" dirty="0">
                <a:latin typeface="Sylfaen" panose="010A0502050306030303" pitchFamily="18" charset="0"/>
              </a:rPr>
              <a:t> - ,,</a:t>
            </a:r>
            <a:r>
              <a:rPr lang="en-US" sz="2400" dirty="0" err="1">
                <a:latin typeface="Sylfaen" panose="010A0502050306030303" pitchFamily="18" charset="0"/>
              </a:rPr>
              <a:t>საგანმანათლებლო</a:t>
            </a:r>
            <a:r>
              <a:rPr lang="en-US" sz="2400" dirty="0">
                <a:latin typeface="Sylfaen" panose="010A0502050306030303" pitchFamily="18" charset="0"/>
              </a:rPr>
              <a:t> </a:t>
            </a:r>
            <a:r>
              <a:rPr lang="en-US" sz="2400" dirty="0" err="1">
                <a:latin typeface="Sylfaen" panose="010A0502050306030303" pitchFamily="18" charset="0"/>
              </a:rPr>
              <a:t>ტექნოლოგიების</a:t>
            </a:r>
            <a:r>
              <a:rPr lang="en-US" sz="2400" dirty="0">
                <a:latin typeface="Sylfaen" panose="010A0502050306030303" pitchFamily="18" charset="0"/>
              </a:rPr>
              <a:t> </a:t>
            </a:r>
            <a:r>
              <a:rPr lang="en-US" sz="2400" dirty="0" err="1">
                <a:latin typeface="Sylfaen" panose="010A0502050306030303" pitchFamily="18" charset="0"/>
              </a:rPr>
              <a:t>თანამედროვე</a:t>
            </a:r>
            <a:r>
              <a:rPr lang="en-US" sz="2400" dirty="0">
                <a:latin typeface="Sylfaen" panose="010A0502050306030303" pitchFamily="18" charset="0"/>
              </a:rPr>
              <a:t> </a:t>
            </a:r>
            <a:r>
              <a:rPr lang="en-US" sz="2400" dirty="0" err="1">
                <a:latin typeface="Sylfaen" panose="010A0502050306030303" pitchFamily="18" charset="0"/>
              </a:rPr>
              <a:t>ტენდენციები</a:t>
            </a:r>
            <a:r>
              <a:rPr lang="ka-GE" sz="2400" dirty="0">
                <a:latin typeface="Sylfaen" panose="010A0502050306030303" pitchFamily="18" charset="0"/>
              </a:rPr>
              <a:t>“</a:t>
            </a:r>
            <a:r>
              <a:rPr lang="en-US" sz="2400" dirty="0">
                <a:latin typeface="Sylfaen" panose="010A0502050306030303" pitchFamily="18" charset="0"/>
              </a:rPr>
              <a:t>, </a:t>
            </a:r>
            <a:r>
              <a:rPr lang="en-US" sz="2400" dirty="0" err="1">
                <a:latin typeface="Sylfaen" panose="010A0502050306030303" pitchFamily="18" charset="0"/>
              </a:rPr>
              <a:t>ჟურნალი</a:t>
            </a:r>
            <a:r>
              <a:rPr lang="en-US" sz="2400" dirty="0">
                <a:latin typeface="Sylfaen" panose="010A0502050306030303" pitchFamily="18" charset="0"/>
              </a:rPr>
              <a:t> </a:t>
            </a:r>
            <a:r>
              <a:rPr lang="en-US" sz="2400" dirty="0" err="1">
                <a:latin typeface="Sylfaen" panose="010A0502050306030303" pitchFamily="18" charset="0"/>
              </a:rPr>
              <a:t>მასწავლებელი</a:t>
            </a:r>
            <a:r>
              <a:rPr lang="en-US" sz="2400" dirty="0">
                <a:latin typeface="Sylfaen" panose="010A0502050306030303" pitchFamily="18" charset="0"/>
              </a:rPr>
              <a:t> </a:t>
            </a:r>
            <a:r>
              <a:rPr lang="en-US" sz="2400" dirty="0">
                <a:latin typeface="AcadNusx" pitchFamily="2" charset="0"/>
              </a:rPr>
              <a:t># </a:t>
            </a:r>
            <a:r>
              <a:rPr lang="en-US" sz="2400" dirty="0" smtClean="0">
                <a:latin typeface="Sylfaen" panose="010A0502050306030303" pitchFamily="18" charset="0"/>
              </a:rPr>
              <a:t>1</a:t>
            </a:r>
            <a:r>
              <a:rPr lang="en-US" sz="2400" dirty="0">
                <a:latin typeface="Sylfaen" panose="010A0502050306030303" pitchFamily="18" charset="0"/>
              </a:rPr>
              <a:t>, </a:t>
            </a:r>
            <a:r>
              <a:rPr lang="en-US" sz="2400" dirty="0" smtClean="0">
                <a:latin typeface="Sylfaen" panose="010A0502050306030303" pitchFamily="18" charset="0"/>
              </a:rPr>
              <a:t>2013, </a:t>
            </a:r>
            <a:r>
              <a:rPr lang="en-US" sz="2400" dirty="0" err="1">
                <a:latin typeface="Sylfaen" panose="010A0502050306030303" pitchFamily="18" charset="0"/>
              </a:rPr>
              <a:t>გვ</a:t>
            </a:r>
            <a:r>
              <a:rPr lang="en-US" sz="2400" dirty="0">
                <a:latin typeface="Sylfaen" panose="010A0502050306030303" pitchFamily="18" charset="0"/>
              </a:rPr>
              <a:t>. </a:t>
            </a:r>
            <a:r>
              <a:rPr lang="en-US" sz="2400" dirty="0" smtClean="0">
                <a:latin typeface="Sylfaen" panose="010A0502050306030303" pitchFamily="18" charset="0"/>
              </a:rPr>
              <a:t>37-45.</a:t>
            </a:r>
            <a:endParaRPr lang="ka-GE" sz="2400" dirty="0">
              <a:latin typeface="Sylfaen" panose="010A0502050306030303" pitchFamily="18" charset="0"/>
            </a:endParaRPr>
          </a:p>
          <a:p>
            <a:r>
              <a:rPr lang="ka-GE" sz="2400" dirty="0">
                <a:latin typeface="Sylfaen" panose="010A0502050306030303" pitchFamily="18" charset="0"/>
              </a:rPr>
              <a:t>2.</a:t>
            </a:r>
            <a:r>
              <a:rPr lang="en-US" sz="2400" dirty="0" err="1">
                <a:latin typeface="Sylfaen" panose="010A0502050306030303" pitchFamily="18" charset="0"/>
              </a:rPr>
              <a:t>ლაბაძე</a:t>
            </a:r>
            <a:r>
              <a:rPr lang="en-US" sz="2400" dirty="0">
                <a:latin typeface="Sylfaen" panose="010A0502050306030303" pitchFamily="18" charset="0"/>
              </a:rPr>
              <a:t> მ.</a:t>
            </a:r>
            <a:r>
              <a:rPr lang="ka-GE" sz="2400" dirty="0">
                <a:latin typeface="Sylfaen" panose="010A0502050306030303" pitchFamily="18" charset="0"/>
              </a:rPr>
              <a:t> - ,, </a:t>
            </a:r>
            <a:r>
              <a:rPr lang="en-US" sz="2400" dirty="0" err="1">
                <a:latin typeface="Sylfaen" panose="010A0502050306030303" pitchFamily="18" charset="0"/>
              </a:rPr>
              <a:t>ღია</a:t>
            </a:r>
            <a:r>
              <a:rPr lang="en-US" sz="2400" dirty="0">
                <a:latin typeface="Sylfaen" panose="010A0502050306030303" pitchFamily="18" charset="0"/>
              </a:rPr>
              <a:t> </a:t>
            </a:r>
            <a:r>
              <a:rPr lang="en-US" sz="2400" dirty="0" err="1">
                <a:latin typeface="Sylfaen" panose="010A0502050306030303" pitchFamily="18" charset="0"/>
              </a:rPr>
              <a:t>საგანმანათლებლო</a:t>
            </a:r>
            <a:r>
              <a:rPr lang="en-US" sz="2400" dirty="0">
                <a:latin typeface="Sylfaen" panose="010A0502050306030303" pitchFamily="18" charset="0"/>
              </a:rPr>
              <a:t> </a:t>
            </a:r>
            <a:r>
              <a:rPr lang="en-US" sz="2400" dirty="0" err="1">
                <a:latin typeface="Sylfaen" panose="010A0502050306030303" pitchFamily="18" charset="0"/>
              </a:rPr>
              <a:t>რესურსები</a:t>
            </a:r>
            <a:r>
              <a:rPr lang="ka-GE" sz="2400" dirty="0">
                <a:latin typeface="Sylfaen" panose="010A0502050306030303" pitchFamily="18" charset="0"/>
              </a:rPr>
              <a:t>“</a:t>
            </a:r>
            <a:r>
              <a:rPr lang="en-US" sz="2400" dirty="0">
                <a:latin typeface="Sylfaen" panose="010A0502050306030303" pitchFamily="18" charset="0"/>
              </a:rPr>
              <a:t>,  </a:t>
            </a:r>
            <a:r>
              <a:rPr lang="en-US" sz="2400" dirty="0" err="1">
                <a:latin typeface="Sylfaen" panose="010A0502050306030303" pitchFamily="18" charset="0"/>
              </a:rPr>
              <a:t>ჟურნალი</a:t>
            </a:r>
            <a:r>
              <a:rPr lang="en-US" sz="2400" dirty="0">
                <a:latin typeface="Sylfaen" panose="010A0502050306030303" pitchFamily="18" charset="0"/>
              </a:rPr>
              <a:t> </a:t>
            </a:r>
            <a:r>
              <a:rPr lang="en-US" sz="2400" dirty="0" err="1">
                <a:latin typeface="Sylfaen" panose="010A0502050306030303" pitchFamily="18" charset="0"/>
              </a:rPr>
              <a:t>მასწავლებელი</a:t>
            </a:r>
            <a:r>
              <a:rPr lang="en-US" sz="2400" dirty="0">
                <a:latin typeface="Sylfaen" panose="010A0502050306030303" pitchFamily="18" charset="0"/>
              </a:rPr>
              <a:t> </a:t>
            </a:r>
            <a:r>
              <a:rPr lang="en-US" sz="2400" dirty="0">
                <a:latin typeface="AcadNusx" pitchFamily="2" charset="0"/>
              </a:rPr>
              <a:t># </a:t>
            </a:r>
            <a:r>
              <a:rPr lang="en-US" sz="2400" dirty="0" smtClean="0">
                <a:latin typeface="Sylfaen" panose="010A0502050306030303" pitchFamily="18" charset="0"/>
              </a:rPr>
              <a:t>5</a:t>
            </a:r>
            <a:r>
              <a:rPr lang="en-US" sz="2400" dirty="0">
                <a:latin typeface="Sylfaen" panose="010A0502050306030303" pitchFamily="18" charset="0"/>
              </a:rPr>
              <a:t>, </a:t>
            </a:r>
            <a:r>
              <a:rPr lang="en-US" sz="2400" dirty="0" smtClean="0">
                <a:latin typeface="Sylfaen" panose="010A0502050306030303" pitchFamily="18" charset="0"/>
              </a:rPr>
              <a:t>2011, </a:t>
            </a:r>
            <a:r>
              <a:rPr lang="en-US" sz="2400" dirty="0" err="1">
                <a:latin typeface="Sylfaen" panose="010A0502050306030303" pitchFamily="18" charset="0"/>
              </a:rPr>
              <a:t>გვ</a:t>
            </a:r>
            <a:r>
              <a:rPr lang="en-US" sz="2400" dirty="0">
                <a:latin typeface="Sylfaen" panose="010A0502050306030303" pitchFamily="18" charset="0"/>
              </a:rPr>
              <a:t>. </a:t>
            </a:r>
            <a:r>
              <a:rPr lang="en-US" sz="2400" dirty="0" smtClean="0">
                <a:latin typeface="Sylfaen" panose="010A0502050306030303" pitchFamily="18" charset="0"/>
              </a:rPr>
              <a:t>40-43. </a:t>
            </a:r>
            <a:endParaRPr lang="ka-GE" sz="2400" dirty="0">
              <a:latin typeface="Sylfaen" panose="010A0502050306030303" pitchFamily="18" charset="0"/>
            </a:endParaRPr>
          </a:p>
          <a:p>
            <a:r>
              <a:rPr lang="ka-GE" sz="2400" dirty="0">
                <a:latin typeface="Sylfaen" panose="010A0502050306030303" pitchFamily="18" charset="0"/>
              </a:rPr>
              <a:t>3.</a:t>
            </a:r>
            <a:r>
              <a:rPr lang="en-US" sz="2400" dirty="0" err="1">
                <a:latin typeface="Sylfaen" panose="010A0502050306030303" pitchFamily="18" charset="0"/>
              </a:rPr>
              <a:t>გუჯეჯიანი</a:t>
            </a:r>
            <a:r>
              <a:rPr lang="en-US" sz="2400" dirty="0">
                <a:latin typeface="Sylfaen" panose="010A0502050306030303" pitchFamily="18" charset="0"/>
              </a:rPr>
              <a:t> ნ. </a:t>
            </a:r>
            <a:r>
              <a:rPr lang="ka-GE" sz="2400" dirty="0">
                <a:latin typeface="Sylfaen" panose="010A0502050306030303" pitchFamily="18" charset="0"/>
              </a:rPr>
              <a:t>-</a:t>
            </a:r>
            <a:r>
              <a:rPr lang="en-US" sz="2400" dirty="0" err="1">
                <a:latin typeface="Sylfaen" panose="010A0502050306030303" pitchFamily="18" charset="0"/>
              </a:rPr>
              <a:t>თანამედროვე</a:t>
            </a:r>
            <a:r>
              <a:rPr lang="en-US" sz="2400" dirty="0">
                <a:latin typeface="Sylfaen" panose="010A0502050306030303" pitchFamily="18" charset="0"/>
              </a:rPr>
              <a:t> </a:t>
            </a:r>
            <a:r>
              <a:rPr lang="en-US" sz="2400" dirty="0" err="1">
                <a:latin typeface="Sylfaen" panose="010A0502050306030303" pitchFamily="18" charset="0"/>
              </a:rPr>
              <a:t>ტექნოლოგიების</a:t>
            </a:r>
            <a:r>
              <a:rPr lang="en-US" sz="2400" dirty="0">
                <a:latin typeface="Sylfaen" panose="010A0502050306030303" pitchFamily="18" charset="0"/>
              </a:rPr>
              <a:t> </a:t>
            </a:r>
            <a:r>
              <a:rPr lang="en-US" sz="2400" dirty="0" err="1">
                <a:latin typeface="Sylfaen" panose="010A0502050306030303" pitchFamily="18" charset="0"/>
              </a:rPr>
              <a:t>გამოყენება</a:t>
            </a:r>
            <a:r>
              <a:rPr lang="en-US" sz="2400" dirty="0">
                <a:latin typeface="Sylfaen" panose="010A0502050306030303" pitchFamily="18" charset="0"/>
              </a:rPr>
              <a:t> </a:t>
            </a:r>
            <a:r>
              <a:rPr lang="en-US" sz="2400" dirty="0" err="1">
                <a:latin typeface="Sylfaen" panose="010A0502050306030303" pitchFamily="18" charset="0"/>
              </a:rPr>
              <a:t>სასწავლო</a:t>
            </a:r>
            <a:r>
              <a:rPr lang="en-US" sz="2400" dirty="0">
                <a:latin typeface="Sylfaen" panose="010A0502050306030303" pitchFamily="18" charset="0"/>
              </a:rPr>
              <a:t> </a:t>
            </a:r>
            <a:r>
              <a:rPr lang="en-US" sz="2400" dirty="0" err="1">
                <a:latin typeface="Sylfaen" panose="010A0502050306030303" pitchFamily="18" charset="0"/>
              </a:rPr>
              <a:t>პროცესში</a:t>
            </a:r>
            <a:r>
              <a:rPr lang="ka-GE" sz="2400" dirty="0" smtClean="0">
                <a:latin typeface="Sylfaen" panose="010A0502050306030303" pitchFamily="18" charset="0"/>
              </a:rPr>
              <a:t>“</a:t>
            </a:r>
            <a:r>
              <a:rPr lang="en-US" sz="2400" dirty="0" smtClean="0">
                <a:latin typeface="Sylfaen" panose="010A0502050306030303" pitchFamily="18" charset="0"/>
              </a:rPr>
              <a:t>GESJ</a:t>
            </a:r>
            <a:r>
              <a:rPr lang="en-US" sz="2400" dirty="0">
                <a:latin typeface="Sylfaen" panose="010A0502050306030303" pitchFamily="18" charset="0"/>
              </a:rPr>
              <a:t>: Education Science and Psychology 2015 | No.1(33) ,,The 3rd Teacher Conference “University and School”(Problems of Teaching and Education) 5-6 </a:t>
            </a:r>
            <a:r>
              <a:rPr lang="en-US" sz="2400" dirty="0" err="1">
                <a:latin typeface="Sylfaen" panose="010A0502050306030303" pitchFamily="18" charset="0"/>
              </a:rPr>
              <a:t>Desember</a:t>
            </a:r>
            <a:r>
              <a:rPr lang="en-US" sz="2400" dirty="0">
                <a:latin typeface="Sylfaen" panose="010A0502050306030303" pitchFamily="18" charset="0"/>
              </a:rPr>
              <a:t>, 2014, Materials</a:t>
            </a:r>
            <a:endParaRPr lang="ka-GE" sz="2400" dirty="0">
              <a:latin typeface="Sylfaen" panose="010A0502050306030303" pitchFamily="18" charset="0"/>
            </a:endParaRPr>
          </a:p>
          <a:p>
            <a:r>
              <a:rPr lang="en-US" sz="2400" dirty="0">
                <a:latin typeface="Sylfaen" panose="010A0502050306030303" pitchFamily="18" charset="0"/>
              </a:rPr>
              <a:t>4. </a:t>
            </a:r>
            <a:r>
              <a:rPr lang="en-US" sz="2400" dirty="0" err="1">
                <a:latin typeface="Sylfaen" panose="010A0502050306030303" pitchFamily="18" charset="0"/>
              </a:rPr>
              <a:t>ქარსაულიძე</a:t>
            </a:r>
            <a:r>
              <a:rPr lang="en-US" sz="2400" dirty="0">
                <a:latin typeface="Sylfaen" panose="010A0502050306030303" pitchFamily="18" charset="0"/>
              </a:rPr>
              <a:t> ზ.</a:t>
            </a:r>
            <a:r>
              <a:rPr lang="ka-GE" sz="2400" dirty="0">
                <a:latin typeface="Sylfaen" panose="010A0502050306030303" pitchFamily="18" charset="0"/>
              </a:rPr>
              <a:t>-</a:t>
            </a:r>
            <a:r>
              <a:rPr lang="en-US" sz="2400" dirty="0">
                <a:latin typeface="Sylfaen" panose="010A0502050306030303" pitchFamily="18" charset="0"/>
              </a:rPr>
              <a:t> ,,</a:t>
            </a:r>
            <a:r>
              <a:rPr lang="en-US" sz="2400" dirty="0" err="1">
                <a:latin typeface="Sylfaen" panose="010A0502050306030303" pitchFamily="18" charset="0"/>
              </a:rPr>
              <a:t>ინტერნეტ-რესურსების</a:t>
            </a:r>
            <a:r>
              <a:rPr lang="en-US" sz="2400" dirty="0">
                <a:latin typeface="Sylfaen" panose="010A0502050306030303" pitchFamily="18" charset="0"/>
              </a:rPr>
              <a:t> </a:t>
            </a:r>
            <a:r>
              <a:rPr lang="en-US" sz="2400" dirty="0" err="1">
                <a:latin typeface="Sylfaen" panose="010A0502050306030303" pitchFamily="18" charset="0"/>
              </a:rPr>
              <a:t>გამოყენება</a:t>
            </a:r>
            <a:r>
              <a:rPr lang="en-US" sz="2400" dirty="0">
                <a:latin typeface="Sylfaen" panose="010A0502050306030303" pitchFamily="18" charset="0"/>
              </a:rPr>
              <a:t> </a:t>
            </a:r>
            <a:r>
              <a:rPr lang="en-US" sz="2400" dirty="0" err="1">
                <a:latin typeface="Sylfaen" panose="010A0502050306030303" pitchFamily="18" charset="0"/>
              </a:rPr>
              <a:t>სასწავლო</a:t>
            </a:r>
            <a:r>
              <a:rPr lang="en-US" sz="2400" dirty="0">
                <a:latin typeface="Sylfaen" panose="010A0502050306030303" pitchFamily="18" charset="0"/>
              </a:rPr>
              <a:t> </a:t>
            </a:r>
            <a:r>
              <a:rPr lang="en-US" sz="2400" dirty="0" err="1">
                <a:latin typeface="Sylfaen" panose="010A0502050306030303" pitchFamily="18" charset="0"/>
              </a:rPr>
              <a:t>პროცესში</a:t>
            </a:r>
            <a:r>
              <a:rPr lang="en-US" sz="2400" dirty="0">
                <a:latin typeface="Sylfaen" panose="010A0502050306030303" pitchFamily="18" charset="0"/>
              </a:rPr>
              <a:t>”. </a:t>
            </a:r>
            <a:r>
              <a:rPr lang="en-US" sz="2400" dirty="0" err="1">
                <a:latin typeface="Sylfaen" panose="010A0502050306030303" pitchFamily="18" charset="0"/>
              </a:rPr>
              <a:t>ჟურნალი</a:t>
            </a:r>
            <a:r>
              <a:rPr lang="en-US" sz="2400" dirty="0">
                <a:latin typeface="Sylfaen" panose="010A0502050306030303" pitchFamily="18" charset="0"/>
              </a:rPr>
              <a:t> </a:t>
            </a:r>
            <a:r>
              <a:rPr lang="en-US" sz="2400" dirty="0" err="1">
                <a:latin typeface="Sylfaen" panose="010A0502050306030303" pitchFamily="18" charset="0"/>
              </a:rPr>
              <a:t>მასწავლებელი</a:t>
            </a:r>
            <a:r>
              <a:rPr lang="en-US" sz="2400" dirty="0">
                <a:latin typeface="Sylfaen" panose="010A0502050306030303" pitchFamily="18" charset="0"/>
              </a:rPr>
              <a:t> </a:t>
            </a:r>
            <a:r>
              <a:rPr lang="en-US" sz="2400" dirty="0">
                <a:latin typeface="AcadNusx" pitchFamily="2" charset="0"/>
              </a:rPr>
              <a:t># </a:t>
            </a:r>
            <a:r>
              <a:rPr lang="en-US" sz="2400" dirty="0" smtClean="0">
                <a:latin typeface="Sylfaen" panose="010A0502050306030303" pitchFamily="18" charset="0"/>
              </a:rPr>
              <a:t>2</a:t>
            </a:r>
            <a:r>
              <a:rPr lang="en-US" sz="2400" dirty="0">
                <a:latin typeface="Sylfaen" panose="010A0502050306030303" pitchFamily="18" charset="0"/>
              </a:rPr>
              <a:t>. 2010 </a:t>
            </a:r>
            <a:r>
              <a:rPr lang="en-US" sz="2400" dirty="0" smtClean="0">
                <a:latin typeface="Sylfaen" panose="010A0502050306030303" pitchFamily="18" charset="0"/>
              </a:rPr>
              <a:t>გვ.48-51</a:t>
            </a:r>
            <a:r>
              <a:rPr lang="en-US" sz="2400" dirty="0" smtClean="0">
                <a:latin typeface="Sylfaen" panose="010A0502050306030303" pitchFamily="18" charset="0"/>
              </a:rPr>
              <a:t>.</a:t>
            </a:r>
            <a:endParaRPr lang="ka-GE" sz="2400" dirty="0" smtClean="0">
              <a:latin typeface="Sylfaen" panose="010A0502050306030303" pitchFamily="18" charset="0"/>
            </a:endParaRPr>
          </a:p>
          <a:p>
            <a:r>
              <a:rPr lang="ka-GE" sz="2400" dirty="0" smtClean="0">
                <a:latin typeface="Sylfaen" panose="010A0502050306030303" pitchFamily="18" charset="0"/>
              </a:rPr>
              <a:t>5. </a:t>
            </a:r>
            <a:r>
              <a:rPr lang="ka-GE" sz="2400" dirty="0" err="1" smtClean="0">
                <a:latin typeface="Sylfaen" panose="010A0502050306030303" pitchFamily="18" charset="0"/>
              </a:rPr>
              <a:t>ვებგვერდები:</a:t>
            </a:r>
            <a:r>
              <a:rPr lang="ka-GE" sz="2400" dirty="0" err="1" smtClean="0"/>
              <a:t>LearningApps.org</a:t>
            </a:r>
            <a:endParaRPr lang="ka-GE" sz="2400" dirty="0" smtClean="0"/>
          </a:p>
          <a:p>
            <a:r>
              <a:rPr lang="ka-GE" sz="2400" dirty="0">
                <a:latin typeface="Sylfaen" panose="010A0502050306030303" pitchFamily="18" charset="0"/>
              </a:rPr>
              <a:t> </a:t>
            </a:r>
            <a:r>
              <a:rPr lang="ka-GE" sz="2400" dirty="0" smtClean="0">
                <a:latin typeface="Sylfaen" panose="010A0502050306030303" pitchFamily="18" charset="0"/>
              </a:rPr>
              <a:t>                            </a:t>
            </a:r>
            <a:r>
              <a:rPr lang="en-US" sz="2400" dirty="0">
                <a:latin typeface="Times New Roman" panose="02020603050405020304" pitchFamily="18" charset="0"/>
                <a:cs typeface="Times New Roman" panose="02020603050405020304" pitchFamily="18" charset="0"/>
              </a:rPr>
              <a:t>quizizz.com</a:t>
            </a:r>
            <a:r>
              <a:rPr lang="en-US" sz="2400" dirty="0"/>
              <a:t> </a:t>
            </a:r>
            <a:endParaRPr lang="ka-GE" sz="2400" dirty="0" smtClean="0"/>
          </a:p>
          <a:p>
            <a:r>
              <a:rPr lang="ka-GE" sz="2400" dirty="0">
                <a:latin typeface="Sylfaen" panose="010A0502050306030303" pitchFamily="18" charset="0"/>
              </a:rPr>
              <a:t> </a:t>
            </a:r>
            <a:r>
              <a:rPr lang="ka-GE" sz="2400" dirty="0" smtClean="0">
                <a:latin typeface="Sylfaen" panose="010A0502050306030303" pitchFamily="18" charset="0"/>
              </a:rPr>
              <a:t>                            </a:t>
            </a:r>
            <a:r>
              <a:rPr lang="ka-GE" sz="2400" dirty="0">
                <a:cs typeface="Times New Roman" panose="02020603050405020304" pitchFamily="18" charset="0"/>
              </a:rPr>
              <a:t>kahoot.com</a:t>
            </a:r>
            <a:endParaRPr lang="ka-GE" sz="2400" dirty="0">
              <a:latin typeface="Sylfaen" panose="010A0502050306030303" pitchFamily="18" charset="0"/>
              <a:cs typeface="Times New Roman" panose="02020603050405020304" pitchFamily="18" charset="0"/>
            </a:endParaRPr>
          </a:p>
          <a:p>
            <a:endParaRPr lang="ka-GE" sz="2400" dirty="0"/>
          </a:p>
        </p:txBody>
      </p:sp>
    </p:spTree>
    <p:extLst>
      <p:ext uri="{BB962C8B-B14F-4D97-AF65-F5344CB8AC3E}">
        <p14:creationId xmlns:p14="http://schemas.microsoft.com/office/powerpoint/2010/main" val="1428786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46413" y="0"/>
            <a:ext cx="9145587" cy="6858000"/>
          </a:xfrm>
        </p:spPr>
      </p:pic>
      <p:pic>
        <p:nvPicPr>
          <p:cNvPr id="15" name="Picture 2" descr="C:\Documents and Settings\Administrator\Local Settings\Temporary Internet Files\Content.IE5\SIW6J7ZJ\MM900041090[1].gif"/>
          <p:cNvPicPr>
            <a:picLocks noGrp="1"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712" y="1"/>
            <a:ext cx="4824536" cy="544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982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53621" y="2444435"/>
            <a:ext cx="7918765" cy="1122629"/>
          </a:xfrm>
        </p:spPr>
        <p:txBody>
          <a:bodyPr>
            <a:normAutofit/>
          </a:bodyPr>
          <a:lstStyle/>
          <a:p>
            <a:pPr algn="ctr"/>
            <a:r>
              <a:rPr lang="ka-GE"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მადლობთ </a:t>
            </a:r>
            <a:r>
              <a:rPr lang="ka-GE"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ყურადღებისთვის</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ka-GE" sz="2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1656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1897040" y="733331"/>
            <a:ext cx="9323222" cy="5423026"/>
          </a:xfrm>
        </p:spPr>
        <p:txBody>
          <a:bodyPr>
            <a:noAutofit/>
          </a:bodyPr>
          <a:lstStyle/>
          <a:p>
            <a:pPr marL="342900" indent="-342900" algn="just">
              <a:buFont typeface="Arial" panose="020B0604020202020204" pitchFamily="34" charset="0"/>
              <a:buChar char="•"/>
            </a:pPr>
            <a:r>
              <a:rPr lang="en-US" sz="2800" dirty="0" err="1" smtClean="0">
                <a:latin typeface="Sylfaen" panose="010A0502050306030303" pitchFamily="18" charset="0"/>
              </a:rPr>
              <a:t>აერთიანებს</a:t>
            </a:r>
            <a:r>
              <a:rPr lang="en-US" sz="2800" dirty="0" smtClean="0">
                <a:latin typeface="Sylfaen" panose="010A0502050306030303" pitchFamily="18" charset="0"/>
              </a:rPr>
              <a:t> </a:t>
            </a:r>
            <a:r>
              <a:rPr lang="en-US" sz="2800" dirty="0" err="1" smtClean="0">
                <a:latin typeface="Sylfaen" panose="010A0502050306030303" pitchFamily="18" charset="0"/>
              </a:rPr>
              <a:t>აუდიტორიის</a:t>
            </a:r>
            <a:r>
              <a:rPr lang="en-US" sz="2800" dirty="0" smtClean="0">
                <a:latin typeface="Sylfaen" panose="010A0502050306030303" pitchFamily="18" charset="0"/>
              </a:rPr>
              <a:t> </a:t>
            </a:r>
            <a:r>
              <a:rPr lang="en-US" sz="2800" dirty="0" err="1" smtClean="0">
                <a:latin typeface="Sylfaen" panose="010A0502050306030303" pitchFamily="18" charset="0"/>
              </a:rPr>
              <a:t>მართვის</a:t>
            </a:r>
            <a:r>
              <a:rPr lang="en-US" sz="2800" dirty="0" smtClean="0">
                <a:latin typeface="Sylfaen" panose="010A0502050306030303" pitchFamily="18" charset="0"/>
              </a:rPr>
              <a:t> </a:t>
            </a:r>
            <a:r>
              <a:rPr lang="en-US" sz="2800" dirty="0" err="1" smtClean="0">
                <a:latin typeface="Sylfaen" panose="010A0502050306030303" pitchFamily="18" charset="0"/>
              </a:rPr>
              <a:t>მრავალფეროვან</a:t>
            </a:r>
            <a:r>
              <a:rPr lang="en-US" sz="2800" dirty="0" smtClean="0">
                <a:latin typeface="Sylfaen" panose="010A0502050306030303" pitchFamily="18" charset="0"/>
              </a:rPr>
              <a:t> </a:t>
            </a:r>
            <a:r>
              <a:rPr lang="en-US" sz="2800" dirty="0" err="1" smtClean="0">
                <a:latin typeface="Sylfaen" panose="010A0502050306030303" pitchFamily="18" charset="0"/>
              </a:rPr>
              <a:t>სასწავლო</a:t>
            </a:r>
            <a:r>
              <a:rPr lang="en-US" sz="2800" dirty="0" smtClean="0">
                <a:latin typeface="Sylfaen" panose="010A0502050306030303" pitchFamily="18" charset="0"/>
              </a:rPr>
              <a:t> </a:t>
            </a:r>
            <a:r>
              <a:rPr lang="en-US" sz="2800" dirty="0" err="1" smtClean="0">
                <a:latin typeface="Sylfaen" panose="010A0502050306030303" pitchFamily="18" charset="0"/>
              </a:rPr>
              <a:t>ფუნქციებსა</a:t>
            </a:r>
            <a:r>
              <a:rPr lang="en-US" sz="2800" dirty="0" smtClean="0">
                <a:latin typeface="Sylfaen" panose="010A0502050306030303" pitchFamily="18" charset="0"/>
              </a:rPr>
              <a:t> </a:t>
            </a:r>
            <a:r>
              <a:rPr lang="en-US" sz="2800" dirty="0" err="1" smtClean="0">
                <a:latin typeface="Sylfaen" panose="010A0502050306030303" pitchFamily="18" charset="0"/>
              </a:rPr>
              <a:t>და</a:t>
            </a:r>
            <a:r>
              <a:rPr lang="en-US" sz="2800" dirty="0" smtClean="0">
                <a:latin typeface="Sylfaen" panose="010A0502050306030303" pitchFamily="18" charset="0"/>
              </a:rPr>
              <a:t> </a:t>
            </a:r>
            <a:r>
              <a:rPr lang="en-US" sz="2800" dirty="0" err="1" smtClean="0">
                <a:latin typeface="Sylfaen" panose="010A0502050306030303" pitchFamily="18" charset="0"/>
              </a:rPr>
              <a:t>ინსტრუმენტებს</a:t>
            </a:r>
            <a:r>
              <a:rPr lang="en-US" sz="2800" dirty="0">
                <a:latin typeface="Sylfaen" panose="010A0502050306030303" pitchFamily="18" charset="0"/>
              </a:rPr>
              <a:t>;</a:t>
            </a:r>
            <a:r>
              <a:rPr lang="en-US" sz="2800" dirty="0" smtClean="0">
                <a:latin typeface="Sylfaen" panose="010A0502050306030303" pitchFamily="18" charset="0"/>
              </a:rPr>
              <a:t> </a:t>
            </a:r>
          </a:p>
          <a:p>
            <a:pPr marL="342900" indent="-342900" algn="just">
              <a:buFont typeface="Arial" panose="020B0604020202020204" pitchFamily="34" charset="0"/>
              <a:buChar char="•"/>
            </a:pPr>
            <a:r>
              <a:rPr lang="en-US" sz="2800" dirty="0" err="1" smtClean="0">
                <a:latin typeface="Sylfaen" panose="010A0502050306030303" pitchFamily="18" charset="0"/>
              </a:rPr>
              <a:t>იძლევა</a:t>
            </a:r>
            <a:r>
              <a:rPr lang="en-US" sz="2800" dirty="0" smtClean="0">
                <a:latin typeface="Sylfaen" panose="010A0502050306030303" pitchFamily="18" charset="0"/>
              </a:rPr>
              <a:t> </a:t>
            </a:r>
            <a:r>
              <a:rPr lang="en-US" sz="2800" dirty="0" err="1" smtClean="0">
                <a:latin typeface="Sylfaen" panose="010A0502050306030303" pitchFamily="18" charset="0"/>
              </a:rPr>
              <a:t>სასწავლო</a:t>
            </a:r>
            <a:r>
              <a:rPr lang="en-US" sz="2800" dirty="0" smtClean="0">
                <a:latin typeface="Sylfaen" panose="010A0502050306030303" pitchFamily="18" charset="0"/>
              </a:rPr>
              <a:t> </a:t>
            </a:r>
            <a:r>
              <a:rPr lang="en-US" sz="2800" dirty="0" err="1" smtClean="0">
                <a:latin typeface="Sylfaen" panose="010A0502050306030303" pitchFamily="18" charset="0"/>
              </a:rPr>
              <a:t>პროცესში</a:t>
            </a:r>
            <a:r>
              <a:rPr lang="en-US" sz="2800" dirty="0" smtClean="0">
                <a:latin typeface="Sylfaen" panose="010A0502050306030303" pitchFamily="18" charset="0"/>
              </a:rPr>
              <a:t> </a:t>
            </a:r>
            <a:r>
              <a:rPr lang="en-US" sz="2800" dirty="0" err="1" smtClean="0">
                <a:latin typeface="Sylfaen" panose="010A0502050306030303" pitchFamily="18" charset="0"/>
              </a:rPr>
              <a:t>შერეული</a:t>
            </a:r>
            <a:r>
              <a:rPr lang="en-US" sz="2800" dirty="0" smtClean="0">
                <a:latin typeface="Sylfaen" panose="010A0502050306030303" pitchFamily="18" charset="0"/>
              </a:rPr>
              <a:t> </a:t>
            </a:r>
            <a:r>
              <a:rPr lang="en-US" sz="2800" dirty="0" err="1" smtClean="0">
                <a:latin typeface="Sylfaen" panose="010A0502050306030303" pitchFamily="18" charset="0"/>
              </a:rPr>
              <a:t>პედაგოგიური</a:t>
            </a:r>
            <a:r>
              <a:rPr lang="en-US" sz="2800" dirty="0" smtClean="0">
                <a:latin typeface="Sylfaen" panose="010A0502050306030303" pitchFamily="18" charset="0"/>
              </a:rPr>
              <a:t> </a:t>
            </a:r>
            <a:r>
              <a:rPr lang="en-US" sz="2800" dirty="0" err="1" smtClean="0">
                <a:latin typeface="Sylfaen" panose="010A0502050306030303" pitchFamily="18" charset="0"/>
              </a:rPr>
              <a:t>მეთოდების</a:t>
            </a:r>
            <a:r>
              <a:rPr lang="en-US" sz="2800" dirty="0" smtClean="0">
                <a:latin typeface="Sylfaen" panose="010A0502050306030303" pitchFamily="18" charset="0"/>
              </a:rPr>
              <a:t> </a:t>
            </a:r>
            <a:r>
              <a:rPr lang="en-US" sz="2800" dirty="0" err="1" smtClean="0">
                <a:latin typeface="Sylfaen" panose="010A0502050306030303" pitchFamily="18" charset="0"/>
              </a:rPr>
              <a:t>გამოყენების</a:t>
            </a:r>
            <a:r>
              <a:rPr lang="en-US" sz="2800" dirty="0" smtClean="0">
                <a:latin typeface="Sylfaen" panose="010A0502050306030303" pitchFamily="18" charset="0"/>
              </a:rPr>
              <a:t> </a:t>
            </a:r>
            <a:r>
              <a:rPr lang="en-US" sz="2800" dirty="0" err="1" smtClean="0">
                <a:latin typeface="Sylfaen" panose="010A0502050306030303" pitchFamily="18" charset="0"/>
              </a:rPr>
              <a:t>საშუალებას</a:t>
            </a:r>
            <a:r>
              <a:rPr lang="en-US" sz="2800" dirty="0">
                <a:latin typeface="Sylfaen" panose="010A0502050306030303" pitchFamily="18" charset="0"/>
              </a:rPr>
              <a:t>;</a:t>
            </a:r>
            <a:endParaRPr lang="en-US" sz="2800" dirty="0" smtClean="0">
              <a:latin typeface="Sylfaen" panose="010A0502050306030303" pitchFamily="18" charset="0"/>
            </a:endParaRPr>
          </a:p>
          <a:p>
            <a:pPr marL="342900" indent="-342900" algn="just">
              <a:buFont typeface="Arial" panose="020B0604020202020204" pitchFamily="34" charset="0"/>
              <a:buChar char="•"/>
            </a:pPr>
            <a:r>
              <a:rPr lang="en-US" sz="2800" dirty="0" err="1" smtClean="0">
                <a:latin typeface="Sylfaen" panose="010A0502050306030303" pitchFamily="18" charset="0"/>
              </a:rPr>
              <a:t>აუმჯობესებს</a:t>
            </a:r>
            <a:r>
              <a:rPr lang="en-US" sz="2800" dirty="0" smtClean="0">
                <a:latin typeface="Sylfaen" panose="010A0502050306030303" pitchFamily="18" charset="0"/>
              </a:rPr>
              <a:t> </a:t>
            </a:r>
            <a:r>
              <a:rPr lang="en-US" sz="2800" dirty="0" err="1" smtClean="0">
                <a:latin typeface="Sylfaen" panose="010A0502050306030303" pitchFamily="18" charset="0"/>
              </a:rPr>
              <a:t>საგანმანათლებლო</a:t>
            </a:r>
            <a:r>
              <a:rPr lang="en-US" sz="2800" dirty="0" smtClean="0">
                <a:latin typeface="Sylfaen" panose="010A0502050306030303" pitchFamily="18" charset="0"/>
              </a:rPr>
              <a:t> </a:t>
            </a:r>
            <a:r>
              <a:rPr lang="en-US" sz="2800" dirty="0" err="1" smtClean="0">
                <a:latin typeface="Sylfaen" panose="010A0502050306030303" pitchFamily="18" charset="0"/>
              </a:rPr>
              <a:t>შედეგებს</a:t>
            </a:r>
            <a:r>
              <a:rPr lang="en-US" sz="2800" dirty="0" smtClean="0">
                <a:latin typeface="Sylfaen" panose="010A0502050306030303" pitchFamily="18" charset="0"/>
              </a:rPr>
              <a:t> </a:t>
            </a:r>
            <a:r>
              <a:rPr lang="en-US" sz="2800" dirty="0" err="1" smtClean="0">
                <a:latin typeface="Sylfaen" panose="010A0502050306030303" pitchFamily="18" charset="0"/>
              </a:rPr>
              <a:t>ციფრულ</a:t>
            </a:r>
            <a:r>
              <a:rPr lang="en-US" sz="2800" dirty="0" smtClean="0">
                <a:latin typeface="Sylfaen" panose="010A0502050306030303" pitchFamily="18" charset="0"/>
              </a:rPr>
              <a:t> </a:t>
            </a:r>
            <a:r>
              <a:rPr lang="en-US" sz="2800" dirty="0" err="1" smtClean="0">
                <a:latin typeface="Sylfaen" panose="010A0502050306030303" pitchFamily="18" charset="0"/>
              </a:rPr>
              <a:t>სასწავლო</a:t>
            </a:r>
            <a:r>
              <a:rPr lang="en-US" sz="2800" dirty="0" smtClean="0">
                <a:latin typeface="Sylfaen" panose="010A0502050306030303" pitchFamily="18" charset="0"/>
              </a:rPr>
              <a:t> </a:t>
            </a:r>
            <a:r>
              <a:rPr lang="en-US" sz="2800" dirty="0" err="1" smtClean="0">
                <a:latin typeface="Sylfaen" panose="010A0502050306030303" pitchFamily="18" charset="0"/>
              </a:rPr>
              <a:t>გარემოში</a:t>
            </a:r>
            <a:r>
              <a:rPr lang="en-US" sz="2800" dirty="0">
                <a:latin typeface="Sylfaen" panose="010A0502050306030303" pitchFamily="18" charset="0"/>
              </a:rPr>
              <a:t>;</a:t>
            </a:r>
            <a:r>
              <a:rPr lang="en-US" sz="2800" dirty="0" smtClean="0">
                <a:latin typeface="Sylfaen" panose="010A0502050306030303" pitchFamily="18" charset="0"/>
              </a:rPr>
              <a:t> </a:t>
            </a:r>
          </a:p>
          <a:p>
            <a:pPr marL="342900" indent="-342900" algn="just">
              <a:buFont typeface="Arial" panose="020B0604020202020204" pitchFamily="34" charset="0"/>
              <a:buChar char="•"/>
            </a:pPr>
            <a:r>
              <a:rPr lang="en-US" sz="2800" dirty="0" smtClean="0">
                <a:latin typeface="Sylfaen" panose="010A0502050306030303" pitchFamily="18" charset="0"/>
              </a:rPr>
              <a:t> </a:t>
            </a:r>
            <a:r>
              <a:rPr lang="en-US" sz="2800" dirty="0" err="1" smtClean="0">
                <a:latin typeface="Sylfaen" panose="010A0502050306030303" pitchFamily="18" charset="0"/>
              </a:rPr>
              <a:t>ქმნის</a:t>
            </a:r>
            <a:r>
              <a:rPr lang="en-US" sz="2800" dirty="0" smtClean="0">
                <a:latin typeface="Sylfaen" panose="010A0502050306030303" pitchFamily="18" charset="0"/>
              </a:rPr>
              <a:t> </a:t>
            </a:r>
            <a:r>
              <a:rPr lang="en-US" sz="2800" dirty="0" err="1" smtClean="0">
                <a:latin typeface="Sylfaen" panose="010A0502050306030303" pitchFamily="18" charset="0"/>
              </a:rPr>
              <a:t>ინტერაქტიურ</a:t>
            </a:r>
            <a:r>
              <a:rPr lang="en-US" sz="2800" dirty="0" smtClean="0">
                <a:latin typeface="Sylfaen" panose="010A0502050306030303" pitchFamily="18" charset="0"/>
              </a:rPr>
              <a:t> </a:t>
            </a:r>
            <a:r>
              <a:rPr lang="en-US" sz="2800" dirty="0" err="1" smtClean="0">
                <a:latin typeface="Sylfaen" panose="010A0502050306030303" pitchFamily="18" charset="0"/>
              </a:rPr>
              <a:t>სასწავლო</a:t>
            </a:r>
            <a:r>
              <a:rPr lang="en-US" sz="2800" dirty="0" smtClean="0">
                <a:latin typeface="Sylfaen" panose="010A0502050306030303" pitchFamily="18" charset="0"/>
              </a:rPr>
              <a:t> </a:t>
            </a:r>
            <a:r>
              <a:rPr lang="en-US" sz="2800" dirty="0" err="1" smtClean="0">
                <a:latin typeface="Sylfaen" panose="010A0502050306030303" pitchFamily="18" charset="0"/>
              </a:rPr>
              <a:t>ვირტუალურ</a:t>
            </a:r>
            <a:r>
              <a:rPr lang="en-US" sz="2800" dirty="0" smtClean="0">
                <a:latin typeface="Sylfaen" panose="010A0502050306030303" pitchFamily="18" charset="0"/>
              </a:rPr>
              <a:t> </a:t>
            </a:r>
            <a:r>
              <a:rPr lang="en-US" sz="2800" dirty="0" err="1" smtClean="0">
                <a:latin typeface="Sylfaen" panose="010A0502050306030303" pitchFamily="18" charset="0"/>
              </a:rPr>
              <a:t>გარემოს</a:t>
            </a:r>
            <a:r>
              <a:rPr lang="en-US" sz="2800" dirty="0" smtClean="0">
                <a:latin typeface="Sylfaen" panose="010A0502050306030303" pitchFamily="18" charset="0"/>
              </a:rPr>
              <a:t> </a:t>
            </a:r>
            <a:r>
              <a:rPr lang="en-US" sz="2800" dirty="0" err="1" smtClean="0">
                <a:latin typeface="Sylfaen" panose="010A0502050306030303" pitchFamily="18" charset="0"/>
              </a:rPr>
              <a:t>როგორც</a:t>
            </a:r>
            <a:r>
              <a:rPr lang="en-US" sz="2800" dirty="0" smtClean="0">
                <a:latin typeface="Sylfaen" panose="010A0502050306030303" pitchFamily="18" charset="0"/>
              </a:rPr>
              <a:t> </a:t>
            </a:r>
            <a:r>
              <a:rPr lang="en-US" sz="2800" dirty="0" err="1" smtClean="0">
                <a:latin typeface="Sylfaen" panose="010A0502050306030303" pitchFamily="18" charset="0"/>
              </a:rPr>
              <a:t>სწავლების</a:t>
            </a:r>
            <a:r>
              <a:rPr lang="en-US" sz="2800" dirty="0" smtClean="0">
                <a:latin typeface="Sylfaen" panose="010A0502050306030303" pitchFamily="18" charset="0"/>
              </a:rPr>
              <a:t>, </a:t>
            </a:r>
            <a:r>
              <a:rPr lang="en-US" sz="2800" dirty="0" err="1" smtClean="0">
                <a:latin typeface="Sylfaen" panose="010A0502050306030303" pitchFamily="18" charset="0"/>
              </a:rPr>
              <a:t>ასევე</a:t>
            </a:r>
            <a:r>
              <a:rPr lang="en-US" sz="2800" dirty="0" smtClean="0">
                <a:latin typeface="Sylfaen" panose="010A0502050306030303" pitchFamily="18" charset="0"/>
              </a:rPr>
              <a:t> </a:t>
            </a:r>
            <a:r>
              <a:rPr lang="en-US" sz="2800" dirty="0" err="1" smtClean="0">
                <a:latin typeface="Sylfaen" panose="010A0502050306030303" pitchFamily="18" charset="0"/>
              </a:rPr>
              <a:t>ცოდნის</a:t>
            </a:r>
            <a:r>
              <a:rPr lang="en-US" sz="2800" dirty="0" smtClean="0">
                <a:latin typeface="Sylfaen" panose="010A0502050306030303" pitchFamily="18" charset="0"/>
              </a:rPr>
              <a:t> </a:t>
            </a:r>
            <a:r>
              <a:rPr lang="en-US" sz="2800" dirty="0" err="1" smtClean="0">
                <a:latin typeface="Sylfaen" panose="010A0502050306030303" pitchFamily="18" charset="0"/>
              </a:rPr>
              <a:t>შეფასების</a:t>
            </a:r>
            <a:r>
              <a:rPr lang="en-US" sz="2800" dirty="0" smtClean="0">
                <a:latin typeface="Sylfaen" panose="010A0502050306030303" pitchFamily="18" charset="0"/>
              </a:rPr>
              <a:t> </a:t>
            </a:r>
            <a:r>
              <a:rPr lang="en-US" sz="2800" dirty="0" err="1" smtClean="0">
                <a:latin typeface="Sylfaen" panose="010A0502050306030303" pitchFamily="18" charset="0"/>
              </a:rPr>
              <a:t>პროცესში</a:t>
            </a:r>
            <a:r>
              <a:rPr lang="en-US" sz="2800" dirty="0" smtClean="0">
                <a:latin typeface="Sylfaen" panose="010A0502050306030303" pitchFamily="18" charset="0"/>
              </a:rPr>
              <a:t>.</a:t>
            </a:r>
            <a:endParaRPr lang="ka-GE" sz="2800" dirty="0" smtClean="0">
              <a:latin typeface="Sylfaen" panose="010A0502050306030303" pitchFamily="18" charset="0"/>
            </a:endParaRPr>
          </a:p>
        </p:txBody>
      </p:sp>
    </p:spTree>
    <p:extLst>
      <p:ext uri="{BB962C8B-B14F-4D97-AF65-F5344CB8AC3E}">
        <p14:creationId xmlns:p14="http://schemas.microsoft.com/office/powerpoint/2010/main" val="31476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743546" y="361949"/>
            <a:ext cx="10515600" cy="6355721"/>
          </a:xfrm>
        </p:spPr>
        <p:txBody>
          <a:bodyPr>
            <a:normAutofit fontScale="70000" lnSpcReduction="20000"/>
          </a:bodyPr>
          <a:lstStyle/>
          <a:p>
            <a:pPr marL="0" indent="0" algn="just">
              <a:buNone/>
            </a:pPr>
            <a:r>
              <a:rPr lang="en-US" sz="4300" dirty="0" smtClean="0">
                <a:latin typeface="Sylfaen" panose="010A0502050306030303" pitchFamily="18" charset="0"/>
              </a:rPr>
              <a:t>       </a:t>
            </a:r>
            <a:r>
              <a:rPr lang="ka-GE" sz="4300" dirty="0" smtClean="0">
                <a:latin typeface="Sylfaen" panose="010A0502050306030303" pitchFamily="18" charset="0"/>
              </a:rPr>
              <a:t>დღეისათვის</a:t>
            </a:r>
            <a:r>
              <a:rPr lang="ka-GE" sz="4300" dirty="0">
                <a:latin typeface="Sylfaen" panose="010A0502050306030303" pitchFamily="18" charset="0"/>
              </a:rPr>
              <a:t> საქართველოს სკოლებში სულ უფრო დიდი მნიშვნელობა ენიჭება  ინფორმაციულ-საკომუნიკაციო ტექნოლოგიების ჩართვას სასწავლო პროცესში. </a:t>
            </a:r>
            <a:r>
              <a:rPr lang="en-US" sz="4300" dirty="0" smtClean="0">
                <a:latin typeface="Sylfaen" panose="010A0502050306030303" pitchFamily="18" charset="0"/>
              </a:rPr>
              <a:t>        </a:t>
            </a:r>
          </a:p>
          <a:p>
            <a:pPr marL="0" indent="0" algn="just">
              <a:buNone/>
            </a:pPr>
            <a:r>
              <a:rPr lang="ka-GE" sz="4300" dirty="0" smtClean="0">
                <a:latin typeface="Sylfaen" panose="010A0502050306030303" pitchFamily="18" charset="0"/>
              </a:rPr>
              <a:t>    ეროვნული</a:t>
            </a:r>
            <a:r>
              <a:rPr lang="ka-GE" sz="4300" dirty="0">
                <a:latin typeface="Sylfaen" panose="010A0502050306030303" pitchFamily="18" charset="0"/>
              </a:rPr>
              <a:t> სასწავლო გეგმის  მიხედვით ინფორმაციულ-საკომუნიკაციო ტექნოლოგიები ,,მიეკუთვნება გამჭოლ სასწავლო </a:t>
            </a:r>
            <a:r>
              <a:rPr lang="ka-GE" sz="4300" dirty="0" smtClean="0">
                <a:latin typeface="Sylfaen" panose="010A0502050306030303" pitchFamily="18" charset="0"/>
              </a:rPr>
              <a:t>პრიორიტეტებს</a:t>
            </a:r>
            <a:r>
              <a:rPr lang="en-US" sz="4300" dirty="0" smtClean="0">
                <a:latin typeface="Sylfaen" panose="010A0502050306030303" pitchFamily="18" charset="0"/>
              </a:rPr>
              <a:t>”</a:t>
            </a:r>
            <a:r>
              <a:rPr lang="ka-GE" sz="4300" dirty="0" smtClean="0">
                <a:latin typeface="Sylfaen" panose="010A0502050306030303" pitchFamily="18" charset="0"/>
              </a:rPr>
              <a:t>, </a:t>
            </a:r>
            <a:r>
              <a:rPr lang="ka-GE" sz="4300" dirty="0">
                <a:latin typeface="Sylfaen" panose="010A0502050306030303" pitchFamily="18" charset="0"/>
              </a:rPr>
              <a:t>რომელიც გარკვეულ თავისუფლებას ანიჭებს მასწავლებელს გაკვეთილის თემატიკის და შინაარსის შერჩევაში. აუცილებელია შევთავაზოთ მოსწავლეებს სწავლების ინოვაციური მეთოდები, სასწავლო პროექტები, ინფორმაციული ტექნოლოგიების გამოყენებით. რაც საფუძველია იმისა, რომ მომავალი თაობა დავაინტერესოთ  და ხალისით ჩავრთოთ სწავლის პროცესში, მივცეთ მათ ცოდნა, </a:t>
            </a:r>
            <a:r>
              <a:rPr lang="ka-GE" sz="4300" dirty="0" smtClean="0">
                <a:latin typeface="Sylfaen" panose="010A0502050306030303" pitchFamily="18" charset="0"/>
              </a:rPr>
              <a:t>განუვითაროთ</a:t>
            </a:r>
            <a:r>
              <a:rPr lang="en-US" sz="4300" dirty="0" smtClean="0">
                <a:latin typeface="Sylfaen" panose="010A0502050306030303" pitchFamily="18" charset="0"/>
              </a:rPr>
              <a:t> 21-</a:t>
            </a:r>
            <a:r>
              <a:rPr lang="ka-GE" sz="4300" dirty="0" smtClean="0">
                <a:latin typeface="Sylfaen" panose="010A0502050306030303" pitchFamily="18" charset="0"/>
              </a:rPr>
              <a:t>საუკუნის  </a:t>
            </a:r>
            <a:r>
              <a:rPr lang="ka-GE" sz="4300" dirty="0">
                <a:latin typeface="Sylfaen" panose="010A0502050306030303" pitchFamily="18" charset="0"/>
              </a:rPr>
              <a:t>უნარ-ჩვევები და დამოკიდებულება სწავლა-განათლების მიმართ</a:t>
            </a:r>
            <a:r>
              <a:rPr lang="ka-GE" sz="4300" dirty="0" smtClean="0">
                <a:latin typeface="Sylfaen" panose="010A0502050306030303" pitchFamily="18" charset="0"/>
              </a:rPr>
              <a:t>..</a:t>
            </a:r>
            <a:endParaRPr lang="ka-GE" sz="4300" dirty="0">
              <a:latin typeface="Sylfaen" panose="010A0502050306030303" pitchFamily="18" charset="0"/>
            </a:endParaRPr>
          </a:p>
          <a:p>
            <a:endParaRPr lang="ka-GE" dirty="0">
              <a:latin typeface="Sylfaen" panose="010A0502050306030303" pitchFamily="18" charset="0"/>
            </a:endParaRPr>
          </a:p>
        </p:txBody>
      </p:sp>
    </p:spTree>
    <p:extLst>
      <p:ext uri="{BB962C8B-B14F-4D97-AF65-F5344CB8AC3E}">
        <p14:creationId xmlns:p14="http://schemas.microsoft.com/office/powerpoint/2010/main" val="2391472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4368" y="416460"/>
            <a:ext cx="9349211" cy="6002447"/>
          </a:xfrm>
        </p:spPr>
        <p:txBody>
          <a:bodyPr>
            <a:noAutofit/>
          </a:bodyPr>
          <a:lstStyle/>
          <a:p>
            <a:pPr algn="just"/>
            <a:r>
              <a:rPr lang="ka-GE" sz="3000" dirty="0" smtClean="0"/>
              <a:t>სასწავლო </a:t>
            </a:r>
            <a:r>
              <a:rPr lang="ka-GE" sz="3000" dirty="0"/>
              <a:t>წლის  </a:t>
            </a:r>
            <a:r>
              <a:rPr lang="ka-GE" sz="3000" dirty="0" smtClean="0"/>
              <a:t>პერიოდში, </a:t>
            </a:r>
            <a:r>
              <a:rPr lang="ka-GE" sz="3000" dirty="0"/>
              <a:t>კერძოდ როცა განსაკუთრებით საჭირო ხდება შესწავლილი მასალის გამეორება-განზოგადება</a:t>
            </a:r>
            <a:r>
              <a:rPr lang="ka-GE" sz="3000" dirty="0" smtClean="0"/>
              <a:t>, მასწავლებლის-თვის </a:t>
            </a:r>
            <a:r>
              <a:rPr lang="ka-GE" sz="3000" dirty="0"/>
              <a:t>ხელსაყრელია დიდაქტიკური თამაშების, სახალისო დავალებების, </a:t>
            </a:r>
            <a:r>
              <a:rPr lang="ka-GE" sz="3000" dirty="0" err="1"/>
              <a:t>ქვიზის</a:t>
            </a:r>
            <a:r>
              <a:rPr lang="ka-GE" sz="3000" dirty="0"/>
              <a:t> განთავსება </a:t>
            </a:r>
            <a:r>
              <a:rPr lang="ka-GE" sz="3000" dirty="0" err="1"/>
              <a:t>ინტერნეტსივრცეში</a:t>
            </a:r>
            <a:r>
              <a:rPr lang="ka-GE" sz="3000" dirty="0"/>
              <a:t>. ეს მოსწავლეებს უმაღლებს მოტივაციას, სწავლისა და თამაშის </a:t>
            </a:r>
            <a:r>
              <a:rPr lang="ka-GE" sz="3000" dirty="0" err="1" smtClean="0"/>
              <a:t>ურთიერთშეთავსებით</a:t>
            </a:r>
            <a:r>
              <a:rPr lang="en-US" sz="3000" dirty="0"/>
              <a:t> </a:t>
            </a:r>
            <a:r>
              <a:rPr lang="ka-GE" sz="3000" dirty="0" smtClean="0"/>
              <a:t>სწავლების </a:t>
            </a:r>
            <a:r>
              <a:rPr lang="ka-GE" sz="3000" dirty="0"/>
              <a:t>პროცესი </a:t>
            </a:r>
            <a:r>
              <a:rPr lang="ka-GE" sz="3000" dirty="0" smtClean="0"/>
              <a:t>არაა </a:t>
            </a:r>
            <a:r>
              <a:rPr lang="ka-GE" sz="3000" dirty="0"/>
              <a:t>მათთვის დამღლელი და </a:t>
            </a:r>
            <a:r>
              <a:rPr lang="ka-GE" sz="3000" dirty="0" smtClean="0"/>
              <a:t>ერთფეროვანი .</a:t>
            </a:r>
            <a:endParaRPr lang="ka-GE" sz="3000" dirty="0"/>
          </a:p>
          <a:p>
            <a:pPr algn="just"/>
            <a:endParaRPr lang="ka-GE" sz="3000" dirty="0"/>
          </a:p>
        </p:txBody>
      </p:sp>
    </p:spTree>
    <p:extLst>
      <p:ext uri="{BB962C8B-B14F-4D97-AF65-F5344CB8AC3E}">
        <p14:creationId xmlns:p14="http://schemas.microsoft.com/office/powerpoint/2010/main" val="109973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0158" y="190121"/>
            <a:ext cx="10339058" cy="6482282"/>
          </a:xfrm>
        </p:spPr>
        <p:txBody>
          <a:bodyPr>
            <a:noAutofit/>
          </a:bodyPr>
          <a:lstStyle/>
          <a:p>
            <a:pPr algn="l"/>
            <a:r>
              <a:rPr lang="ka-GE" sz="3000" dirty="0"/>
              <a:t>საგანმანათლებლო სფეროში ფართოდაა გავრცელებული კვლევების შესაქმნელი ვებგვერდები, ონლაინ ინსტრუმენტი ტესტების, გამოკითხვების ჩასატარებლად,  შეგვიძლია გამოვიყენოთ გაკვეთილის მიმდინარეობისას ან შეფასების ორგანიზებისათვის. გამოკითხვის ან ტესტის ნაბეჭდი/წერილობითი ფორმის ნაცვლად გამოვიყენებთ ელექტრონულ </a:t>
            </a:r>
            <a:r>
              <a:rPr lang="ka-GE" sz="3000" dirty="0" smtClean="0"/>
              <a:t>ვებ-ინსტრუმენტს</a:t>
            </a:r>
            <a:r>
              <a:rPr lang="ka-GE" sz="3000" dirty="0"/>
              <a:t>.  ვსვამთ შეკითხვას და ვუთითებთ პასუხის რამდენიმე ვარიანტს. თქვენი აუდიტორია პასუხობს ინტერნეტ-ბრაუზერის მეშვეობით ან მობილური ტელეფონით გაგზავნილი მოკლე ტექსტური შეტყობინების საშუალებით. პასუხებს იღებთ ძალიან სწრაფად, შესაბამისად ამით უმალ ამოწმებთ ამა თუ იმ მოსწავლის ცოდნას, ან იღებთ აუდიტორიისგან უკუკავშირს. </a:t>
            </a:r>
          </a:p>
        </p:txBody>
      </p:sp>
    </p:spTree>
    <p:extLst>
      <p:ext uri="{BB962C8B-B14F-4D97-AF65-F5344CB8AC3E}">
        <p14:creationId xmlns:p14="http://schemas.microsoft.com/office/powerpoint/2010/main" val="212652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15635"/>
            <a:ext cx="9144000" cy="5151421"/>
          </a:xfrm>
        </p:spPr>
        <p:txBody>
          <a:bodyPr>
            <a:normAutofit/>
          </a:bodyPr>
          <a:lstStyle/>
          <a:p>
            <a:pPr algn="just"/>
            <a:r>
              <a:rPr lang="ka-GE" sz="3200" dirty="0" smtClean="0"/>
              <a:t>ასეთი </a:t>
            </a:r>
            <a:r>
              <a:rPr lang="ka-GE" sz="3200" dirty="0"/>
              <a:t>გამოკითხვები შეგვიძლია გამოვიყენოთ კონკრეტული კითხვებისთვის, ფაქტობრივი ცოდნის დასადგენად, </a:t>
            </a:r>
            <a:r>
              <a:rPr lang="en-US" sz="3200" dirty="0" smtClean="0"/>
              <a:t> </a:t>
            </a:r>
            <a:r>
              <a:rPr lang="ka-GE" sz="3200" dirty="0" smtClean="0"/>
              <a:t>მრავალი რესურსი არსებობს მასწავლებლებისთვის, ყურადღებას გავამახვილებთ  </a:t>
            </a:r>
            <a:r>
              <a:rPr lang="ka-GE" sz="3200" dirty="0"/>
              <a:t>ზოგიერთ </a:t>
            </a:r>
            <a:r>
              <a:rPr lang="ka-GE" sz="3200" dirty="0" err="1" smtClean="0"/>
              <a:t>ინტერნეტრესურსზე</a:t>
            </a:r>
            <a:r>
              <a:rPr lang="ka-GE" sz="3200" dirty="0" smtClean="0"/>
              <a:t>: </a:t>
            </a:r>
            <a:endParaRPr lang="en-US" sz="3200" dirty="0"/>
          </a:p>
          <a:p>
            <a:endParaRPr lang="ka-GE" sz="3200" dirty="0"/>
          </a:p>
        </p:txBody>
      </p:sp>
    </p:spTree>
    <p:extLst>
      <p:ext uri="{BB962C8B-B14F-4D97-AF65-F5344CB8AC3E}">
        <p14:creationId xmlns:p14="http://schemas.microsoft.com/office/powerpoint/2010/main" val="2002664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178880844"/>
              </p:ext>
            </p:extLst>
          </p:nvPr>
        </p:nvGraphicFramePr>
        <p:xfrm>
          <a:off x="651851" y="1"/>
          <a:ext cx="10782676" cy="6654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211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err="1">
                <a:cs typeface="Times New Roman" panose="02020603050405020304" pitchFamily="18" charset="0"/>
              </a:rPr>
              <a:t>Netop</a:t>
            </a:r>
            <a:r>
              <a:rPr lang="ka-GE" dirty="0">
                <a:cs typeface="Times New Roman" panose="02020603050405020304" pitchFamily="18" charset="0"/>
              </a:rPr>
              <a:t> </a:t>
            </a:r>
            <a:r>
              <a:rPr lang="ka-GE" dirty="0" err="1" smtClean="0">
                <a:cs typeface="Times New Roman" panose="02020603050405020304" pitchFamily="18" charset="0"/>
              </a:rPr>
              <a:t>School</a:t>
            </a:r>
            <a:r>
              <a:rPr lang="en-US" dirty="0" smtClean="0">
                <a:latin typeface="Times New Roman" panose="02020603050405020304" pitchFamily="18" charset="0"/>
                <a:cs typeface="Times New Roman" panose="02020603050405020304" pitchFamily="18" charset="0"/>
              </a:rPr>
              <a:t> (1)</a:t>
            </a:r>
            <a:r>
              <a:rPr lang="ka-GE" dirty="0" smtClean="0">
                <a:cs typeface="Times New Roman" panose="02020603050405020304" pitchFamily="18" charset="0"/>
              </a:rPr>
              <a:t> </a:t>
            </a:r>
            <a:endParaRPr lang="ka-GE" dirty="0">
              <a:cs typeface="Times New Roman" panose="02020603050405020304" pitchFamily="18" charset="0"/>
            </a:endParaRPr>
          </a:p>
        </p:txBody>
      </p:sp>
      <p:sp>
        <p:nvSpPr>
          <p:cNvPr id="3" name="შიგთავსის ჩანაცვლების ველი 2"/>
          <p:cNvSpPr>
            <a:spLocks noGrp="1"/>
          </p:cNvSpPr>
          <p:nvPr>
            <p:ph idx="1"/>
          </p:nvPr>
        </p:nvSpPr>
        <p:spPr>
          <a:xfrm>
            <a:off x="838200" y="1433015"/>
            <a:ext cx="10515600" cy="4743948"/>
          </a:xfrm>
        </p:spPr>
        <p:txBody>
          <a:bodyPr>
            <a:normAutofit/>
          </a:bodyPr>
          <a:lstStyle/>
          <a:p>
            <a:pPr algn="just"/>
            <a:r>
              <a:rPr lang="ka-GE" sz="3000" dirty="0" smtClean="0"/>
              <a:t>ვირტუალურ გარემოში-გვთავაზობს </a:t>
            </a:r>
            <a:r>
              <a:rPr lang="ka-GE" sz="3000" dirty="0"/>
              <a:t>შემდეგი სახის პედაგოგიური აქტივობებს: მეცადინეობის გეგმის აგება; დემონსტრირება; მედია-ფაილების დემონსტრირება; მოსწავლეთა კომპიუტერების ეკრანული ხედვა-დაკვირვება; ფაილების გავრცელება მოსწავლეთა  კომპიუტერებზე; პროგრამის გადაგზავნა </a:t>
            </a:r>
            <a:r>
              <a:rPr lang="ka-GE" sz="3000" dirty="0" smtClean="0"/>
              <a:t>მოსწავლის </a:t>
            </a:r>
            <a:r>
              <a:rPr lang="ka-GE" sz="3000" dirty="0"/>
              <a:t>კომპიუტერზე; მოსწავლეებისთვის განსაზღვრული პროგრამების გაშვების აკრძალვა; მასწავლებლისა და მოსწავლის კომპიუტერზე პროცესის  ჩაწერა; ვიდეო -აუდიო ჩატი, </a:t>
            </a:r>
            <a:r>
              <a:rPr lang="ka-GE" sz="3000" dirty="0" smtClean="0"/>
              <a:t>შეტყობინება</a:t>
            </a:r>
            <a:r>
              <a:rPr lang="en-US" sz="3000" dirty="0"/>
              <a:t>.</a:t>
            </a:r>
            <a:endParaRPr lang="ka-GE" sz="3000" dirty="0"/>
          </a:p>
        </p:txBody>
      </p:sp>
    </p:spTree>
    <p:extLst>
      <p:ext uri="{BB962C8B-B14F-4D97-AF65-F5344CB8AC3E}">
        <p14:creationId xmlns:p14="http://schemas.microsoft.com/office/powerpoint/2010/main" val="1874420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ფრაგმენტები">
  <a:themeElements>
    <a:clrScheme name="ფრაგმენტები">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ფრაგმენტები">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ფრაგმენტები">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236</TotalTime>
  <Words>795</Words>
  <Application>Microsoft Office PowerPoint</Application>
  <PresentationFormat>ფართოეკრანიანი</PresentationFormat>
  <Paragraphs>55</Paragraphs>
  <Slides>25</Slides>
  <Notes>0</Notes>
  <HiddenSlides>0</HiddenSlides>
  <MMClips>0</MMClips>
  <ScaleCrop>false</ScaleCrop>
  <HeadingPairs>
    <vt:vector size="6" baseType="variant">
      <vt:variant>
        <vt:lpstr>გამოყენებული შრიფტები</vt:lpstr>
      </vt:variant>
      <vt:variant>
        <vt:i4>8</vt:i4>
      </vt:variant>
      <vt:variant>
        <vt:lpstr>თემა</vt:lpstr>
      </vt:variant>
      <vt:variant>
        <vt:i4>2</vt:i4>
      </vt:variant>
      <vt:variant>
        <vt:lpstr>სლაიდების სათაურები</vt:lpstr>
      </vt:variant>
      <vt:variant>
        <vt:i4>25</vt:i4>
      </vt:variant>
    </vt:vector>
  </HeadingPairs>
  <TitlesOfParts>
    <vt:vector size="35" baseType="lpstr">
      <vt:lpstr>AcadNusx</vt:lpstr>
      <vt:lpstr>Arial</vt:lpstr>
      <vt:lpstr>Calibri</vt:lpstr>
      <vt:lpstr>Calibri Light</vt:lpstr>
      <vt:lpstr>Century Gothic</vt:lpstr>
      <vt:lpstr>Sylfaen</vt:lpstr>
      <vt:lpstr>Times New Roman</vt:lpstr>
      <vt:lpstr>Wingdings 3</vt:lpstr>
      <vt:lpstr>Office Theme</vt:lpstr>
      <vt:lpstr>ფრაგმენტები</vt:lpstr>
      <vt:lpstr>ინტერნეტრესურსები მასწავლებლებისთვის </vt:lpstr>
      <vt:lpstr>მიზანი</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Netop School (1) </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ინტრნეტრესურსები მასწავლებლებისთვის</dc:title>
  <dc:creator>Mari</dc:creator>
  <cp:lastModifiedBy>admin</cp:lastModifiedBy>
  <cp:revision>23</cp:revision>
  <dcterms:created xsi:type="dcterms:W3CDTF">2018-04-30T18:00:12Z</dcterms:created>
  <dcterms:modified xsi:type="dcterms:W3CDTF">2018-05-11T08:01:21Z</dcterms:modified>
</cp:coreProperties>
</file>