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3" r:id="rId3"/>
    <p:sldId id="258" r:id="rId4"/>
    <p:sldId id="259" r:id="rId5"/>
    <p:sldId id="260" r:id="rId6"/>
    <p:sldId id="261" r:id="rId7"/>
    <p:sldId id="262" r:id="rId8"/>
    <p:sldId id="274" r:id="rId9"/>
    <p:sldId id="263" r:id="rId10"/>
    <p:sldId id="264" r:id="rId11"/>
    <p:sldId id="265" r:id="rId12"/>
    <p:sldId id="266" r:id="rId13"/>
    <p:sldId id="267" r:id="rId14"/>
    <p:sldId id="268" r:id="rId15"/>
    <p:sldId id="269" r:id="rId16"/>
    <p:sldId id="271" r:id="rId17"/>
    <p:sldId id="270"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D10541-1E74-4B80-A7F5-45223730FC57}"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7BB2C-E5B6-4B94-B723-3D6F5537B61E}" type="slidenum">
              <a:rPr lang="en-US" smtClean="0"/>
              <a:t>‹#›</a:t>
            </a:fld>
            <a:endParaRPr lang="en-US"/>
          </a:p>
        </p:txBody>
      </p:sp>
    </p:spTree>
    <p:extLst>
      <p:ext uri="{BB962C8B-B14F-4D97-AF65-F5344CB8AC3E}">
        <p14:creationId xmlns:p14="http://schemas.microsoft.com/office/powerpoint/2010/main" val="611532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10541-1E74-4B80-A7F5-45223730FC57}"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7BB2C-E5B6-4B94-B723-3D6F5537B61E}" type="slidenum">
              <a:rPr lang="en-US" smtClean="0"/>
              <a:t>‹#›</a:t>
            </a:fld>
            <a:endParaRPr lang="en-US"/>
          </a:p>
        </p:txBody>
      </p:sp>
    </p:spTree>
    <p:extLst>
      <p:ext uri="{BB962C8B-B14F-4D97-AF65-F5344CB8AC3E}">
        <p14:creationId xmlns:p14="http://schemas.microsoft.com/office/powerpoint/2010/main" val="3475410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10541-1E74-4B80-A7F5-45223730FC57}"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7BB2C-E5B6-4B94-B723-3D6F5537B61E}" type="slidenum">
              <a:rPr lang="en-US" smtClean="0"/>
              <a:t>‹#›</a:t>
            </a:fld>
            <a:endParaRPr lang="en-US"/>
          </a:p>
        </p:txBody>
      </p:sp>
    </p:spTree>
    <p:extLst>
      <p:ext uri="{BB962C8B-B14F-4D97-AF65-F5344CB8AC3E}">
        <p14:creationId xmlns:p14="http://schemas.microsoft.com/office/powerpoint/2010/main" val="80657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10541-1E74-4B80-A7F5-45223730FC57}"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7BB2C-E5B6-4B94-B723-3D6F5537B61E}" type="slidenum">
              <a:rPr lang="en-US" smtClean="0"/>
              <a:t>‹#›</a:t>
            </a:fld>
            <a:endParaRPr lang="en-US"/>
          </a:p>
        </p:txBody>
      </p:sp>
    </p:spTree>
    <p:extLst>
      <p:ext uri="{BB962C8B-B14F-4D97-AF65-F5344CB8AC3E}">
        <p14:creationId xmlns:p14="http://schemas.microsoft.com/office/powerpoint/2010/main" val="409848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D10541-1E74-4B80-A7F5-45223730FC57}"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7BB2C-E5B6-4B94-B723-3D6F5537B61E}" type="slidenum">
              <a:rPr lang="en-US" smtClean="0"/>
              <a:t>‹#›</a:t>
            </a:fld>
            <a:endParaRPr lang="en-US"/>
          </a:p>
        </p:txBody>
      </p:sp>
    </p:spTree>
    <p:extLst>
      <p:ext uri="{BB962C8B-B14F-4D97-AF65-F5344CB8AC3E}">
        <p14:creationId xmlns:p14="http://schemas.microsoft.com/office/powerpoint/2010/main" val="1821360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D10541-1E74-4B80-A7F5-45223730FC57}" type="datetimeFigureOut">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7BB2C-E5B6-4B94-B723-3D6F5537B61E}" type="slidenum">
              <a:rPr lang="en-US" smtClean="0"/>
              <a:t>‹#›</a:t>
            </a:fld>
            <a:endParaRPr lang="en-US"/>
          </a:p>
        </p:txBody>
      </p:sp>
    </p:spTree>
    <p:extLst>
      <p:ext uri="{BB962C8B-B14F-4D97-AF65-F5344CB8AC3E}">
        <p14:creationId xmlns:p14="http://schemas.microsoft.com/office/powerpoint/2010/main" val="399833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D10541-1E74-4B80-A7F5-45223730FC57}" type="datetimeFigureOut">
              <a:rPr lang="en-US" smtClean="0"/>
              <a:t>6/14/2018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37BB2C-E5B6-4B94-B723-3D6F5537B61E}" type="slidenum">
              <a:rPr lang="en-US" smtClean="0"/>
              <a:t>‹#›</a:t>
            </a:fld>
            <a:endParaRPr lang="en-US"/>
          </a:p>
        </p:txBody>
      </p:sp>
    </p:spTree>
    <p:extLst>
      <p:ext uri="{BB962C8B-B14F-4D97-AF65-F5344CB8AC3E}">
        <p14:creationId xmlns:p14="http://schemas.microsoft.com/office/powerpoint/2010/main" val="2808207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D10541-1E74-4B80-A7F5-45223730FC57}" type="datetimeFigureOut">
              <a:rPr lang="en-US" smtClean="0"/>
              <a:t>6/14/2018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37BB2C-E5B6-4B94-B723-3D6F5537B61E}" type="slidenum">
              <a:rPr lang="en-US" smtClean="0"/>
              <a:t>‹#›</a:t>
            </a:fld>
            <a:endParaRPr lang="en-US"/>
          </a:p>
        </p:txBody>
      </p:sp>
    </p:spTree>
    <p:extLst>
      <p:ext uri="{BB962C8B-B14F-4D97-AF65-F5344CB8AC3E}">
        <p14:creationId xmlns:p14="http://schemas.microsoft.com/office/powerpoint/2010/main" val="394445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10541-1E74-4B80-A7F5-45223730FC57}" type="datetimeFigureOut">
              <a:rPr lang="en-US" smtClean="0"/>
              <a:t>6/14/2018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37BB2C-E5B6-4B94-B723-3D6F5537B61E}" type="slidenum">
              <a:rPr lang="en-US" smtClean="0"/>
              <a:t>‹#›</a:t>
            </a:fld>
            <a:endParaRPr lang="en-US"/>
          </a:p>
        </p:txBody>
      </p:sp>
    </p:spTree>
    <p:extLst>
      <p:ext uri="{BB962C8B-B14F-4D97-AF65-F5344CB8AC3E}">
        <p14:creationId xmlns:p14="http://schemas.microsoft.com/office/powerpoint/2010/main" val="102545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10541-1E74-4B80-A7F5-45223730FC57}" type="datetimeFigureOut">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7BB2C-E5B6-4B94-B723-3D6F5537B61E}" type="slidenum">
              <a:rPr lang="en-US" smtClean="0"/>
              <a:t>‹#›</a:t>
            </a:fld>
            <a:endParaRPr lang="en-US"/>
          </a:p>
        </p:txBody>
      </p:sp>
    </p:spTree>
    <p:extLst>
      <p:ext uri="{BB962C8B-B14F-4D97-AF65-F5344CB8AC3E}">
        <p14:creationId xmlns:p14="http://schemas.microsoft.com/office/powerpoint/2010/main" val="390761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10541-1E74-4B80-A7F5-45223730FC57}" type="datetimeFigureOut">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7BB2C-E5B6-4B94-B723-3D6F5537B61E}" type="slidenum">
              <a:rPr lang="en-US" smtClean="0"/>
              <a:t>‹#›</a:t>
            </a:fld>
            <a:endParaRPr lang="en-US"/>
          </a:p>
        </p:txBody>
      </p:sp>
    </p:spTree>
    <p:extLst>
      <p:ext uri="{BB962C8B-B14F-4D97-AF65-F5344CB8AC3E}">
        <p14:creationId xmlns:p14="http://schemas.microsoft.com/office/powerpoint/2010/main" val="1085283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10541-1E74-4B80-A7F5-45223730FC57}" type="datetimeFigureOut">
              <a:rPr lang="en-US" smtClean="0"/>
              <a:t>6/14/2018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7BB2C-E5B6-4B94-B723-3D6F5537B61E}" type="slidenum">
              <a:rPr lang="en-US" smtClean="0"/>
              <a:t>‹#›</a:t>
            </a:fld>
            <a:endParaRPr lang="en-US"/>
          </a:p>
        </p:txBody>
      </p:sp>
    </p:spTree>
    <p:extLst>
      <p:ext uri="{BB962C8B-B14F-4D97-AF65-F5344CB8AC3E}">
        <p14:creationId xmlns:p14="http://schemas.microsoft.com/office/powerpoint/2010/main" val="2216051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19.wmf"/><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7.wmf"/><Relationship Id="rId7" Type="http://schemas.openxmlformats.org/officeDocument/2006/relationships/image" Target="../media/image31.png"/><Relationship Id="rId2" Type="http://schemas.openxmlformats.org/officeDocument/2006/relationships/image" Target="../media/image26.wmf"/><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 Id="rId9" Type="http://schemas.openxmlformats.org/officeDocument/2006/relationships/image" Target="../media/image32.wmf"/></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8" y="1971613"/>
            <a:ext cx="10515600" cy="1325563"/>
          </a:xfrm>
        </p:spPr>
        <p:txBody>
          <a:bodyPr>
            <a:normAutofit fontScale="90000"/>
          </a:bodyPr>
          <a:lstStyle/>
          <a:p>
            <a:pPr algn="ctr">
              <a:lnSpc>
                <a:spcPct val="150000"/>
              </a:lnSpc>
            </a:pPr>
            <a:r>
              <a:rPr lang="ka-GE" dirty="0" smtClean="0"/>
              <a:t>ვექტორული ალგებრის ზოგიერთი მიდგომის გამოყენება მონაცემთა სტატისტიკურ ანალიზში</a:t>
            </a:r>
            <a:endParaRPr lang="en-US" dirty="0"/>
          </a:p>
        </p:txBody>
      </p:sp>
      <p:sp>
        <p:nvSpPr>
          <p:cNvPr id="4" name="Title 1"/>
          <p:cNvSpPr txBox="1">
            <a:spLocks/>
          </p:cNvSpPr>
          <p:nvPr/>
        </p:nvSpPr>
        <p:spPr>
          <a:xfrm>
            <a:off x="651164" y="4227079"/>
            <a:ext cx="10515600" cy="1325563"/>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ka-GE" dirty="0" smtClean="0"/>
              <a:t>კომპიუტერულ მეცნიერებათა დეპარტამენტის</a:t>
            </a:r>
          </a:p>
          <a:p>
            <a:pPr algn="r">
              <a:lnSpc>
                <a:spcPct val="150000"/>
              </a:lnSpc>
            </a:pPr>
            <a:r>
              <a:rPr lang="ka-GE" dirty="0" smtClean="0"/>
              <a:t>ასისტენტ პროფესორი</a:t>
            </a:r>
          </a:p>
          <a:p>
            <a:pPr algn="r">
              <a:lnSpc>
                <a:spcPct val="150000"/>
              </a:lnSpc>
            </a:pPr>
            <a:r>
              <a:rPr lang="ka-GE" dirty="0" smtClean="0"/>
              <a:t>გრიგოლ კახიანი</a:t>
            </a:r>
            <a:endParaRPr lang="en-US" dirty="0"/>
          </a:p>
        </p:txBody>
      </p:sp>
      <p:sp>
        <p:nvSpPr>
          <p:cNvPr id="5" name="Rectangle 4"/>
          <p:cNvSpPr/>
          <p:nvPr/>
        </p:nvSpPr>
        <p:spPr>
          <a:xfrm>
            <a:off x="0" y="161928"/>
            <a:ext cx="12191999" cy="883640"/>
          </a:xfrm>
          <a:prstGeom prst="rect">
            <a:avLst/>
          </a:prstGeom>
        </p:spPr>
        <p:txBody>
          <a:bodyPr wrap="square">
            <a:spAutoFit/>
          </a:bodyPr>
          <a:lstStyle/>
          <a:p>
            <a:pPr algn="ctr">
              <a:lnSpc>
                <a:spcPct val="150000"/>
              </a:lnSpc>
            </a:pPr>
            <a:r>
              <a:rPr lang="ka-GE" b="1" dirty="0" smtClean="0"/>
              <a:t>ბათუმის შოთა რუსთაველის სახელობის სახელმწიფო უნივერსიტეტი</a:t>
            </a:r>
            <a:br>
              <a:rPr lang="ka-GE" b="1" dirty="0" smtClean="0"/>
            </a:br>
            <a:r>
              <a:rPr lang="ka-GE" b="1" dirty="0" smtClean="0"/>
              <a:t>ფიზიკა</a:t>
            </a:r>
            <a:r>
              <a:rPr lang="en-US" b="1" dirty="0" smtClean="0"/>
              <a:t>-</a:t>
            </a:r>
            <a:r>
              <a:rPr lang="ka-GE" b="1" dirty="0" smtClean="0"/>
              <a:t>მათემატიკისა და კომპიუტერულ მეცნიერებათა ფაკულტეტი</a:t>
            </a:r>
          </a:p>
        </p:txBody>
      </p:sp>
      <p:sp>
        <p:nvSpPr>
          <p:cNvPr id="6" name="Rectangle 5"/>
          <p:cNvSpPr/>
          <p:nvPr/>
        </p:nvSpPr>
        <p:spPr>
          <a:xfrm>
            <a:off x="-1" y="6086886"/>
            <a:ext cx="12191999" cy="646331"/>
          </a:xfrm>
          <a:prstGeom prst="rect">
            <a:avLst/>
          </a:prstGeom>
        </p:spPr>
        <p:txBody>
          <a:bodyPr wrap="square">
            <a:spAutoFit/>
          </a:bodyPr>
          <a:lstStyle/>
          <a:p>
            <a:pPr algn="ctr"/>
            <a:r>
              <a:rPr lang="ka-GE" b="1" dirty="0" smtClean="0"/>
              <a:t>ბათუმი</a:t>
            </a:r>
          </a:p>
          <a:p>
            <a:pPr algn="ctr"/>
            <a:r>
              <a:rPr lang="ka-GE" b="1" dirty="0" smtClean="0"/>
              <a:t>2018</a:t>
            </a:r>
          </a:p>
        </p:txBody>
      </p:sp>
    </p:spTree>
    <p:extLst>
      <p:ext uri="{BB962C8B-B14F-4D97-AF65-F5344CB8AC3E}">
        <p14:creationId xmlns:p14="http://schemas.microsoft.com/office/powerpoint/2010/main" val="6319116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570" y="1870653"/>
            <a:ext cx="3860606" cy="33144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93823" y="1050342"/>
            <a:ext cx="45801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ka-GE" altLang="en-US" b="0" i="0" u="none" strike="noStrike" cap="none" normalizeH="0" baseline="0" dirty="0" smtClean="0">
                <a:ln>
                  <a:noFill/>
                </a:ln>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ჰაარის კანონიკური მატრიცის გენეატორი</a:t>
            </a:r>
            <a:endParaRPr kumimoji="0" lang="ka-GE" altLang="en-US"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759" y="1845135"/>
            <a:ext cx="3635086" cy="33399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5858113" y="1134980"/>
            <a:ext cx="60660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ka-GE" altLang="en-US" b="0" i="0" u="none" strike="noStrike" cap="none" normalizeH="0" baseline="0" dirty="0" smtClean="0">
                <a:ln>
                  <a:noFill/>
                </a:ln>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მაგალითად გენერირების შედეგი n=5 შემთხვევისათვის</a:t>
            </a:r>
            <a:endParaRPr kumimoji="0" lang="ka-GE" altLang="en-US" b="0" i="0" u="none" strike="noStrike" cap="none" normalizeH="0" baseline="0" dirty="0" smtClean="0">
              <a:ln>
                <a:noFill/>
              </a:ln>
              <a:solidFill>
                <a:schemeClr val="tx1"/>
              </a:solidFill>
              <a:effectLst/>
              <a:latin typeface="Arial" panose="020B0604020202020204" pitchFamily="34" charset="0"/>
            </a:endParaRPr>
          </a:p>
        </p:txBody>
      </p:sp>
      <p:cxnSp>
        <p:nvCxnSpPr>
          <p:cNvPr id="9" name="Straight Connector 8"/>
          <p:cNvCxnSpPr/>
          <p:nvPr/>
        </p:nvCxnSpPr>
        <p:spPr>
          <a:xfrm>
            <a:off x="5579918" y="114300"/>
            <a:ext cx="51955" cy="6650182"/>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7486598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748506" y="782397"/>
                <a:ext cx="2943370" cy="388696"/>
              </a:xfrm>
              <a:prstGeom prst="rect">
                <a:avLst/>
              </a:prstGeom>
            </p:spPr>
            <p:txBody>
              <a:bodyPr wrap="none">
                <a:spAutoFit/>
              </a:bodyPr>
              <a:lstStyle/>
              <a:p>
                <a:pPr algn="just">
                  <a:lnSpc>
                    <a:spcPct val="107000"/>
                  </a:lnSpc>
                  <a:spcAft>
                    <a:spcPts val="800"/>
                  </a:spcAft>
                </a:pPr>
                <a14:m>
                  <m:oMath xmlns:m="http://schemas.openxmlformats.org/officeDocument/2006/math">
                    <m:sSub>
                      <m:sSub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ka-GE" i="1">
                            <a:effectLst/>
                            <a:latin typeface="Cambria Math" panose="02040503050406030204" pitchFamily="18" charset="0"/>
                            <a:ea typeface="Calibri" panose="020F0502020204030204" pitchFamily="34" charset="0"/>
                            <a:cs typeface="Times New Roman" panose="02020603050405020304" pitchFamily="18" charset="0"/>
                          </a:rPr>
                          <m:t>𝑈</m:t>
                        </m:r>
                      </m:e>
                      <m:sub>
                        <m:r>
                          <a:rPr lang="ka-GE" i="1">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lang="ka-GE" dirty="0">
                    <a:effectLst/>
                    <a:latin typeface="Calibri" panose="020F0502020204030204" pitchFamily="34" charset="0"/>
                    <a:ea typeface="Calibri" panose="020F0502020204030204" pitchFamily="34" charset="0"/>
                    <a:cs typeface="Times New Roman" panose="02020603050405020304" pitchFamily="18" charset="0"/>
                  </a:rPr>
                  <a:t> </a:t>
                </a:r>
                <a:r>
                  <a:rPr lang="ka-GE" dirty="0">
                    <a:ea typeface="Calibri" panose="020F0502020204030204" pitchFamily="34" charset="0"/>
                    <a:cs typeface="Times New Roman" panose="02020603050405020304" pitchFamily="18" charset="0"/>
                  </a:rPr>
                  <a:t>მატრიცის გენერატორი</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48506" y="782397"/>
                <a:ext cx="2943370" cy="388696"/>
              </a:xfrm>
              <a:prstGeom prst="rect">
                <a:avLst/>
              </a:prstGeom>
              <a:blipFill rotWithShape="0">
                <a:blip r:embed="rId2"/>
                <a:stretch>
                  <a:fillRect t="-4688" r="-1035" b="-21875"/>
                </a:stretch>
              </a:blipFill>
            </p:spPr>
            <p:txBody>
              <a:bodyPr/>
              <a:lstStyle/>
              <a:p>
                <a:r>
                  <a:rPr lang="en-US">
                    <a:noFill/>
                  </a:rPr>
                  <a:t> </a:t>
                </a:r>
              </a:p>
            </p:txBody>
          </p:sp>
        </mc:Fallback>
      </mc:AlternateContent>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285009" y="1585480"/>
            <a:ext cx="3546764" cy="4015220"/>
          </a:xfrm>
          <a:prstGeom prst="rect">
            <a:avLst/>
          </a:prstGeom>
          <a:noFill/>
          <a:ln>
            <a:noFill/>
          </a:ln>
        </p:spPr>
      </p:pic>
      <mc:AlternateContent xmlns:mc="http://schemas.openxmlformats.org/markup-compatibility/2006" xmlns:a14="http://schemas.microsoft.com/office/drawing/2010/main">
        <mc:Choice Requires="a14">
          <p:sp>
            <p:nvSpPr>
              <p:cNvPr id="7" name="Rectangle 6"/>
              <p:cNvSpPr/>
              <p:nvPr/>
            </p:nvSpPr>
            <p:spPr>
              <a:xfrm>
                <a:off x="6009409" y="782397"/>
                <a:ext cx="6096000" cy="1166410"/>
              </a:xfrm>
              <a:prstGeom prst="rect">
                <a:avLst/>
              </a:prstGeom>
            </p:spPr>
            <p:txBody>
              <a:bodyPr>
                <a:spAutoFit/>
              </a:bodyPr>
              <a:lstStyle/>
              <a:p>
                <a:pPr algn="just">
                  <a:lnSpc>
                    <a:spcPct val="107000"/>
                  </a:lnSpc>
                  <a:spcAft>
                    <a:spcPts val="800"/>
                  </a:spcAft>
                </a:pPr>
                <a:r>
                  <a:rPr lang="ka-GE" dirty="0">
                    <a:ea typeface="Calibri" panose="020F0502020204030204" pitchFamily="34" charset="0"/>
                    <a:cs typeface="Times New Roman" panose="02020603050405020304" pitchFamily="18" charset="0"/>
                  </a:rPr>
                  <a:t>მობრუნების მატრიცა (n=2)</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US" i="1">
                                  <a:effectLst/>
                                  <a:latin typeface="Cambria Math" panose="02040503050406030204" pitchFamily="18" charset="0"/>
                                  <a:ea typeface="Calibri" panose="020F0502020204030204" pitchFamily="34" charset="0"/>
                                  <a:cs typeface="Times New Roman" panose="02020603050405020304" pitchFamily="18" charset="0"/>
                                </a:rPr>
                              </m:ctrlPr>
                            </m:mPr>
                            <m:m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cos</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𝜃</m:t>
                                    </m:r>
                                  </m:e>
                                </m:d>
                              </m:e>
                              <m:e>
                                <m:r>
                                  <a:rPr lang="en-US"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sin</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𝜃</m:t>
                                    </m:r>
                                  </m:e>
                                </m:d>
                              </m:e>
                            </m:mr>
                            <m:m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sin</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𝜃</m:t>
                                    </m:r>
                                  </m:e>
                                </m:d>
                              </m:e>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cos</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𝜃</m:t>
                                    </m:r>
                                  </m:e>
                                </m:d>
                              </m:e>
                            </m:mr>
                          </m:m>
                        </m:e>
                      </m:d>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009409" y="782397"/>
                <a:ext cx="6096000" cy="1166410"/>
              </a:xfrm>
              <a:prstGeom prst="rect">
                <a:avLst/>
              </a:prstGeom>
              <a:blipFill rotWithShape="0">
                <a:blip r:embed="rId4"/>
                <a:stretch>
                  <a:fillRect l="-900" t="-1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009409" y="1948807"/>
                <a:ext cx="6096000" cy="894412"/>
              </a:xfrm>
              <a:prstGeom prst="rect">
                <a:avLst/>
              </a:prstGeom>
            </p:spPr>
            <p:txBody>
              <a:bodyPr>
                <a:spAutoFit/>
              </a:bodyPr>
              <a:lstStyle/>
              <a:p>
                <a:pPr algn="just">
                  <a:lnSpc>
                    <a:spcPct val="107000"/>
                  </a:lnSpc>
                  <a:spcAft>
                    <a:spcPts val="800"/>
                  </a:spcAft>
                </a:pPr>
                <a:r>
                  <a:rPr lang="ka-GE" dirty="0">
                    <a:ea typeface="Times New Roman" panose="02020603050405020304" pitchFamily="18" charset="0"/>
                    <a:cs typeface="Times New Roman" panose="02020603050405020304" pitchFamily="18" charset="0"/>
                  </a:rPr>
                  <a:t>ეს ორთოგონალური მატრიცაა და ამიტომ:</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i="1">
                              <a:effectLst/>
                              <a:latin typeface="Cambria Math" panose="02040503050406030204" pitchFamily="18" charset="0"/>
                              <a:ea typeface="Calibri" panose="020F0502020204030204" pitchFamily="34" charset="0"/>
                              <a:cs typeface="Times New Roman" panose="02020603050405020304" pitchFamily="18" charset="0"/>
                            </a:rPr>
                            <m:t>𝑈</m:t>
                          </m:r>
                        </m:e>
                        <m:sub>
                          <m:r>
                            <a:rPr lang="ka-GE" i="1">
                              <a:effectLst/>
                              <a:latin typeface="Cambria Math" panose="02040503050406030204" pitchFamily="18" charset="0"/>
                              <a:ea typeface="Calibri" panose="020F0502020204030204" pitchFamily="34" charset="0"/>
                              <a:cs typeface="Times New Roman" panose="02020603050405020304" pitchFamily="18" charset="0"/>
                            </a:rPr>
                            <m:t>2</m:t>
                          </m:r>
                        </m:sub>
                      </m:sSub>
                      <m:r>
                        <a:rPr lang="ka-GE"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ka-GE" i="1">
                              <a:effectLst/>
                              <a:latin typeface="Cambria Math" panose="02040503050406030204" pitchFamily="18" charset="0"/>
                              <a:ea typeface="Calibri" panose="020F0502020204030204" pitchFamily="34" charset="0"/>
                              <a:cs typeface="Times New Roman" panose="02020603050405020304" pitchFamily="18" charset="0"/>
                            </a:rPr>
                            <m:t>𝑈</m:t>
                          </m:r>
                        </m:e>
                        <m:sub>
                          <m:r>
                            <a:rPr lang="ka-GE" i="1">
                              <a:effectLst/>
                              <a:latin typeface="Cambria Math" panose="02040503050406030204" pitchFamily="18" charset="0"/>
                              <a:ea typeface="Calibri" panose="020F0502020204030204" pitchFamily="34" charset="0"/>
                              <a:cs typeface="Times New Roman" panose="02020603050405020304" pitchFamily="18" charset="0"/>
                            </a:rPr>
                            <m:t>2</m:t>
                          </m:r>
                        </m:sub>
                        <m:sup>
                          <m:r>
                            <a:rPr lang="ka-GE" i="1">
                              <a:effectLst/>
                              <a:latin typeface="Cambria Math" panose="02040503050406030204" pitchFamily="18" charset="0"/>
                              <a:ea typeface="Calibri" panose="020F0502020204030204" pitchFamily="34" charset="0"/>
                              <a:cs typeface="Times New Roman" panose="02020603050405020304" pitchFamily="18" charset="0"/>
                            </a:rPr>
                            <m:t>𝑇</m:t>
                          </m:r>
                        </m:sup>
                      </m:sSub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ka-GE" i="1">
                              <a:effectLst/>
                              <a:latin typeface="Cambria Math" panose="02040503050406030204" pitchFamily="18" charset="0"/>
                              <a:ea typeface="Calibri" panose="020F0502020204030204" pitchFamily="34" charset="0"/>
                              <a:cs typeface="Times New Roman" panose="02020603050405020304" pitchFamily="18" charset="0"/>
                            </a:rPr>
                            <m:t>𝑈</m:t>
                          </m:r>
                        </m:e>
                        <m:sub>
                          <m:r>
                            <a:rPr lang="ka-GE" i="1">
                              <a:effectLst/>
                              <a:latin typeface="Cambria Math" panose="02040503050406030204" pitchFamily="18" charset="0"/>
                              <a:ea typeface="Calibri" panose="020F0502020204030204" pitchFamily="34" charset="0"/>
                              <a:cs typeface="Times New Roman" panose="02020603050405020304" pitchFamily="18" charset="0"/>
                            </a:rPr>
                            <m:t>2</m:t>
                          </m:r>
                        </m:sub>
                        <m:sup>
                          <m:r>
                            <a:rPr lang="ka-GE" i="1">
                              <a:effectLst/>
                              <a:latin typeface="Cambria Math" panose="02040503050406030204" pitchFamily="18" charset="0"/>
                              <a:ea typeface="Calibri" panose="020F0502020204030204" pitchFamily="34" charset="0"/>
                              <a:cs typeface="Times New Roman" panose="02020603050405020304" pitchFamily="18" charset="0"/>
                            </a:rPr>
                            <m:t>𝑇</m:t>
                          </m:r>
                        </m:sup>
                      </m:sSubSup>
                      <m:r>
                        <a:rPr lang="ka-GE"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i="1">
                              <a:effectLst/>
                              <a:latin typeface="Cambria Math" panose="02040503050406030204" pitchFamily="18" charset="0"/>
                              <a:ea typeface="Calibri" panose="020F0502020204030204" pitchFamily="34" charset="0"/>
                              <a:cs typeface="Times New Roman" panose="02020603050405020304" pitchFamily="18" charset="0"/>
                            </a:rPr>
                            <m:t>𝑈</m:t>
                          </m:r>
                        </m:e>
                        <m:sub>
                          <m:r>
                            <a:rPr lang="ka-GE" i="1">
                              <a:effectLst/>
                              <a:latin typeface="Cambria Math" panose="02040503050406030204" pitchFamily="18" charset="0"/>
                              <a:ea typeface="Calibri" panose="020F0502020204030204" pitchFamily="34" charset="0"/>
                              <a:cs typeface="Times New Roman" panose="02020603050405020304" pitchFamily="18" charset="0"/>
                            </a:rPr>
                            <m:t>2</m:t>
                          </m:r>
                        </m:sub>
                      </m:sSub>
                      <m:r>
                        <a:rPr lang="ka-GE"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009409" y="1948807"/>
                <a:ext cx="6096000" cy="894412"/>
              </a:xfrm>
              <a:prstGeom prst="rect">
                <a:avLst/>
              </a:prstGeom>
              <a:blipFill rotWithShape="0">
                <a:blip r:embed="rId5"/>
                <a:stretch>
                  <a:fillRect l="-900" t="-2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009409" y="2843219"/>
                <a:ext cx="6096000" cy="894412"/>
              </a:xfrm>
              <a:prstGeom prst="rect">
                <a:avLst/>
              </a:prstGeom>
            </p:spPr>
            <p:txBody>
              <a:bodyPr>
                <a:spAutoFit/>
              </a:bodyPr>
              <a:lstStyle/>
              <a:p>
                <a:pPr algn="just">
                  <a:lnSpc>
                    <a:spcPct val="107000"/>
                  </a:lnSpc>
                  <a:spcAft>
                    <a:spcPts val="800"/>
                  </a:spcAft>
                </a:pPr>
                <a:r>
                  <a:rPr lang="ka-GE" dirty="0">
                    <a:ea typeface="Times New Roman" panose="02020603050405020304" pitchFamily="18" charset="0"/>
                    <a:cs typeface="Times New Roman" panose="02020603050405020304" pitchFamily="18" charset="0"/>
                  </a:rPr>
                  <a:t>ეს ორთოგონალური მატრიცაა და ამიტომ:</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i="1">
                              <a:effectLst/>
                              <a:latin typeface="Cambria Math" panose="02040503050406030204" pitchFamily="18" charset="0"/>
                              <a:ea typeface="Calibri" panose="020F0502020204030204" pitchFamily="34" charset="0"/>
                              <a:cs typeface="Times New Roman" panose="02020603050405020304" pitchFamily="18" charset="0"/>
                            </a:rPr>
                            <m:t>𝑈</m:t>
                          </m:r>
                        </m:e>
                        <m:sub>
                          <m:r>
                            <a:rPr lang="ka-GE" i="1">
                              <a:effectLst/>
                              <a:latin typeface="Cambria Math" panose="02040503050406030204" pitchFamily="18" charset="0"/>
                              <a:ea typeface="Calibri" panose="020F0502020204030204" pitchFamily="34" charset="0"/>
                              <a:cs typeface="Times New Roman" panose="02020603050405020304" pitchFamily="18" charset="0"/>
                            </a:rPr>
                            <m:t>2</m:t>
                          </m:r>
                        </m:sub>
                      </m:sSub>
                      <m:r>
                        <a:rPr lang="ka-GE"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ka-GE" i="1">
                              <a:effectLst/>
                              <a:latin typeface="Cambria Math" panose="02040503050406030204" pitchFamily="18" charset="0"/>
                              <a:ea typeface="Calibri" panose="020F0502020204030204" pitchFamily="34" charset="0"/>
                              <a:cs typeface="Times New Roman" panose="02020603050405020304" pitchFamily="18" charset="0"/>
                            </a:rPr>
                            <m:t>𝑈</m:t>
                          </m:r>
                        </m:e>
                        <m:sub>
                          <m:r>
                            <a:rPr lang="ka-GE" i="1">
                              <a:effectLst/>
                              <a:latin typeface="Cambria Math" panose="02040503050406030204" pitchFamily="18" charset="0"/>
                              <a:ea typeface="Calibri" panose="020F0502020204030204" pitchFamily="34" charset="0"/>
                              <a:cs typeface="Times New Roman" panose="02020603050405020304" pitchFamily="18" charset="0"/>
                            </a:rPr>
                            <m:t>2</m:t>
                          </m:r>
                        </m:sub>
                        <m:sup>
                          <m:r>
                            <a:rPr lang="ka-GE" i="1">
                              <a:effectLst/>
                              <a:latin typeface="Cambria Math" panose="02040503050406030204" pitchFamily="18" charset="0"/>
                              <a:ea typeface="Calibri" panose="020F0502020204030204" pitchFamily="34" charset="0"/>
                              <a:cs typeface="Times New Roman" panose="02020603050405020304" pitchFamily="18" charset="0"/>
                            </a:rPr>
                            <m:t>𝑇</m:t>
                          </m:r>
                        </m:sup>
                      </m:sSub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ka-GE" i="1">
                              <a:effectLst/>
                              <a:latin typeface="Cambria Math" panose="02040503050406030204" pitchFamily="18" charset="0"/>
                              <a:ea typeface="Calibri" panose="020F0502020204030204" pitchFamily="34" charset="0"/>
                              <a:cs typeface="Times New Roman" panose="02020603050405020304" pitchFamily="18" charset="0"/>
                            </a:rPr>
                            <m:t>𝑈</m:t>
                          </m:r>
                        </m:e>
                        <m:sub>
                          <m:r>
                            <a:rPr lang="ka-GE" i="1">
                              <a:effectLst/>
                              <a:latin typeface="Cambria Math" panose="02040503050406030204" pitchFamily="18" charset="0"/>
                              <a:ea typeface="Calibri" panose="020F0502020204030204" pitchFamily="34" charset="0"/>
                              <a:cs typeface="Times New Roman" panose="02020603050405020304" pitchFamily="18" charset="0"/>
                            </a:rPr>
                            <m:t>2</m:t>
                          </m:r>
                        </m:sub>
                        <m:sup>
                          <m:r>
                            <a:rPr lang="ka-GE" i="1">
                              <a:effectLst/>
                              <a:latin typeface="Cambria Math" panose="02040503050406030204" pitchFamily="18" charset="0"/>
                              <a:ea typeface="Calibri" panose="020F0502020204030204" pitchFamily="34" charset="0"/>
                              <a:cs typeface="Times New Roman" panose="02020603050405020304" pitchFamily="18" charset="0"/>
                            </a:rPr>
                            <m:t>𝑇</m:t>
                          </m:r>
                        </m:sup>
                      </m:sSubSup>
                      <m:r>
                        <a:rPr lang="ka-GE"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i="1">
                              <a:effectLst/>
                              <a:latin typeface="Cambria Math" panose="02040503050406030204" pitchFamily="18" charset="0"/>
                              <a:ea typeface="Calibri" panose="020F0502020204030204" pitchFamily="34" charset="0"/>
                              <a:cs typeface="Times New Roman" panose="02020603050405020304" pitchFamily="18" charset="0"/>
                            </a:rPr>
                            <m:t>𝑈</m:t>
                          </m:r>
                        </m:e>
                        <m:sub>
                          <m:r>
                            <a:rPr lang="ka-GE" i="1">
                              <a:effectLst/>
                              <a:latin typeface="Cambria Math" panose="02040503050406030204" pitchFamily="18" charset="0"/>
                              <a:ea typeface="Calibri" panose="020F0502020204030204" pitchFamily="34" charset="0"/>
                              <a:cs typeface="Times New Roman" panose="02020603050405020304" pitchFamily="18" charset="0"/>
                            </a:rPr>
                            <m:t>2</m:t>
                          </m:r>
                        </m:sub>
                      </m:sSub>
                      <m:r>
                        <a:rPr lang="ka-GE"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009409" y="2843219"/>
                <a:ext cx="6096000" cy="894412"/>
              </a:xfrm>
              <a:prstGeom prst="rect">
                <a:avLst/>
              </a:prstGeom>
              <a:blipFill rotWithShape="0">
                <a:blip r:embed="rId6"/>
                <a:stretch>
                  <a:fillRect l="-900" t="-2041"/>
                </a:stretch>
              </a:blipFill>
            </p:spPr>
            <p:txBody>
              <a:bodyPr/>
              <a:lstStyle/>
              <a:p>
                <a:r>
                  <a:rPr lang="en-US">
                    <a:noFill/>
                  </a:rPr>
                  <a:t> </a:t>
                </a:r>
              </a:p>
            </p:txBody>
          </p:sp>
        </mc:Fallback>
      </mc:AlternateContent>
      <p:sp>
        <p:nvSpPr>
          <p:cNvPr id="11" name="Rectangle 10"/>
          <p:cNvSpPr/>
          <p:nvPr/>
        </p:nvSpPr>
        <p:spPr>
          <a:xfrm>
            <a:off x="6009409" y="3824963"/>
            <a:ext cx="4963218" cy="369332"/>
          </a:xfrm>
          <a:prstGeom prst="rect">
            <a:avLst/>
          </a:prstGeom>
        </p:spPr>
        <p:txBody>
          <a:bodyPr wrap="none">
            <a:spAutoFit/>
          </a:bodyPr>
          <a:lstStyle/>
          <a:p>
            <a:r>
              <a:rPr lang="ka-GE" dirty="0">
                <a:ea typeface="Calibri" panose="020F0502020204030204" pitchFamily="34" charset="0"/>
                <a:cs typeface="Times New Roman" panose="02020603050405020304" pitchFamily="18" charset="0"/>
              </a:rPr>
              <a:t>მაგალითად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U </a:t>
            </a:r>
            <a:r>
              <a:rPr lang="ka-GE" dirty="0">
                <a:ea typeface="Calibri" panose="020F0502020204030204" pitchFamily="34" charset="0"/>
                <a:cs typeface="Times New Roman" panose="02020603050405020304" pitchFamily="18" charset="0"/>
              </a:rPr>
              <a:t>მატრიცა </a:t>
            </a:r>
            <a:r>
              <a:rPr lang="en-US" dirty="0" smtClean="0">
                <a:effectLst/>
                <a:latin typeface="Sylfaen" panose="010A0502050306030303" pitchFamily="18" charset="0"/>
                <a:ea typeface="Calibri" panose="020F0502020204030204" pitchFamily="34" charset="0"/>
                <a:cs typeface="Times New Roman" panose="02020603050405020304" pitchFamily="18" charset="0"/>
              </a:rPr>
              <a:t>n=5 </a:t>
            </a:r>
            <a:r>
              <a:rPr lang="ka-GE" dirty="0">
                <a:ea typeface="Calibri" panose="020F0502020204030204" pitchFamily="34" charset="0"/>
                <a:cs typeface="Times New Roman" panose="02020603050405020304" pitchFamily="18" charset="0"/>
              </a:rPr>
              <a:t>შემთხვევისათვის</a:t>
            </a:r>
            <a:endParaRPr lang="en-US" dirty="0"/>
          </a:p>
        </p:txBody>
      </p:sp>
      <p:pic>
        <p:nvPicPr>
          <p:cNvPr id="12" name="Picture 11"/>
          <p:cNvPicPr/>
          <p:nvPr/>
        </p:nvPicPr>
        <p:blipFill>
          <a:blip r:embed="rId7">
            <a:extLst>
              <a:ext uri="{28A0092B-C50C-407E-A947-70E740481C1C}">
                <a14:useLocalDpi xmlns:a14="http://schemas.microsoft.com/office/drawing/2010/main" val="0"/>
              </a:ext>
            </a:extLst>
          </a:blip>
          <a:srcRect/>
          <a:stretch>
            <a:fillRect/>
          </a:stretch>
        </p:blipFill>
        <p:spPr bwMode="auto">
          <a:xfrm>
            <a:off x="7742525" y="4341670"/>
            <a:ext cx="3645738" cy="1883352"/>
          </a:xfrm>
          <a:prstGeom prst="rect">
            <a:avLst/>
          </a:prstGeom>
          <a:noFill/>
          <a:ln>
            <a:noFill/>
          </a:ln>
        </p:spPr>
      </p:pic>
      <p:cxnSp>
        <p:nvCxnSpPr>
          <p:cNvPr id="13" name="Straight Connector 12"/>
          <p:cNvCxnSpPr/>
          <p:nvPr/>
        </p:nvCxnSpPr>
        <p:spPr>
          <a:xfrm>
            <a:off x="5579918" y="114300"/>
            <a:ext cx="51955" cy="6650182"/>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226925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873" y="1402327"/>
            <a:ext cx="3218085" cy="451661"/>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873" y="893314"/>
            <a:ext cx="1808016" cy="3013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77981" y="365831"/>
            <a:ext cx="24449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a-GE" altLang="en-US" b="0" i="0" u="none" strike="noStrike" cap="none" normalizeH="0" baseline="0" dirty="0" smtClean="0">
                <a:ln>
                  <a:noFill/>
                </a:ln>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საბოლოო გარდაქმნა:</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477981" y="2155934"/>
            <a:ext cx="72569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a-GE" altLang="en-US" b="0" i="0" u="none" strike="noStrike" cap="none" normalizeH="0" baseline="0" dirty="0" smtClean="0">
                <a:ln>
                  <a:noFill/>
                </a:ln>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სადაც </a:t>
            </a:r>
            <a:r>
              <a:rPr kumimoji="0" lang="en-US" altLang="en-US" b="0" i="0" u="none" strike="noStrike" cap="none" normalizeH="0" baseline="0" dirty="0" smtClean="0">
                <a:ln>
                  <a:noFill/>
                </a:ln>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t- </a:t>
            </a:r>
            <a:r>
              <a:rPr kumimoji="0" lang="ka-GE" altLang="en-US" b="0" i="0" u="none" strike="noStrike" cap="none" normalizeH="0" baseline="0" dirty="0" smtClean="0">
                <a:ln>
                  <a:noFill/>
                </a:ln>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მობრუნების კუთხეა</a:t>
            </a:r>
          </a:p>
          <a:p>
            <a:pPr marL="0" marR="0" lvl="0" indent="0" algn="l" defTabSz="914400" rtl="0" eaLnBrk="0" fontAlgn="base" latinLnBrk="0" hangingPunct="0">
              <a:lnSpc>
                <a:spcPct val="100000"/>
              </a:lnSpc>
              <a:spcBef>
                <a:spcPct val="0"/>
              </a:spcBef>
              <a:spcAft>
                <a:spcPct val="0"/>
              </a:spcAft>
              <a:buClrTx/>
              <a:buSzTx/>
              <a:buFontTx/>
              <a:buNone/>
              <a:tabLst/>
            </a:pPr>
            <a:r>
              <a:rPr kumimoji="0" lang="ka-GE" altLang="en-US" b="0" i="0" u="none" strike="noStrike" cap="none" normalizeH="0" baseline="0" dirty="0" smtClean="0">
                <a:ln>
                  <a:noFill/>
                </a:ln>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ტესტირების მიზნით </a:t>
            </a:r>
            <a:r>
              <a:rPr kumimoji="0" lang="en-US" altLang="en-US" b="0" i="0" u="none" strike="noStrike" cap="none" normalizeH="0" baseline="0" dirty="0" smtClean="0">
                <a:ln>
                  <a:noFill/>
                </a:ln>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a:t>
            </a:r>
            <a:r>
              <a:rPr kumimoji="0" lang="ka-GE"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r,I</a:t>
            </a:r>
            <a:r>
              <a:rPr kumimoji="0" lang="en-US"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a:t>
            </a:r>
            <a:r>
              <a:rPr kumimoji="0" lang="ka-GE"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=0</a:t>
            </a:r>
            <a:r>
              <a:rPr kumimoji="0" lang="ka-GE" altLang="en-US" b="0" i="0" u="none" strike="noStrike" cap="none" normalizeH="0" baseline="0" dirty="0" smtClean="0">
                <a:ln>
                  <a:noFill/>
                </a:ln>
                <a:solidFill>
                  <a:schemeClr val="tx1"/>
                </a:solidFill>
                <a:effectLst/>
                <a:latin typeface="Sylfaen" panose="010A0502050306030303" pitchFamily="18" charset="0"/>
                <a:ea typeface="Times New Roman" panose="02020603050405020304" pitchFamily="18" charset="0"/>
                <a:cs typeface="Times New Roman" panose="02020603050405020304" pitchFamily="18" charset="0"/>
              </a:rPr>
              <a:t> სიბრტყიდან ავიღოთ რაიმე წერტილი</a:t>
            </a:r>
            <a:r>
              <a:rPr kumimoji="0" lang="en-US" altLang="en-US" b="0" i="0" u="none" strike="noStrike" cap="none" normalizeH="0" baseline="0" dirty="0" smtClean="0">
                <a:ln>
                  <a:noFill/>
                </a:ln>
                <a:solidFill>
                  <a:schemeClr val="tx1"/>
                </a:solidFill>
                <a:effectLst/>
              </a:rPr>
              <a:t>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3826889" y="2997760"/>
            <a:ext cx="1410069" cy="1474674"/>
          </a:xfrm>
          <a:prstGeom prst="rect">
            <a:avLst/>
          </a:prstGeom>
          <a:noFill/>
          <a:ln>
            <a:noFill/>
          </a:ln>
        </p:spPr>
      </p:pic>
      <p:pic>
        <p:nvPicPr>
          <p:cNvPr id="3085"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344" y="4998096"/>
            <a:ext cx="815508" cy="34659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3490" y="5398394"/>
            <a:ext cx="1590239" cy="346591"/>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3490" y="5792308"/>
            <a:ext cx="2976601" cy="34659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4"/>
          <p:cNvSpPr>
            <a:spLocks noChangeArrowheads="1"/>
          </p:cNvSpPr>
          <p:nvPr/>
        </p:nvSpPr>
        <p:spPr bwMode="auto">
          <a:xfrm>
            <a:off x="345006" y="4566289"/>
            <a:ext cx="69637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a-GE" altLang="en-US" b="0" i="0" u="none" strike="noStrike" cap="none" normalizeH="0" baseline="0" dirty="0" smtClean="0">
                <a:ln>
                  <a:noFill/>
                </a:ln>
                <a:solidFill>
                  <a:schemeClr val="tx1"/>
                </a:solidFill>
                <a:effectLst/>
                <a:latin typeface="Sylfaen" panose="010A0502050306030303" pitchFamily="18" charset="0"/>
                <a:ea typeface="Calibri" panose="020F0502020204030204" pitchFamily="34" charset="0"/>
                <a:cs typeface="Times New Roman" panose="02020603050405020304" pitchFamily="18" charset="0"/>
              </a:rPr>
              <a:t>ამ წერტილისათვის განვიხილოთ შემთხვევა როდესაც </a:t>
            </a:r>
            <a:r>
              <a:rPr kumimoji="0" lang="ka-GE" altLang="en-US"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t=α&lt;180°</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11" name="Rectangle 15"/>
          <p:cNvSpPr>
            <a:spLocks noChangeArrowheads="1"/>
          </p:cNvSpPr>
          <p:nvPr/>
        </p:nvSpPr>
        <p:spPr bwMode="auto">
          <a:xfrm>
            <a:off x="820882" y="583773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6"/>
          <p:cNvSpPr>
            <a:spLocks noChangeArrowheads="1"/>
          </p:cNvSpPr>
          <p:nvPr/>
        </p:nvSpPr>
        <p:spPr bwMode="auto">
          <a:xfrm>
            <a:off x="820882" y="599965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7"/>
          <p:cNvSpPr>
            <a:spLocks noChangeArrowheads="1"/>
          </p:cNvSpPr>
          <p:nvPr/>
        </p:nvSpPr>
        <p:spPr bwMode="auto">
          <a:xfrm>
            <a:off x="820882" y="616158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8"/>
          <p:cNvSpPr/>
          <p:nvPr/>
        </p:nvSpPr>
        <p:spPr>
          <a:xfrm>
            <a:off x="477981" y="6217995"/>
            <a:ext cx="5604419" cy="369332"/>
          </a:xfrm>
          <a:prstGeom prst="rect">
            <a:avLst/>
          </a:prstGeom>
        </p:spPr>
        <p:txBody>
          <a:bodyPr wrap="none">
            <a:spAutoFit/>
          </a:bodyPr>
          <a:lstStyle/>
          <a:p>
            <a:r>
              <a:rPr lang="ka-GE" dirty="0">
                <a:ea typeface="Calibri" panose="020F0502020204030204" pitchFamily="34" charset="0"/>
                <a:cs typeface="Times New Roman" panose="02020603050405020304" pitchFamily="18" charset="0"/>
              </a:rPr>
              <a:t>როგორც ვხედავთ წერტილს სიბრტყე არ შეუცვლია</a:t>
            </a:r>
            <a:endParaRPr lang="en-US" dirty="0"/>
          </a:p>
        </p:txBody>
      </p:sp>
    </p:spTree>
    <p:extLst>
      <p:ext uri="{BB962C8B-B14F-4D97-AF65-F5344CB8AC3E}">
        <p14:creationId xmlns:p14="http://schemas.microsoft.com/office/powerpoint/2010/main" val="189931319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864244" y="252412"/>
            <a:ext cx="778020" cy="194397"/>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864244" y="644669"/>
            <a:ext cx="2095500" cy="352425"/>
          </a:xfrm>
          <a:prstGeom prst="rect">
            <a:avLst/>
          </a:prstGeom>
          <a:noFill/>
          <a:ln>
            <a:noFill/>
          </a:ln>
        </p:spPr>
      </p:pic>
      <p:sp>
        <p:nvSpPr>
          <p:cNvPr id="7" name="Rectangle 6"/>
          <p:cNvSpPr/>
          <p:nvPr/>
        </p:nvSpPr>
        <p:spPr>
          <a:xfrm>
            <a:off x="558920" y="1194954"/>
            <a:ext cx="5941050" cy="388696"/>
          </a:xfrm>
          <a:prstGeom prst="rect">
            <a:avLst/>
          </a:prstGeom>
        </p:spPr>
        <p:txBody>
          <a:bodyPr wrap="none">
            <a:spAutoFit/>
          </a:bodyPr>
          <a:lstStyle/>
          <a:p>
            <a:pPr algn="just">
              <a:lnSpc>
                <a:spcPct val="107000"/>
              </a:lnSpc>
              <a:spcAft>
                <a:spcPts val="800"/>
              </a:spcAft>
            </a:pPr>
            <a:r>
              <a:rPr lang="ka-GE" dirty="0">
                <a:ea typeface="Calibri" panose="020F0502020204030204" pitchFamily="34" charset="0"/>
                <a:cs typeface="Times New Roman" panose="02020603050405020304" pitchFamily="18" charset="0"/>
              </a:rPr>
              <a:t>და შესაბამისი რადუს-ვექტორის სიგრძეც იგივე დარჩა</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p:cNvPicPr/>
          <p:nvPr/>
        </p:nvPicPr>
        <p:blipFill>
          <a:blip r:embed="rId4">
            <a:extLst>
              <a:ext uri="{28A0092B-C50C-407E-A947-70E740481C1C}">
                <a14:useLocalDpi xmlns:a14="http://schemas.microsoft.com/office/drawing/2010/main" val="0"/>
              </a:ext>
            </a:extLst>
          </a:blip>
          <a:srcRect/>
          <a:stretch>
            <a:fillRect/>
          </a:stretch>
        </p:blipFill>
        <p:spPr bwMode="auto">
          <a:xfrm>
            <a:off x="4864243" y="1781510"/>
            <a:ext cx="954665" cy="421363"/>
          </a:xfrm>
          <a:prstGeom prst="rect">
            <a:avLst/>
          </a:prstGeom>
          <a:noFill/>
          <a:ln>
            <a:noFill/>
          </a:ln>
        </p:spPr>
      </p:pic>
      <p:pic>
        <p:nvPicPr>
          <p:cNvPr id="19" name="Picture 18"/>
          <p:cNvPicPr/>
          <p:nvPr/>
        </p:nvPicPr>
        <p:blipFill>
          <a:blip r:embed="rId5">
            <a:extLst>
              <a:ext uri="{28A0092B-C50C-407E-A947-70E740481C1C}">
                <a14:useLocalDpi xmlns:a14="http://schemas.microsoft.com/office/drawing/2010/main" val="0"/>
              </a:ext>
            </a:extLst>
          </a:blip>
          <a:srcRect/>
          <a:stretch>
            <a:fillRect/>
          </a:stretch>
        </p:blipFill>
        <p:spPr bwMode="auto">
          <a:xfrm>
            <a:off x="4864243" y="2400733"/>
            <a:ext cx="2534084" cy="945140"/>
          </a:xfrm>
          <a:prstGeom prst="rect">
            <a:avLst/>
          </a:prstGeom>
          <a:noFill/>
          <a:ln>
            <a:noFill/>
          </a:ln>
        </p:spPr>
      </p:pic>
      <p:sp>
        <p:nvSpPr>
          <p:cNvPr id="14" name="Rectangle 13"/>
          <p:cNvSpPr/>
          <p:nvPr/>
        </p:nvSpPr>
        <p:spPr>
          <a:xfrm>
            <a:off x="558920" y="3543733"/>
            <a:ext cx="5649303" cy="388696"/>
          </a:xfrm>
          <a:prstGeom prst="rect">
            <a:avLst/>
          </a:prstGeom>
        </p:spPr>
        <p:txBody>
          <a:bodyPr wrap="none">
            <a:spAutoFit/>
          </a:bodyPr>
          <a:lstStyle/>
          <a:p>
            <a:pPr algn="just">
              <a:lnSpc>
                <a:spcPct val="107000"/>
              </a:lnSpc>
              <a:spcAft>
                <a:spcPts val="800"/>
              </a:spcAft>
              <a:tabLst>
                <a:tab pos="4171950" algn="l"/>
              </a:tabLst>
            </a:pPr>
            <a:r>
              <a:rPr lang="ka-GE" dirty="0">
                <a:ea typeface="Calibri" panose="020F0502020204030204" pitchFamily="34" charset="0"/>
                <a:cs typeface="Times New Roman" panose="02020603050405020304" pitchFamily="18" charset="0"/>
              </a:rPr>
              <a:t>ტესტირების მიზნით შემოვიღოთ შემდეგი ფუნქცია</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p:cNvPicPr/>
          <p:nvPr/>
        </p:nvPicPr>
        <p:blipFill>
          <a:blip r:embed="rId6">
            <a:extLst>
              <a:ext uri="{28A0092B-C50C-407E-A947-70E740481C1C}">
                <a14:useLocalDpi xmlns:a14="http://schemas.microsoft.com/office/drawing/2010/main" val="0"/>
              </a:ext>
            </a:extLst>
          </a:blip>
          <a:srcRect/>
          <a:stretch>
            <a:fillRect/>
          </a:stretch>
        </p:blipFill>
        <p:spPr bwMode="auto">
          <a:xfrm>
            <a:off x="4864243" y="4053803"/>
            <a:ext cx="2908157" cy="951681"/>
          </a:xfrm>
          <a:prstGeom prst="rect">
            <a:avLst/>
          </a:prstGeom>
          <a:noFill/>
          <a:ln>
            <a:noFill/>
          </a:ln>
        </p:spPr>
      </p:pic>
      <mc:AlternateContent xmlns:mc="http://schemas.openxmlformats.org/markup-compatibility/2006" xmlns:a14="http://schemas.microsoft.com/office/drawing/2010/main">
        <mc:Choice Requires="a14">
          <p:sp>
            <p:nvSpPr>
              <p:cNvPr id="15" name="Rectangle 14"/>
              <p:cNvSpPr/>
              <p:nvPr/>
            </p:nvSpPr>
            <p:spPr>
              <a:xfrm>
                <a:off x="558920" y="5163233"/>
                <a:ext cx="11328280" cy="369332"/>
              </a:xfrm>
              <a:prstGeom prst="rect">
                <a:avLst/>
              </a:prstGeom>
            </p:spPr>
            <p:txBody>
              <a:bodyPr wrap="square">
                <a:spAutoFit/>
              </a:bodyPr>
              <a:lstStyle/>
              <a:p>
                <a:r>
                  <a:rPr lang="ka-GE" dirty="0">
                    <a:ea typeface="Calibri" panose="020F0502020204030204" pitchFamily="34" charset="0"/>
                    <a:cs typeface="Times New Roman" panose="02020603050405020304" pitchFamily="18" charset="0"/>
                  </a:rPr>
                  <a:t>შევამოწმოთ მიღებული შედეგები მცირე კუთხეებისათვის </a:t>
                </a:r>
                <a14:m>
                  <m:oMath xmlns:m="http://schemas.openxmlformats.org/officeDocument/2006/math">
                    <m:r>
                      <a:rPr lang="ka-GE" i="1">
                        <a:effectLst/>
                        <a:latin typeface="Cambria Math" panose="02040503050406030204" pitchFamily="18" charset="0"/>
                        <a:ea typeface="Calibri" panose="020F0502020204030204" pitchFamily="34" charset="0"/>
                        <a:cs typeface="Times New Roman" panose="02020603050405020304" pitchFamily="18" charset="0"/>
                      </a:rPr>
                      <m:t>𝜃</m:t>
                    </m:r>
                    <m:r>
                      <a:rPr lang="ka-GE" i="1">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558920" y="5163233"/>
                <a:ext cx="11328280" cy="369332"/>
              </a:xfrm>
              <a:prstGeom prst="rect">
                <a:avLst/>
              </a:prstGeom>
              <a:blipFill rotWithShape="0">
                <a:blip r:embed="rId7"/>
                <a:stretch>
                  <a:fillRect l="-484" t="-8197" b="-26230"/>
                </a:stretch>
              </a:blipFill>
            </p:spPr>
            <p:txBody>
              <a:bodyPr/>
              <a:lstStyle/>
              <a:p>
                <a:r>
                  <a:rPr lang="en-US">
                    <a:noFill/>
                  </a:rPr>
                  <a:t> </a:t>
                </a:r>
              </a:p>
            </p:txBody>
          </p:sp>
        </mc:Fallback>
      </mc:AlternateContent>
      <p:pic>
        <p:nvPicPr>
          <p:cNvPr id="23" name="Picture 22"/>
          <p:cNvPicPr/>
          <p:nvPr/>
        </p:nvPicPr>
        <p:blipFill>
          <a:blip r:embed="rId8">
            <a:extLst>
              <a:ext uri="{28A0092B-C50C-407E-A947-70E740481C1C}">
                <a14:useLocalDpi xmlns:a14="http://schemas.microsoft.com/office/drawing/2010/main" val="0"/>
              </a:ext>
            </a:extLst>
          </a:blip>
          <a:srcRect/>
          <a:stretch>
            <a:fillRect/>
          </a:stretch>
        </p:blipFill>
        <p:spPr bwMode="auto">
          <a:xfrm>
            <a:off x="4672445" y="5720624"/>
            <a:ext cx="1334798" cy="343776"/>
          </a:xfrm>
          <a:prstGeom prst="rect">
            <a:avLst/>
          </a:prstGeom>
          <a:noFill/>
          <a:ln>
            <a:noFill/>
          </a:ln>
        </p:spPr>
      </p:pic>
      <p:pic>
        <p:nvPicPr>
          <p:cNvPr id="24" name="Picture 23"/>
          <p:cNvPicPr/>
          <p:nvPr/>
        </p:nvPicPr>
        <p:blipFill>
          <a:blip r:embed="rId9">
            <a:extLst>
              <a:ext uri="{28A0092B-C50C-407E-A947-70E740481C1C}">
                <a14:useLocalDpi xmlns:a14="http://schemas.microsoft.com/office/drawing/2010/main" val="0"/>
              </a:ext>
            </a:extLst>
          </a:blip>
          <a:srcRect/>
          <a:stretch>
            <a:fillRect/>
          </a:stretch>
        </p:blipFill>
        <p:spPr bwMode="auto">
          <a:xfrm>
            <a:off x="6365079" y="5720624"/>
            <a:ext cx="1532011" cy="343776"/>
          </a:xfrm>
          <a:prstGeom prst="rect">
            <a:avLst/>
          </a:prstGeom>
          <a:noFill/>
          <a:ln>
            <a:noFill/>
          </a:ln>
        </p:spPr>
      </p:pic>
      <p:sp>
        <p:nvSpPr>
          <p:cNvPr id="16" name="Rectangle 15"/>
          <p:cNvSpPr/>
          <p:nvPr/>
        </p:nvSpPr>
        <p:spPr>
          <a:xfrm>
            <a:off x="558920" y="6373500"/>
            <a:ext cx="5763116" cy="388696"/>
          </a:xfrm>
          <a:prstGeom prst="rect">
            <a:avLst/>
          </a:prstGeom>
        </p:spPr>
        <p:txBody>
          <a:bodyPr wrap="none">
            <a:spAutoFit/>
          </a:bodyPr>
          <a:lstStyle/>
          <a:p>
            <a:pPr algn="just">
              <a:lnSpc>
                <a:spcPct val="107000"/>
              </a:lnSpc>
              <a:spcAft>
                <a:spcPts val="800"/>
              </a:spcAft>
              <a:tabLst>
                <a:tab pos="4171950" algn="l"/>
              </a:tabLst>
            </a:pPr>
            <a:r>
              <a:rPr lang="ka-GE" dirty="0">
                <a:ea typeface="Calibri" panose="020F0502020204030204" pitchFamily="34" charset="0"/>
                <a:cs typeface="Times New Roman" panose="02020603050405020304" pitchFamily="18" charset="0"/>
              </a:rPr>
              <a:t>(გამოთვლების შედეგები ცდომილების ფარგლებშია)</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377114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93518" y="100044"/>
                <a:ext cx="11980718" cy="5472460"/>
              </a:xfrm>
              <a:prstGeom prst="rect">
                <a:avLst/>
              </a:prstGeom>
            </p:spPr>
            <p:txBody>
              <a:bodyPr wrap="square">
                <a:spAutoFit/>
              </a:bodyPr>
              <a:lstStyle/>
              <a:p>
                <a:pPr algn="just">
                  <a:lnSpc>
                    <a:spcPct val="107000"/>
                  </a:lnSpc>
                  <a:spcAft>
                    <a:spcPts val="800"/>
                  </a:spcAft>
                  <a:tabLst>
                    <a:tab pos="4171950" algn="l"/>
                  </a:tabLst>
                </a:pPr>
                <a:r>
                  <a:rPr lang="ka-GE" dirty="0">
                    <a:ea typeface="Calibri" panose="020F0502020204030204" pitchFamily="34" charset="0"/>
                    <a:cs typeface="Times New Roman" panose="02020603050405020304" pitchFamily="18" charset="0"/>
                  </a:rPr>
                  <a:t>შესაბამისად შეიძლება დავწეროთ, რომ:</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ka-GE" i="1">
                              <a:effectLst/>
                              <a:latin typeface="Cambria Math" panose="02040503050406030204" pitchFamily="18" charset="0"/>
                              <a:ea typeface="Calibri" panose="020F0502020204030204" pitchFamily="34" charset="0"/>
                              <a:cs typeface="Times New Roman" panose="02020603050405020304" pitchFamily="18" charset="0"/>
                            </a:rPr>
                            <m:t>𝐻</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ka-GE" i="1">
                              <a:effectLst/>
                              <a:latin typeface="Cambria Math" panose="02040503050406030204" pitchFamily="18" charset="0"/>
                              <a:ea typeface="Calibri" panose="020F0502020204030204" pitchFamily="34" charset="0"/>
                              <a:cs typeface="Times New Roman" panose="02020603050405020304" pitchFamily="18" charset="0"/>
                            </a:rPr>
                            <m:t>𝑇</m:t>
                          </m:r>
                        </m:sup>
                      </m:sSubSup>
                      <m:r>
                        <a:rPr lang="ka-GE"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ka-GE" i="1">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ka-GE" i="1">
                              <a:effectLst/>
                              <a:latin typeface="Cambria Math" panose="02040503050406030204" pitchFamily="18" charset="0"/>
                              <a:ea typeface="Calibri" panose="020F0502020204030204" pitchFamily="34" charset="0"/>
                              <a:cs typeface="Times New Roman" panose="02020603050405020304" pitchFamily="18" charset="0"/>
                            </a:rPr>
                            <m:t>𝑇</m:t>
                          </m:r>
                        </m:sup>
                      </m:sSubSup>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i="1">
                              <a:effectLst/>
                              <a:latin typeface="Cambria Math" panose="02040503050406030204" pitchFamily="18" charset="0"/>
                              <a:ea typeface="Calibri" panose="020F0502020204030204" pitchFamily="34" charset="0"/>
                              <a:cs typeface="Times New Roman" panose="02020603050405020304" pitchFamily="18" charset="0"/>
                            </a:rPr>
                            <m:t>∙</m:t>
                          </m:r>
                          <m:r>
                            <a:rPr lang="ka-GE" i="1">
                              <a:effectLst/>
                              <a:latin typeface="Cambria Math" panose="02040503050406030204" pitchFamily="18" charset="0"/>
                              <a:ea typeface="Calibri" panose="020F0502020204030204" pitchFamily="34" charset="0"/>
                              <a:cs typeface="Times New Roman" panose="02020603050405020304" pitchFamily="18" charset="0"/>
                            </a:rPr>
                            <m:t>𝐻</m:t>
                          </m:r>
                        </m:e>
                        <m:sub>
                          <m:r>
                            <a:rPr lang="ka-GE"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ka-GE"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dirty="0">
                    <a:ea typeface="Calibri" panose="020F0502020204030204" pitchFamily="34" charset="0"/>
                    <a:cs typeface="Times New Roman" panose="02020603050405020304" pitchFamily="18" charset="0"/>
                  </a:rPr>
                  <a:t>რადგან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dirty="0">
                    <a:effectLst/>
                    <a:latin typeface="Sylfaen" panose="010A0502050306030303" pitchFamily="18" charset="0"/>
                    <a:ea typeface="Times New Roman" panose="02020603050405020304" pitchFamily="18" charset="0"/>
                    <a:cs typeface="Times New Roman" panose="02020603050405020304" pitchFamily="18" charset="0"/>
                  </a:rPr>
                  <a:t> </a:t>
                </a:r>
                <a:r>
                  <a:rPr lang="ka-GE" dirty="0">
                    <a:ea typeface="Times New Roman" panose="02020603050405020304" pitchFamily="18" charset="0"/>
                    <a:cs typeface="Times New Roman" panose="02020603050405020304" pitchFamily="18" charset="0"/>
                  </a:rPr>
                  <a:t>დარჩა იგივე სიბრტყეში მაშინ შეიძლება დავწეროთ:</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num>
                        <m:den>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e>
                          </m:d>
                        </m:den>
                      </m:f>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e>
                      </m:d>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dirty="0">
                    <a:ea typeface="Times New Roman" panose="02020603050405020304" pitchFamily="18" charset="0"/>
                    <a:cs typeface="Times New Roman" panose="02020603050405020304" pitchFamily="18" charset="0"/>
                  </a:rPr>
                  <a:t>რადგან წინასწარ ცნობილია დისპერსიის მოდულისა და საშუალოს ნაზრდები:</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r>
                            <a:rPr lang="en-US"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r>
                            <a:rPr lang="en-US" i="1">
                              <a:effectLst/>
                              <a:latin typeface="Cambria Math" panose="02040503050406030204" pitchFamily="18" charset="0"/>
                              <a:ea typeface="Calibri" panose="020F0502020204030204" pitchFamily="34" charset="0"/>
                              <a:cs typeface="Times New Roman" panose="02020603050405020304" pitchFamily="18" charset="0"/>
                            </a:rPr>
                            <m:t>𝜎</m:t>
                          </m:r>
                        </m:e>
                      </m:d>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r>
                            <a:rPr lang="en-US" i="1">
                              <a:effectLst/>
                              <a:latin typeface="Cambria Math" panose="02040503050406030204" pitchFamily="18" charset="0"/>
                              <a:ea typeface="Calibri" panose="020F0502020204030204" pitchFamily="34" charset="0"/>
                              <a:cs typeface="Times New Roman" panose="02020603050405020304" pitchFamily="18" charset="0"/>
                            </a:rPr>
                            <m:t>𝜇</m:t>
                          </m:r>
                        </m:e>
                      </m:d>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r>
                        <a:rPr lang="en-US"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r>
                        <a:rPr lang="en-US" i="1">
                          <a:effectLst/>
                          <a:latin typeface="Cambria Math" panose="02040503050406030204" pitchFamily="18" charset="0"/>
                          <a:ea typeface="Calibri" panose="020F0502020204030204" pitchFamily="34" charset="0"/>
                          <a:cs typeface="Times New Roman" panose="02020603050405020304" pitchFamily="18" charset="0"/>
                        </a:rPr>
                        <m:t>𝜎</m:t>
                      </m:r>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r>
                            <a:rPr lang="en-US" i="1">
                              <a:effectLst/>
                              <a:latin typeface="Cambria Math" panose="02040503050406030204" pitchFamily="18" charset="0"/>
                              <a:ea typeface="Calibri" panose="020F0502020204030204" pitchFamily="34" charset="0"/>
                              <a:cs typeface="Times New Roman" panose="02020603050405020304" pitchFamily="18" charset="0"/>
                            </a:rPr>
                            <m:t>𝜎</m:t>
                          </m:r>
                          <m:r>
                            <a:rPr lang="en-US"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d>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dirty="0">
                    <a:ea typeface="Times New Roman" panose="02020603050405020304" pitchFamily="18" charset="0"/>
                    <a:cs typeface="Times New Roman" panose="02020603050405020304" pitchFamily="18" charset="0"/>
                  </a:rPr>
                  <a:t>მიღებულ გარდაქმნაში:</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ka-GE" i="1">
                            <a:effectLst/>
                            <a:latin typeface="Cambria Math" panose="02040503050406030204" pitchFamily="18" charset="0"/>
                            <a:ea typeface="Calibri" panose="020F0502020204030204" pitchFamily="34" charset="0"/>
                            <a:cs typeface="Times New Roman" panose="02020603050405020304" pitchFamily="18" charset="0"/>
                          </a:rPr>
                          <m:t>′</m:t>
                        </m:r>
                      </m:sup>
                    </m:sSup>
                    <m:r>
                      <a:rPr lang="ka-GE"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r>
                      <a:rPr lang="ka-GE"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oMath>
                </a14:m>
                <a:r>
                  <a:rPr lang="ka-GE" dirty="0">
                    <a:ea typeface="Times New Roman" panose="02020603050405020304" pitchFamily="18" charset="0"/>
                    <a:cs typeface="Times New Roman" panose="02020603050405020304" pitchFamily="18" charset="0"/>
                  </a:rPr>
                  <a:t> - </a:t>
                </a:r>
                <a14:m>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i="1">
                            <a:effectLst/>
                            <a:latin typeface="Cambria Math" panose="02040503050406030204" pitchFamily="18" charset="0"/>
                            <a:ea typeface="Calibri" panose="020F0502020204030204" pitchFamily="34" charset="0"/>
                            <a:cs typeface="Times New Roman" panose="02020603050405020304" pitchFamily="18" charset="0"/>
                          </a:rPr>
                          <m:t>𝐼</m:t>
                        </m:r>
                      </m:e>
                      <m:sub>
                        <m:r>
                          <a:rPr lang="ka-GE" i="1">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dirty="0">
                    <a:effectLst/>
                    <a:latin typeface="Sylfaen" panose="010A0502050306030303" pitchFamily="18" charset="0"/>
                    <a:ea typeface="Times New Roman" panose="02020603050405020304" pitchFamily="18" charset="0"/>
                    <a:cs typeface="Times New Roman" panose="02020603050405020304" pitchFamily="18" charset="0"/>
                  </a:rPr>
                  <a:t> </a:t>
                </a:r>
                <a:r>
                  <a:rPr lang="ka-GE" dirty="0">
                    <a:ea typeface="Times New Roman" panose="02020603050405020304" pitchFamily="18" charset="0"/>
                    <a:cs typeface="Times New Roman" panose="02020603050405020304" pitchFamily="18" charset="0"/>
                  </a:rPr>
                  <a:t>ღერძის ირგვლივ ბრუნვის შედეგად მოღებული კომპონენტი</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ka-GE" i="1">
                            <a:effectLst/>
                            <a:latin typeface="Cambria Math" panose="02040503050406030204" pitchFamily="18" charset="0"/>
                            <a:ea typeface="Calibri" panose="020F0502020204030204" pitchFamily="34" charset="0"/>
                            <a:cs typeface="Times New Roman" panose="02020603050405020304" pitchFamily="18" charset="0"/>
                          </a:rPr>
                          <m:t>′</m:t>
                        </m:r>
                      </m:sup>
                    </m:sSup>
                    <m:r>
                      <a:rPr lang="ka-GE"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r>
                      <a:rPr lang="ka-GE" i="1">
                        <a:effectLst/>
                        <a:latin typeface="Cambria Math" panose="02040503050406030204" pitchFamily="18" charset="0"/>
                        <a:ea typeface="Calibri" panose="020F0502020204030204" pitchFamily="34" charset="0"/>
                        <a:cs typeface="Times New Roman" panose="02020603050405020304" pitchFamily="18" charset="0"/>
                      </a:rPr>
                      <m:t>𝜎</m:t>
                    </m:r>
                    <m:r>
                      <a:rPr lang="ka-GE"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oMath>
                </a14:m>
                <a:r>
                  <a:rPr lang="ka-GE" dirty="0">
                    <a:ea typeface="Times New Roman" panose="02020603050405020304" pitchFamily="18" charset="0"/>
                    <a:cs typeface="Times New Roman" panose="02020603050405020304" pitchFamily="18" charset="0"/>
                  </a:rPr>
                  <a:t> - წაგრძელების შედეგად მიღებული კომპონენტი</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3518" y="100044"/>
                <a:ext cx="11980718" cy="5472460"/>
              </a:xfrm>
              <a:prstGeom prst="rect">
                <a:avLst/>
              </a:prstGeom>
              <a:blipFill rotWithShape="0">
                <a:blip r:embed="rId2"/>
                <a:stretch>
                  <a:fillRect l="-407" t="-334" b="-557"/>
                </a:stretch>
              </a:blipFill>
            </p:spPr>
            <p:txBody>
              <a:bodyPr/>
              <a:lstStyle/>
              <a:p>
                <a:r>
                  <a:rPr lang="en-US">
                    <a:noFill/>
                  </a:rPr>
                  <a:t> </a:t>
                </a:r>
              </a:p>
            </p:txBody>
          </p:sp>
        </mc:Fallback>
      </mc:AlternateContent>
    </p:spTree>
    <p:extLst>
      <p:ext uri="{BB962C8B-B14F-4D97-AF65-F5344CB8AC3E}">
        <p14:creationId xmlns:p14="http://schemas.microsoft.com/office/powerpoint/2010/main" val="260683597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141518" y="0"/>
                <a:ext cx="6096000" cy="2650534"/>
              </a:xfrm>
              <a:prstGeom prst="rect">
                <a:avLst/>
              </a:prstGeom>
            </p:spPr>
            <p:txBody>
              <a:bodyPr>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e>
                      </m:d>
                      <m:r>
                        <a:rPr lang="en-U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i="1">
                                              <a:effectLst/>
                                              <a:latin typeface="Cambria Math" panose="02040503050406030204" pitchFamily="18" charset="0"/>
                                              <a:ea typeface="Calibri" panose="020F0502020204030204" pitchFamily="34" charset="0"/>
                                              <a:cs typeface="Times New Roman" panose="02020603050405020304" pitchFamily="18" charset="0"/>
                                            </a:rPr>
                                            <m:t>𝐼</m:t>
                                          </m:r>
                                        </m:e>
                                      </m:acc>
                                    </m:e>
                                    <m:sub>
                                      <m:r>
                                        <a:rPr lang="ka-GE" i="1">
                                          <a:effectLst/>
                                          <a:latin typeface="Cambria Math" panose="02040503050406030204" pitchFamily="18" charset="0"/>
                                          <a:ea typeface="Calibri" panose="020F0502020204030204" pitchFamily="34" charset="0"/>
                                          <a:cs typeface="Times New Roman" panose="02020603050405020304" pitchFamily="18" charset="0"/>
                                        </a:rPr>
                                        <m:t>𝑛</m:t>
                                      </m:r>
                                    </m:sub>
                                  </m:sSub>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den>
                      </m:f>
                      <m:nary>
                        <m:naryPr>
                          <m:chr m:val="∑"/>
                          <m:limLoc m:val="undOvr"/>
                          <m:subHide m:val="on"/>
                          <m:supHide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naryPr>
                        <m:sub/>
                        <m:sup/>
                        <m:e>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𝑥</m:t>
                                      </m:r>
                                    </m:sub>
                                  </m:sSub>
                                </m:e>
                              </m:d>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r>
                                    <a:rPr lang="en-US" i="1">
                                      <a:effectLst/>
                                      <a:latin typeface="Cambria Math" panose="02040503050406030204" pitchFamily="18" charset="0"/>
                                      <a:ea typeface="Calibri" panose="020F0502020204030204" pitchFamily="34" charset="0"/>
                                      <a:cs typeface="Times New Roman" panose="02020603050405020304" pitchFamily="18" charset="0"/>
                                    </a:rPr>
                                    <m:t>𝜎</m:t>
                                  </m:r>
                                  <m:r>
                                    <a:rPr lang="en-US"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r>
                                    <a:rPr lang="en-US" i="1">
                                      <a:effectLst/>
                                      <a:latin typeface="Cambria Math" panose="02040503050406030204" pitchFamily="18" charset="0"/>
                                      <a:ea typeface="Calibri" panose="020F0502020204030204" pitchFamily="34" charset="0"/>
                                      <a:cs typeface="Times New Roman" panose="02020603050405020304" pitchFamily="18" charset="0"/>
                                    </a:rPr>
                                    <m:t>𝜇</m:t>
                                  </m:r>
                                </m:e>
                              </m:d>
                            </m:e>
                          </m:d>
                        </m:e>
                      </m:nary>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e>
                      </m:d>
                      <m:r>
                        <a:rPr lang="en-U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i="1">
                                              <a:effectLst/>
                                              <a:latin typeface="Cambria Math" panose="02040503050406030204" pitchFamily="18" charset="0"/>
                                              <a:ea typeface="Calibri" panose="020F0502020204030204" pitchFamily="34" charset="0"/>
                                              <a:cs typeface="Times New Roman" panose="02020603050405020304" pitchFamily="18" charset="0"/>
                                            </a:rPr>
                                            <m:t>𝐼</m:t>
                                          </m:r>
                                        </m:e>
                                      </m:acc>
                                    </m:e>
                                    <m:sub>
                                      <m:r>
                                        <a:rPr lang="ka-GE" i="1">
                                          <a:effectLst/>
                                          <a:latin typeface="Cambria Math" panose="02040503050406030204" pitchFamily="18" charset="0"/>
                                          <a:ea typeface="Calibri" panose="020F0502020204030204" pitchFamily="34" charset="0"/>
                                          <a:cs typeface="Times New Roman" panose="02020603050405020304" pitchFamily="18" charset="0"/>
                                        </a:rPr>
                                        <m:t>𝑛</m:t>
                                      </m:r>
                                    </m:sub>
                                  </m:sSub>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den>
                      </m:f>
                      <m:nary>
                        <m:naryPr>
                          <m:chr m:val="∑"/>
                          <m:limLoc m:val="undOvr"/>
                          <m:subHide m:val="on"/>
                          <m:supHide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naryPr>
                        <m:sub/>
                        <m:sup/>
                        <m:e>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r>
                                    <a:rPr lang="en-US"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r>
                                    <a:rPr lang="en-US" i="1">
                                      <a:effectLst/>
                                      <a:latin typeface="Cambria Math" panose="02040503050406030204" pitchFamily="18" charset="0"/>
                                      <a:ea typeface="Calibri" panose="020F0502020204030204" pitchFamily="34" charset="0"/>
                                      <a:cs typeface="Times New Roman" panose="02020603050405020304" pitchFamily="18" charset="0"/>
                                    </a:rPr>
                                    <m:t>𝜎</m:t>
                                  </m:r>
                                </m:e>
                              </m:d>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r>
                                    <a:rPr lang="en-US" i="1">
                                      <a:effectLst/>
                                      <a:latin typeface="Cambria Math" panose="02040503050406030204" pitchFamily="18" charset="0"/>
                                      <a:ea typeface="Calibri" panose="020F0502020204030204" pitchFamily="34" charset="0"/>
                                      <a:cs typeface="Times New Roman" panose="02020603050405020304" pitchFamily="18" charset="0"/>
                                    </a:rPr>
                                    <m:t>𝜇</m:t>
                                  </m:r>
                                </m:e>
                              </m:d>
                            </m:e>
                          </m:d>
                        </m:e>
                      </m:nary>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e>
                      </m:d>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r>
                            <a:rPr lang="en-US"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r>
                            <a:rPr lang="en-US" i="1">
                              <a:effectLst/>
                              <a:latin typeface="Cambria Math" panose="02040503050406030204" pitchFamily="18" charset="0"/>
                              <a:ea typeface="Calibri" panose="020F0502020204030204" pitchFamily="34" charset="0"/>
                              <a:cs typeface="Times New Roman" panose="02020603050405020304" pitchFamily="18" charset="0"/>
                            </a:rPr>
                            <m:t>𝜎</m:t>
                          </m:r>
                        </m:e>
                      </m:d>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i="1">
                                              <a:effectLst/>
                                              <a:latin typeface="Cambria Math" panose="02040503050406030204" pitchFamily="18" charset="0"/>
                                              <a:ea typeface="Calibri" panose="020F0502020204030204" pitchFamily="34" charset="0"/>
                                              <a:cs typeface="Times New Roman" panose="02020603050405020304" pitchFamily="18" charset="0"/>
                                            </a:rPr>
                                            <m:t>𝐼</m:t>
                                          </m:r>
                                        </m:e>
                                      </m:acc>
                                    </m:e>
                                    <m:sub>
                                      <m:r>
                                        <a:rPr lang="ka-GE" i="1">
                                          <a:effectLst/>
                                          <a:latin typeface="Cambria Math" panose="02040503050406030204" pitchFamily="18" charset="0"/>
                                          <a:ea typeface="Calibri" panose="020F0502020204030204" pitchFamily="34" charset="0"/>
                                          <a:cs typeface="Times New Roman" panose="02020603050405020304" pitchFamily="18" charset="0"/>
                                        </a:rPr>
                                        <m:t>𝑛</m:t>
                                      </m:r>
                                    </m:sub>
                                  </m:sSub>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den>
                      </m:f>
                      <m:nary>
                        <m:naryPr>
                          <m:chr m:val="∑"/>
                          <m:limLoc m:val="undOvr"/>
                          <m:subHide m:val="on"/>
                          <m:supHide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naryPr>
                        <m:sub/>
                        <m:sup/>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bSup>
                        </m:e>
                      </m:nary>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r>
                            <a:rPr lang="en-US" i="1">
                              <a:effectLst/>
                              <a:latin typeface="Cambria Math" panose="02040503050406030204" pitchFamily="18" charset="0"/>
                              <a:ea typeface="Calibri" panose="020F0502020204030204" pitchFamily="34" charset="0"/>
                              <a:cs typeface="Times New Roman" panose="02020603050405020304" pitchFamily="18" charset="0"/>
                            </a:rPr>
                            <m:t>𝜇</m:t>
                          </m:r>
                        </m:e>
                      </m:d>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141518" y="0"/>
                <a:ext cx="6096000" cy="2650534"/>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53193" y="2311415"/>
                <a:ext cx="3341812" cy="541430"/>
              </a:xfrm>
              <a:prstGeom prst="rect">
                <a:avLst/>
              </a:prstGeom>
            </p:spPr>
            <p:txBody>
              <a:bodyPr wrap="none">
                <a:spAutoFit/>
              </a:bodyPr>
              <a:lstStyle/>
              <a:p>
                <a:pPr algn="just">
                  <a:lnSpc>
                    <a:spcPct val="107000"/>
                  </a:lnSpc>
                  <a:spcAft>
                    <a:spcPts val="800"/>
                  </a:spcAft>
                </a:pPr>
                <a:r>
                  <a:rPr lang="ka-GE" dirty="0">
                    <a:ea typeface="Times New Roman" panose="02020603050405020304" pitchFamily="18" charset="0"/>
                    <a:cs typeface="Times New Roman" panose="02020603050405020304" pitchFamily="18" charset="0"/>
                  </a:rPr>
                  <a:t>რადგან </a:t>
                </a:r>
                <a14:m>
                  <m:oMath xmlns:m="http://schemas.openxmlformats.org/officeDocument/2006/math">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1</m:t>
                        </m:r>
                      </m:num>
                      <m:den>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ka-GE" i="1">
                                <a:effectLst/>
                                <a:latin typeface="Cambria Math" panose="02040503050406030204" pitchFamily="18" charset="0"/>
                                <a:ea typeface="Calibri" panose="020F0502020204030204" pitchFamily="34" charset="0"/>
                                <a:cs typeface="Times New Roman" panose="02020603050405020304" pitchFamily="18" charset="0"/>
                              </a:rPr>
                              <m:t>𝐼</m:t>
                            </m:r>
                          </m:e>
                        </m:d>
                      </m:den>
                    </m:f>
                    <m:nary>
                      <m:naryPr>
                        <m:chr m:val="∑"/>
                        <m:limLoc m:val="undOvr"/>
                        <m:subHide m:val="on"/>
                        <m:supHide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naryPr>
                      <m:sub/>
                      <m:sup/>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bSup>
                      </m:e>
                    </m:nary>
                    <m:r>
                      <a:rPr lang="en-US"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dirty="0">
                    <a:effectLst/>
                    <a:latin typeface="Sylfaen" panose="010A0502050306030303" pitchFamily="18" charset="0"/>
                    <a:ea typeface="Times New Roman" panose="02020603050405020304" pitchFamily="18" charset="0"/>
                    <a:cs typeface="Times New Roman" panose="02020603050405020304" pitchFamily="18" charset="0"/>
                  </a:rPr>
                  <a:t> </a:t>
                </a:r>
                <a:r>
                  <a:rPr lang="ka-GE" dirty="0">
                    <a:ea typeface="Times New Roman" panose="02020603050405020304" pitchFamily="18" charset="0"/>
                    <a:cs typeface="Times New Roman" panose="02020603050405020304" pitchFamily="18" charset="0"/>
                  </a:rPr>
                  <a:t>მივიღებთ:</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53193" y="2311415"/>
                <a:ext cx="3341812" cy="541430"/>
              </a:xfrm>
              <a:prstGeom prst="rect">
                <a:avLst/>
              </a:prstGeom>
              <a:blipFill rotWithShape="0">
                <a:blip r:embed="rId3"/>
                <a:stretch>
                  <a:fillRect l="-1460" t="-66292" r="-1277" b="-1101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193855" y="2712086"/>
                <a:ext cx="17627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𝜇</m:t>
                              </m:r>
                            </m:e>
                          </m:acc>
                        </m:e>
                        <m:sub>
                          <m:r>
                            <a:rPr lang="en-US" i="1">
                              <a:latin typeface="Cambria Math" panose="02040503050406030204" pitchFamily="18" charset="0"/>
                            </a:rPr>
                            <m:t>𝑌</m:t>
                          </m:r>
                        </m:sub>
                      </m:sSub>
                      <m:r>
                        <a:rPr lang="en-US" i="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𝜇</m:t>
                                  </m:r>
                                </m:e>
                              </m:acc>
                            </m:e>
                            <m:sub>
                              <m:r>
                                <a:rPr lang="en-US" i="1">
                                  <a:latin typeface="Cambria Math" panose="02040503050406030204" pitchFamily="18" charset="0"/>
                                </a:rPr>
                                <m:t>𝑥</m:t>
                              </m:r>
                            </m:sub>
                          </m:sSub>
                          <m:r>
                            <a:rPr lang="en-US" i="0">
                              <a:latin typeface="Cambria Math" panose="02040503050406030204" pitchFamily="18" charset="0"/>
                            </a:rPr>
                            <m:t>+</m:t>
                          </m:r>
                          <m:r>
                            <m:rPr>
                              <m:sty m:val="p"/>
                            </m:rPr>
                            <a:rPr lang="en-US" i="0">
                              <a:latin typeface="Cambria Math" panose="02040503050406030204" pitchFamily="18" charset="0"/>
                            </a:rPr>
                            <m:t>Δ</m:t>
                          </m:r>
                          <m:acc>
                            <m:accPr>
                              <m:chr m:val="⃗"/>
                              <m:ctrlPr>
                                <a:rPr lang="en-US" i="1">
                                  <a:latin typeface="Cambria Math" panose="02040503050406030204" pitchFamily="18" charset="0"/>
                                </a:rPr>
                              </m:ctrlPr>
                            </m:accPr>
                            <m:e>
                              <m:r>
                                <a:rPr lang="en-US" i="1">
                                  <a:latin typeface="Cambria Math" panose="02040503050406030204" pitchFamily="18" charset="0"/>
                                </a:rPr>
                                <m:t>𝜇</m:t>
                              </m:r>
                            </m:e>
                          </m:acc>
                        </m:e>
                      </m: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5193855" y="2712086"/>
                <a:ext cx="1762726" cy="369332"/>
              </a:xfrm>
              <a:prstGeom prst="rect">
                <a:avLst/>
              </a:prstGeom>
              <a:blipFill rotWithShape="0">
                <a:blip r:embed="rId4"/>
                <a:stretch>
                  <a:fillRect t="-23333" r="-9343" b="-5000"/>
                </a:stretch>
              </a:blipFill>
            </p:spPr>
            <p:txBody>
              <a:bodyPr/>
              <a:lstStyle/>
              <a:p>
                <a:r>
                  <a:rPr lang="en-US">
                    <a:noFill/>
                  </a:rPr>
                  <a:t> </a:t>
                </a:r>
              </a:p>
            </p:txBody>
          </p:sp>
        </mc:Fallback>
      </mc:AlternateContent>
      <p:sp>
        <p:nvSpPr>
          <p:cNvPr id="8" name="Rectangle 7"/>
          <p:cNvSpPr/>
          <p:nvPr/>
        </p:nvSpPr>
        <p:spPr>
          <a:xfrm>
            <a:off x="653193" y="3081418"/>
            <a:ext cx="11400261" cy="388696"/>
          </a:xfrm>
          <a:prstGeom prst="rect">
            <a:avLst/>
          </a:prstGeom>
        </p:spPr>
        <p:txBody>
          <a:bodyPr wrap="square">
            <a:spAutoFit/>
          </a:bodyPr>
          <a:lstStyle/>
          <a:p>
            <a:pPr algn="just">
              <a:lnSpc>
                <a:spcPct val="107000"/>
              </a:lnSpc>
              <a:spcAft>
                <a:spcPts val="800"/>
              </a:spcAft>
            </a:pPr>
            <a:r>
              <a:rPr lang="ka-GE" dirty="0">
                <a:ea typeface="Times New Roman" panose="02020603050405020304" pitchFamily="18" charset="0"/>
                <a:cs typeface="Times New Roman" panose="02020603050405020304" pitchFamily="18" charset="0"/>
              </a:rPr>
              <a:t>ანალოგიურად ვიქცევით დისპერსიის მოდულის შემთხვევაში:</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375087" y="3437204"/>
                <a:ext cx="11400261" cy="3049489"/>
              </a:xfrm>
              <a:prstGeom prst="rect">
                <a:avLst/>
              </a:prstGeom>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i="1">
                                              <a:effectLst/>
                                              <a:latin typeface="Cambria Math" panose="02040503050406030204" pitchFamily="18" charset="0"/>
                                              <a:ea typeface="Calibri" panose="020F0502020204030204" pitchFamily="34" charset="0"/>
                                              <a:cs typeface="Times New Roman" panose="02020603050405020304" pitchFamily="18" charset="0"/>
                                            </a:rPr>
                                            <m:t>𝐼</m:t>
                                          </m:r>
                                        </m:e>
                                      </m:acc>
                                    </m:e>
                                    <m:sub>
                                      <m:r>
                                        <a:rPr lang="ka-GE" i="1">
                                          <a:effectLst/>
                                          <a:latin typeface="Cambria Math" panose="02040503050406030204" pitchFamily="18" charset="0"/>
                                          <a:ea typeface="Calibri" panose="020F0502020204030204" pitchFamily="34" charset="0"/>
                                          <a:cs typeface="Times New Roman" panose="02020603050405020304" pitchFamily="18" charset="0"/>
                                        </a:rPr>
                                        <m:t>𝑛</m:t>
                                      </m:r>
                                    </m:sub>
                                  </m:sSub>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den>
                      </m:f>
                      <m:nary>
                        <m:naryPr>
                          <m:chr m:val="∑"/>
                          <m:limLoc m:val="undOvr"/>
                          <m:subHide m:val="on"/>
                          <m:supHide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naryPr>
                        <m:sub/>
                        <m:sup/>
                        <m:e>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e>
                      </m:nary>
                      <m:r>
                        <a:rPr lang="en-U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i="1">
                                              <a:effectLst/>
                                              <a:latin typeface="Cambria Math" panose="02040503050406030204" pitchFamily="18" charset="0"/>
                                              <a:ea typeface="Calibri" panose="020F0502020204030204" pitchFamily="34" charset="0"/>
                                              <a:cs typeface="Times New Roman" panose="02020603050405020304" pitchFamily="18" charset="0"/>
                                            </a:rPr>
                                            <m:t>𝐼</m:t>
                                          </m:r>
                                        </m:e>
                                      </m:acc>
                                    </m:e>
                                    <m:sub>
                                      <m:r>
                                        <a:rPr lang="ka-GE" i="1">
                                          <a:effectLst/>
                                          <a:latin typeface="Cambria Math" panose="02040503050406030204" pitchFamily="18" charset="0"/>
                                          <a:ea typeface="Calibri" panose="020F0502020204030204" pitchFamily="34" charset="0"/>
                                          <a:cs typeface="Times New Roman" panose="02020603050405020304" pitchFamily="18" charset="0"/>
                                        </a:rPr>
                                        <m:t>𝑛</m:t>
                                      </m:r>
                                    </m:sub>
                                  </m:sSub>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den>
                      </m:f>
                      <m:nary>
                        <m:naryPr>
                          <m:chr m:val="∑"/>
                          <m:limLoc m:val="undOvr"/>
                          <m:subHide m:val="on"/>
                          <m:supHide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naryPr>
                        <m:sub/>
                        <m:sup/>
                        <m:e>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e>
                                  </m:d>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e>
                      </m:nary>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i="1">
                                              <a:effectLst/>
                                              <a:latin typeface="Cambria Math" panose="02040503050406030204" pitchFamily="18" charset="0"/>
                                              <a:ea typeface="Calibri" panose="020F0502020204030204" pitchFamily="34" charset="0"/>
                                              <a:cs typeface="Times New Roman" panose="02020603050405020304" pitchFamily="18" charset="0"/>
                                            </a:rPr>
                                            <m:t>𝐼</m:t>
                                          </m:r>
                                        </m:e>
                                      </m:acc>
                                    </m:e>
                                    <m:sub>
                                      <m:r>
                                        <a:rPr lang="ka-GE" i="1">
                                          <a:effectLst/>
                                          <a:latin typeface="Cambria Math" panose="02040503050406030204" pitchFamily="18" charset="0"/>
                                          <a:ea typeface="Calibri" panose="020F0502020204030204" pitchFamily="34" charset="0"/>
                                          <a:cs typeface="Times New Roman" panose="02020603050405020304" pitchFamily="18" charset="0"/>
                                        </a:rPr>
                                        <m:t>𝑛</m:t>
                                      </m:r>
                                    </m:sub>
                                  </m:sSub>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den>
                      </m:f>
                      <m:nary>
                        <m:naryPr>
                          <m:chr m:val="∑"/>
                          <m:limLoc m:val="undOvr"/>
                          <m:subHide m:val="on"/>
                          <m:supHide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naryPr>
                        <m:sub/>
                        <m:sup/>
                        <m:e>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e>
                      </m:nary>
                      <m:r>
                        <a:rPr lang="en-US"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i="1">
                                              <a:effectLst/>
                                              <a:latin typeface="Cambria Math" panose="02040503050406030204" pitchFamily="18" charset="0"/>
                                              <a:ea typeface="Calibri" panose="020F0502020204030204" pitchFamily="34" charset="0"/>
                                              <a:cs typeface="Times New Roman" panose="02020603050405020304" pitchFamily="18" charset="0"/>
                                            </a:rPr>
                                            <m:t>𝐼</m:t>
                                          </m:r>
                                        </m:e>
                                      </m:acc>
                                    </m:e>
                                    <m:sub>
                                      <m:r>
                                        <a:rPr lang="ka-GE" i="1">
                                          <a:effectLst/>
                                          <a:latin typeface="Cambria Math" panose="02040503050406030204" pitchFamily="18" charset="0"/>
                                          <a:ea typeface="Calibri" panose="020F0502020204030204" pitchFamily="34" charset="0"/>
                                          <a:cs typeface="Times New Roman" panose="02020603050405020304" pitchFamily="18" charset="0"/>
                                        </a:rPr>
                                        <m:t>𝑛</m:t>
                                      </m:r>
                                    </m:sub>
                                  </m:sSub>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den>
                      </m:f>
                      <m:nary>
                        <m:naryPr>
                          <m:chr m:val="∑"/>
                          <m:limLoc m:val="undOvr"/>
                          <m:subHide m:val="on"/>
                          <m:supHide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naryPr>
                        <m:sub/>
                        <m:sup/>
                        <m:e>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ka-GE" i="1">
                                          <a:effectLst/>
                                          <a:latin typeface="Cambria Math" panose="02040503050406030204" pitchFamily="18" charset="0"/>
                                          <a:ea typeface="Calibri" panose="020F0502020204030204" pitchFamily="34" charset="0"/>
                                          <a:cs typeface="Times New Roman" panose="02020603050405020304" pitchFamily="18" charset="0"/>
                                        </a:rPr>
                                        <m:t>𝐻</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ka-GE" i="1">
                                          <a:effectLst/>
                                          <a:latin typeface="Cambria Math" panose="02040503050406030204" pitchFamily="18" charset="0"/>
                                          <a:ea typeface="Calibri" panose="020F0502020204030204" pitchFamily="34" charset="0"/>
                                          <a:cs typeface="Times New Roman" panose="02020603050405020304" pitchFamily="18" charset="0"/>
                                        </a:rPr>
                                        <m:t>𝑇</m:t>
                                      </m:r>
                                    </m:sup>
                                  </m:sSubSup>
                                  <m:r>
                                    <a:rPr lang="ka-GE"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ka-GE" i="1">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ka-GE" i="1">
                                          <a:effectLst/>
                                          <a:latin typeface="Cambria Math" panose="02040503050406030204" pitchFamily="18" charset="0"/>
                                          <a:ea typeface="Calibri" panose="020F0502020204030204" pitchFamily="34" charset="0"/>
                                          <a:cs typeface="Times New Roman" panose="02020603050405020304" pitchFamily="18" charset="0"/>
                                        </a:rPr>
                                        <m:t>𝑇</m:t>
                                      </m:r>
                                    </m:sup>
                                  </m:sSubSup>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i="1">
                                          <a:effectLst/>
                                          <a:latin typeface="Cambria Math" panose="02040503050406030204" pitchFamily="18" charset="0"/>
                                          <a:ea typeface="Calibri" panose="020F0502020204030204" pitchFamily="34" charset="0"/>
                                          <a:cs typeface="Times New Roman" panose="02020603050405020304" pitchFamily="18" charset="0"/>
                                        </a:rPr>
                                        <m:t>∙</m:t>
                                      </m:r>
                                      <m:r>
                                        <a:rPr lang="ka-GE" i="1">
                                          <a:effectLst/>
                                          <a:latin typeface="Cambria Math" panose="02040503050406030204" pitchFamily="18" charset="0"/>
                                          <a:ea typeface="Calibri" panose="020F0502020204030204" pitchFamily="34" charset="0"/>
                                          <a:cs typeface="Times New Roman" panose="02020603050405020304" pitchFamily="18" charset="0"/>
                                        </a:rPr>
                                        <m:t>𝐻</m:t>
                                      </m:r>
                                    </m:e>
                                    <m:sub>
                                      <m:r>
                                        <a:rPr lang="ka-GE"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ka-GE"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e>
                      </m:nary>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i="1">
                                              <a:effectLst/>
                                              <a:latin typeface="Cambria Math" panose="02040503050406030204" pitchFamily="18" charset="0"/>
                                              <a:ea typeface="Calibri" panose="020F0502020204030204" pitchFamily="34" charset="0"/>
                                              <a:cs typeface="Times New Roman" panose="02020603050405020304" pitchFamily="18" charset="0"/>
                                            </a:rPr>
                                            <m:t>𝐼</m:t>
                                          </m:r>
                                        </m:e>
                                      </m:acc>
                                    </m:e>
                                    <m:sub>
                                      <m:r>
                                        <a:rPr lang="ka-GE" i="1">
                                          <a:effectLst/>
                                          <a:latin typeface="Cambria Math" panose="02040503050406030204" pitchFamily="18" charset="0"/>
                                          <a:ea typeface="Calibri" panose="020F0502020204030204" pitchFamily="34" charset="0"/>
                                          <a:cs typeface="Times New Roman" panose="02020603050405020304" pitchFamily="18" charset="0"/>
                                        </a:rPr>
                                        <m:t>𝑛</m:t>
                                      </m:r>
                                    </m:sub>
                                  </m:sSub>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den>
                      </m:f>
                      <m:nary>
                        <m:naryPr>
                          <m:chr m:val="∑"/>
                          <m:limLoc m:val="undOvr"/>
                          <m:subHide m:val="on"/>
                          <m:supHide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naryPr>
                        <m:sub/>
                        <m:sup/>
                        <m:e>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e>
                      </m:nary>
                      <m:r>
                        <a:rPr lang="en-US"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75087" y="3437204"/>
                <a:ext cx="11400261" cy="3049489"/>
              </a:xfrm>
              <a:prstGeom prst="rect">
                <a:avLst/>
              </a:prstGeom>
              <a:blipFill rotWithShape="0">
                <a:blip r:embed="rId5"/>
                <a:stretch>
                  <a:fillRect/>
                </a:stretch>
              </a:blipFill>
            </p:spPr>
            <p:txBody>
              <a:bodyPr/>
              <a:lstStyle/>
              <a:p>
                <a:r>
                  <a:rPr lang="en-US">
                    <a:noFill/>
                  </a:rPr>
                  <a:t> </a:t>
                </a:r>
              </a:p>
            </p:txBody>
          </p:sp>
        </mc:Fallback>
      </mc:AlternateContent>
      <p:sp>
        <p:nvSpPr>
          <p:cNvPr id="10" name="Rectangle 9"/>
          <p:cNvSpPr/>
          <p:nvPr/>
        </p:nvSpPr>
        <p:spPr>
          <a:xfrm>
            <a:off x="653192" y="6380389"/>
            <a:ext cx="11400261" cy="388696"/>
          </a:xfrm>
          <a:prstGeom prst="rect">
            <a:avLst/>
          </a:prstGeom>
        </p:spPr>
        <p:txBody>
          <a:bodyPr wrap="square">
            <a:spAutoFit/>
          </a:bodyPr>
          <a:lstStyle/>
          <a:p>
            <a:pPr algn="just">
              <a:lnSpc>
                <a:spcPct val="107000"/>
              </a:lnSpc>
              <a:spcAft>
                <a:spcPts val="800"/>
              </a:spcAft>
            </a:pPr>
            <a:r>
              <a:rPr lang="ka-GE" dirty="0">
                <a:ea typeface="Times New Roman" panose="02020603050405020304" pitchFamily="18" charset="0"/>
                <a:cs typeface="Times New Roman" panose="02020603050405020304" pitchFamily="18" charset="0"/>
              </a:rPr>
              <a:t>ანუ მართლაც მიღებულ ვექტორს ექნება წინასწარ დაგეგმილი მათემატიკური ლოდინი და დისპერსია.</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067170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18955" y="92653"/>
            <a:ext cx="6705600" cy="6684904"/>
          </a:xfrm>
          <a:prstGeom prst="rect">
            <a:avLst/>
          </a:prstGeom>
        </p:spPr>
      </p:pic>
    </p:spTree>
    <p:extLst>
      <p:ext uri="{BB962C8B-B14F-4D97-AF65-F5344CB8AC3E}">
        <p14:creationId xmlns:p14="http://schemas.microsoft.com/office/powerpoint/2010/main" val="408411247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28600" y="148039"/>
                <a:ext cx="11845636" cy="5164299"/>
              </a:xfrm>
              <a:prstGeom prst="rect">
                <a:avLst/>
              </a:prstGeom>
            </p:spPr>
            <p:txBody>
              <a:bodyPr wrap="square">
                <a:spAutoFit/>
              </a:bodyPr>
              <a:lstStyle/>
              <a:p>
                <a:pPr algn="just">
                  <a:lnSpc>
                    <a:spcPct val="107000"/>
                  </a:lnSpc>
                  <a:spcAft>
                    <a:spcPts val="800"/>
                  </a:spcAft>
                </a:pPr>
                <a:r>
                  <a:rPr lang="ka-GE" dirty="0">
                    <a:ea typeface="Times New Roman" panose="02020603050405020304" pitchFamily="18" charset="0"/>
                    <a:cs typeface="Times New Roman" panose="02020603050405020304" pitchFamily="18" charset="0"/>
                  </a:rPr>
                  <a:t>ანუ საბოლოოდ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r>
                        <a:rPr lang="ka-GE"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i="1">
                                  <a:effectLst/>
                                  <a:latin typeface="Cambria Math" panose="02040503050406030204" pitchFamily="18" charset="0"/>
                                  <a:ea typeface="Calibri" panose="020F0502020204030204" pitchFamily="34" charset="0"/>
                                  <a:cs typeface="Times New Roman" panose="02020603050405020304" pitchFamily="18" charset="0"/>
                                </a:rPr>
                                <m:t>𝑦</m:t>
                              </m:r>
                            </m:e>
                            <m:sub>
                              <m:r>
                                <a:rPr lang="ka-GE"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ka-GE" i="1">
                              <a:effectLst/>
                              <a:latin typeface="Cambria Math" panose="02040503050406030204" pitchFamily="18" charset="0"/>
                              <a:ea typeface="Calibri" panose="020F0502020204030204" pitchFamily="34" charset="0"/>
                              <a:cs typeface="Times New Roman" panose="02020603050405020304" pitchFamily="18" charset="0"/>
                            </a:rPr>
                            <m:t>|</m:t>
                          </m:r>
                          <m:r>
                            <a:rPr lang="ka-GE" i="1">
                              <a:effectLst/>
                              <a:latin typeface="Cambria Math" panose="02040503050406030204" pitchFamily="18" charset="0"/>
                              <a:ea typeface="Calibri" panose="020F0502020204030204" pitchFamily="34" charset="0"/>
                              <a:cs typeface="Times New Roman" panose="02020603050405020304" pitchFamily="18" charset="0"/>
                            </a:rPr>
                            <m:t>𝑖</m:t>
                          </m:r>
                          <m:r>
                            <a:rPr lang="ka-GE" i="1">
                              <a:effectLst/>
                              <a:latin typeface="Cambria Math" panose="02040503050406030204" pitchFamily="18" charset="0"/>
                              <a:ea typeface="Calibri" panose="020F0502020204030204" pitchFamily="34" charset="0"/>
                              <a:cs typeface="Times New Roman" panose="02020603050405020304" pitchFamily="18" charset="0"/>
                            </a:rPr>
                            <m:t>=1,2⋯</m:t>
                          </m:r>
                          <m:r>
                            <a:rPr lang="ka-GE" i="1">
                              <a:effectLst/>
                              <a:latin typeface="Cambria Math" panose="02040503050406030204" pitchFamily="18" charset="0"/>
                              <a:ea typeface="Calibri" panose="020F0502020204030204" pitchFamily="34" charset="0"/>
                              <a:cs typeface="Times New Roman" panose="02020603050405020304" pitchFamily="18" charset="0"/>
                            </a:rPr>
                            <m:t>𝑛</m:t>
                          </m:r>
                        </m:e>
                      </m:d>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dirty="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ka-GE" i="1">
                              <a:effectLst/>
                              <a:latin typeface="Cambria Math" panose="02040503050406030204" pitchFamily="18" charset="0"/>
                              <a:ea typeface="Calibri" panose="020F0502020204030204" pitchFamily="34" charset="0"/>
                              <a:cs typeface="Times New Roman" panose="02020603050405020304" pitchFamily="18" charset="0"/>
                            </a:rPr>
                            <m:t>𝐻</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ka-GE" i="1">
                              <a:effectLst/>
                              <a:latin typeface="Cambria Math" panose="02040503050406030204" pitchFamily="18" charset="0"/>
                              <a:ea typeface="Calibri" panose="020F0502020204030204" pitchFamily="34" charset="0"/>
                              <a:cs typeface="Times New Roman" panose="02020603050405020304" pitchFamily="18" charset="0"/>
                            </a:rPr>
                            <m:t>𝑇</m:t>
                          </m:r>
                        </m:sup>
                      </m:sSubSup>
                      <m:r>
                        <a:rPr lang="ka-GE"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ka-GE" i="1">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ka-GE" i="1">
                              <a:effectLst/>
                              <a:latin typeface="Cambria Math" panose="02040503050406030204" pitchFamily="18" charset="0"/>
                              <a:ea typeface="Calibri" panose="020F0502020204030204" pitchFamily="34" charset="0"/>
                              <a:cs typeface="Times New Roman" panose="02020603050405020304" pitchFamily="18" charset="0"/>
                            </a:rPr>
                            <m:t>𝑇</m:t>
                          </m:r>
                        </m:sup>
                      </m:sSubSup>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i="1">
                              <a:effectLst/>
                              <a:latin typeface="Cambria Math" panose="02040503050406030204" pitchFamily="18" charset="0"/>
                              <a:ea typeface="Calibri" panose="020F0502020204030204" pitchFamily="34" charset="0"/>
                              <a:cs typeface="Times New Roman" panose="02020603050405020304" pitchFamily="18" charset="0"/>
                            </a:rPr>
                            <m:t>∙</m:t>
                          </m:r>
                          <m:r>
                            <a:rPr lang="ka-GE" i="1">
                              <a:effectLst/>
                              <a:latin typeface="Cambria Math" panose="02040503050406030204" pitchFamily="18" charset="0"/>
                              <a:ea typeface="Calibri" panose="020F0502020204030204" pitchFamily="34" charset="0"/>
                              <a:cs typeface="Times New Roman" panose="02020603050405020304" pitchFamily="18" charset="0"/>
                            </a:rPr>
                            <m:t>𝐻</m:t>
                          </m:r>
                        </m:e>
                        <m:sub>
                          <m:r>
                            <a:rPr lang="ka-GE"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ka-GE"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num>
                        <m:den>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e>
                          </m:d>
                        </m:den>
                      </m:f>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ka-GE" i="1">
                              <a:effectLst/>
                              <a:latin typeface="Cambria Math" panose="02040503050406030204" pitchFamily="18" charset="0"/>
                              <a:ea typeface="Calibri" panose="020F0502020204030204" pitchFamily="34" charset="0"/>
                              <a:cs typeface="Times New Roman" panose="02020603050405020304" pitchFamily="18" charset="0"/>
                            </a:rPr>
                            <m:t>𝐻</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ka-GE" i="1">
                              <a:effectLst/>
                              <a:latin typeface="Cambria Math" panose="02040503050406030204" pitchFamily="18" charset="0"/>
                              <a:ea typeface="Calibri" panose="020F0502020204030204" pitchFamily="34" charset="0"/>
                              <a:cs typeface="Times New Roman" panose="02020603050405020304" pitchFamily="18" charset="0"/>
                            </a:rPr>
                            <m:t>𝑇</m:t>
                          </m:r>
                        </m:sup>
                      </m:sSubSup>
                      <m:r>
                        <a:rPr lang="ka-GE"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ka-GE" i="1">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ka-GE" i="1">
                              <a:effectLst/>
                              <a:latin typeface="Cambria Math" panose="02040503050406030204" pitchFamily="18" charset="0"/>
                              <a:ea typeface="Calibri" panose="020F0502020204030204" pitchFamily="34" charset="0"/>
                              <a:cs typeface="Times New Roman" panose="02020603050405020304" pitchFamily="18" charset="0"/>
                            </a:rPr>
                            <m:t>𝑇</m:t>
                          </m:r>
                        </m:sup>
                      </m:sSubSup>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i="1">
                              <a:effectLst/>
                              <a:latin typeface="Cambria Math" panose="02040503050406030204" pitchFamily="18" charset="0"/>
                              <a:ea typeface="Calibri" panose="020F0502020204030204" pitchFamily="34" charset="0"/>
                              <a:cs typeface="Times New Roman" panose="02020603050405020304" pitchFamily="18" charset="0"/>
                            </a:rPr>
                            <m:t>∙</m:t>
                          </m:r>
                          <m:r>
                            <a:rPr lang="ka-GE" i="1">
                              <a:effectLst/>
                              <a:latin typeface="Cambria Math" panose="02040503050406030204" pitchFamily="18" charset="0"/>
                              <a:ea typeface="Calibri" panose="020F0502020204030204" pitchFamily="34" charset="0"/>
                              <a:cs typeface="Times New Roman" panose="02020603050405020304" pitchFamily="18" charset="0"/>
                            </a:rPr>
                            <m:t>𝐻</m:t>
                          </m:r>
                        </m:e>
                        <m:sub>
                          <m:r>
                            <a:rPr lang="ka-GE"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ka-GE"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num>
                            <m:den>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den>
                          </m:f>
                        </m:e>
                      </m:d>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num>
                        <m:den>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e>
                          </m:d>
                        </m:den>
                      </m:f>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e>
                          </m:d>
                        </m:num>
                        <m:den>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den>
                      </m:f>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ka-GE" i="1">
                              <a:effectLst/>
                              <a:latin typeface="Cambria Math" panose="02040503050406030204" pitchFamily="18" charset="0"/>
                              <a:ea typeface="Calibri" panose="020F0502020204030204" pitchFamily="34" charset="0"/>
                              <a:cs typeface="Times New Roman" panose="02020603050405020304" pitchFamily="18" charset="0"/>
                            </a:rPr>
                            <m:t>𝐻</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ka-GE" i="1">
                              <a:effectLst/>
                              <a:latin typeface="Cambria Math" panose="02040503050406030204" pitchFamily="18" charset="0"/>
                              <a:ea typeface="Calibri" panose="020F0502020204030204" pitchFamily="34" charset="0"/>
                              <a:cs typeface="Times New Roman" panose="02020603050405020304" pitchFamily="18" charset="0"/>
                            </a:rPr>
                            <m:t>𝑇</m:t>
                          </m:r>
                        </m:sup>
                      </m:sSubSup>
                      <m:r>
                        <a:rPr lang="ka-GE"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ka-GE" i="1">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ka-GE" i="1">
                              <a:effectLst/>
                              <a:latin typeface="Cambria Math" panose="02040503050406030204" pitchFamily="18" charset="0"/>
                              <a:ea typeface="Calibri" panose="020F0502020204030204" pitchFamily="34" charset="0"/>
                              <a:cs typeface="Times New Roman" panose="02020603050405020304" pitchFamily="18" charset="0"/>
                            </a:rPr>
                            <m:t>𝑇</m:t>
                          </m:r>
                        </m:sup>
                      </m:sSubSup>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i="1">
                              <a:effectLst/>
                              <a:latin typeface="Cambria Math" panose="02040503050406030204" pitchFamily="18" charset="0"/>
                              <a:ea typeface="Calibri" panose="020F0502020204030204" pitchFamily="34" charset="0"/>
                              <a:cs typeface="Times New Roman" panose="02020603050405020304" pitchFamily="18" charset="0"/>
                            </a:rPr>
                            <m:t>∙</m:t>
                          </m:r>
                          <m:r>
                            <a:rPr lang="ka-GE" i="1">
                              <a:effectLst/>
                              <a:latin typeface="Cambria Math" panose="02040503050406030204" pitchFamily="18" charset="0"/>
                              <a:ea typeface="Calibri" panose="020F0502020204030204" pitchFamily="34" charset="0"/>
                              <a:cs typeface="Times New Roman" panose="02020603050405020304" pitchFamily="18" charset="0"/>
                            </a:rPr>
                            <m:t>𝐻</m:t>
                          </m:r>
                        </m:e>
                        <m:sub>
                          <m:r>
                            <a:rPr lang="ka-GE"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ka-GE"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e>
                          </m:d>
                        </m:num>
                        <m:den>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den>
                      </m:f>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𝑌</m:t>
                              </m:r>
                            </m:sub>
                          </m:sSub>
                        </m:e>
                      </m:d>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ka-GE" i="1">
                              <a:effectLst/>
                              <a:latin typeface="Cambria Math" panose="02040503050406030204" pitchFamily="18" charset="0"/>
                              <a:ea typeface="Calibri" panose="020F0502020204030204" pitchFamily="34" charset="0"/>
                              <a:cs typeface="Times New Roman" panose="02020603050405020304" pitchFamily="18" charset="0"/>
                            </a:rPr>
                            <m:t>𝐻</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ka-GE" i="1">
                              <a:effectLst/>
                              <a:latin typeface="Cambria Math" panose="02040503050406030204" pitchFamily="18" charset="0"/>
                              <a:ea typeface="Calibri" panose="020F0502020204030204" pitchFamily="34" charset="0"/>
                              <a:cs typeface="Times New Roman" panose="02020603050405020304" pitchFamily="18" charset="0"/>
                            </a:rPr>
                            <m:t>𝑇</m:t>
                          </m:r>
                        </m:sup>
                      </m:sSubSup>
                      <m:r>
                        <a:rPr lang="ka-GE"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ka-GE" i="1">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ka-GE" i="1">
                              <a:effectLst/>
                              <a:latin typeface="Cambria Math" panose="02040503050406030204" pitchFamily="18" charset="0"/>
                              <a:ea typeface="Calibri" panose="020F0502020204030204" pitchFamily="34" charset="0"/>
                              <a:cs typeface="Times New Roman" panose="02020603050405020304" pitchFamily="18" charset="0"/>
                            </a:rPr>
                            <m:t>𝑇</m:t>
                          </m:r>
                        </m:sup>
                      </m:sSubSup>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i="1">
                              <a:effectLst/>
                              <a:latin typeface="Cambria Math" panose="02040503050406030204" pitchFamily="18" charset="0"/>
                              <a:ea typeface="Calibri" panose="020F0502020204030204" pitchFamily="34" charset="0"/>
                              <a:cs typeface="Times New Roman" panose="02020603050405020304" pitchFamily="18" charset="0"/>
                            </a:rPr>
                            <m:t>∙</m:t>
                          </m:r>
                          <m:r>
                            <a:rPr lang="ka-GE" i="1">
                              <a:effectLst/>
                              <a:latin typeface="Cambria Math" panose="02040503050406030204" pitchFamily="18" charset="0"/>
                              <a:ea typeface="Calibri" panose="020F0502020204030204" pitchFamily="34" charset="0"/>
                              <a:cs typeface="Times New Roman" panose="02020603050405020304" pitchFamily="18" charset="0"/>
                            </a:rPr>
                            <m:t>𝐻</m:t>
                          </m:r>
                        </m:e>
                        <m:sub>
                          <m:r>
                            <a:rPr lang="ka-GE"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ka-GE"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acc>
                                </m:e>
                              </m:d>
                            </m:num>
                            <m:den>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den>
                          </m:f>
                        </m:e>
                      </m:d>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acc>
                                </m:e>
                              </m:d>
                            </m:num>
                            <m:den>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den>
                          </m:f>
                        </m:e>
                      </m:d>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d>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i="1" dirty="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171950" algn="l"/>
                  </a:tabLst>
                </a:pPr>
                <a:r>
                  <a:rPr lang="ka-GE" dirty="0">
                    <a:ea typeface="Calibri" panose="020F0502020204030204" pitchFamily="34" charset="0"/>
                    <a:cs typeface="Times New Roman" panose="02020603050405020304" pitchFamily="18" charset="0"/>
                  </a:rPr>
                  <a:t>ბრუნვა </a:t>
                </a:r>
                <a14:m>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i="1">
                            <a:effectLst/>
                            <a:latin typeface="Cambria Math" panose="02040503050406030204" pitchFamily="18" charset="0"/>
                            <a:ea typeface="Calibri" panose="020F0502020204030204" pitchFamily="34" charset="0"/>
                            <a:cs typeface="Times New Roman" panose="02020603050405020304" pitchFamily="18" charset="0"/>
                          </a:rPr>
                          <m:t>𝐼</m:t>
                        </m:r>
                      </m:e>
                      <m:sub>
                        <m:r>
                          <a:rPr lang="ka-GE"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ka-GE"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ka-GE" i="1">
                            <a:effectLst/>
                            <a:latin typeface="Cambria Math" panose="02040503050406030204" pitchFamily="18" charset="0"/>
                            <a:ea typeface="Calibri" panose="020F0502020204030204" pitchFamily="34" charset="0"/>
                            <a:cs typeface="Times New Roman" panose="02020603050405020304" pitchFamily="18" charset="0"/>
                          </a:rPr>
                          <m:t>1|</m:t>
                        </m:r>
                        <m:r>
                          <a:rPr lang="ka-GE" i="1">
                            <a:effectLst/>
                            <a:latin typeface="Cambria Math" panose="02040503050406030204" pitchFamily="18" charset="0"/>
                            <a:ea typeface="Calibri" panose="020F0502020204030204" pitchFamily="34" charset="0"/>
                            <a:cs typeface="Times New Roman" panose="02020603050405020304" pitchFamily="18" charset="0"/>
                          </a:rPr>
                          <m:t>𝑖</m:t>
                        </m:r>
                        <m:r>
                          <a:rPr lang="ka-GE" i="1">
                            <a:effectLst/>
                            <a:latin typeface="Cambria Math" panose="02040503050406030204" pitchFamily="18" charset="0"/>
                            <a:ea typeface="Calibri" panose="020F0502020204030204" pitchFamily="34" charset="0"/>
                            <a:cs typeface="Times New Roman" panose="02020603050405020304" pitchFamily="18" charset="0"/>
                          </a:rPr>
                          <m:t>=1,2⋯</m:t>
                        </m:r>
                        <m:r>
                          <a:rPr lang="ka-GE" i="1">
                            <a:effectLst/>
                            <a:latin typeface="Cambria Math" panose="02040503050406030204" pitchFamily="18" charset="0"/>
                            <a:ea typeface="Calibri" panose="020F0502020204030204" pitchFamily="34" charset="0"/>
                            <a:cs typeface="Times New Roman" panose="02020603050405020304" pitchFamily="18" charset="0"/>
                          </a:rPr>
                          <m:t>𝑛</m:t>
                        </m:r>
                      </m:e>
                    </m:d>
                  </m:oMath>
                </a14:m>
                <a:r>
                  <a:rPr lang="ka-GE" dirty="0">
                    <a:ea typeface="Times New Roman" panose="02020603050405020304" pitchFamily="18" charset="0"/>
                    <a:cs typeface="Times New Roman" panose="02020603050405020304" pitchFamily="18" charset="0"/>
                  </a:rPr>
                  <a:t> ღერძის ირგვლივ</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28600" y="148039"/>
                <a:ext cx="11845636" cy="5164299"/>
              </a:xfrm>
              <a:prstGeom prst="rect">
                <a:avLst/>
              </a:prstGeom>
              <a:blipFill rotWithShape="0">
                <a:blip r:embed="rId2"/>
                <a:stretch>
                  <a:fillRect l="-463" t="-354" b="-826"/>
                </a:stretch>
              </a:blipFill>
            </p:spPr>
            <p:txBody>
              <a:bodyPr/>
              <a:lstStyle/>
              <a:p>
                <a:r>
                  <a:rPr lang="en-US">
                    <a:noFill/>
                  </a:rPr>
                  <a:t> </a:t>
                </a:r>
              </a:p>
            </p:txBody>
          </p:sp>
        </mc:Fallback>
      </mc:AlternateContent>
      <p:sp>
        <p:nvSpPr>
          <p:cNvPr id="5" name="Rectangle 4"/>
          <p:cNvSpPr/>
          <p:nvPr/>
        </p:nvSpPr>
        <p:spPr>
          <a:xfrm>
            <a:off x="228600" y="5478592"/>
            <a:ext cx="11845636" cy="1200329"/>
          </a:xfrm>
          <a:prstGeom prst="rect">
            <a:avLst/>
          </a:prstGeom>
        </p:spPr>
        <p:txBody>
          <a:bodyPr wrap="square">
            <a:spAutoFit/>
          </a:bodyPr>
          <a:lstStyle/>
          <a:p>
            <a:pPr algn="just"/>
            <a:r>
              <a:rPr lang="ka-GE" dirty="0">
                <a:ea typeface="Times New Roman" panose="02020603050405020304" pitchFamily="18" charset="0"/>
                <a:cs typeface="Times New Roman" panose="02020603050405020304" pitchFamily="18" charset="0"/>
              </a:rPr>
              <a:t>ზემოთ განხულული შედეგები მიღებულია დიაგონალური, სიმეტრიული და სტატიკური მეტრიკული ტენზორისათვის. იმ შემთხვევაში თუ ეს მატრიცა იქნება დიაგონალური მაგრამ არა მუდმივკოეფიციენტებიანი წარმოიშვება ამოცანები რომლებიც დაკავშირებულია ამ მეტრიკული ტენზორის მახასიათებლების ცვლილებაზე ვექტორის მახასიათებლების ცვლილების კავშირის გამოსავლენად.</a:t>
            </a:r>
            <a:endParaRPr lang="en-US" dirty="0"/>
          </a:p>
        </p:txBody>
      </p:sp>
    </p:spTree>
    <p:extLst>
      <p:ext uri="{BB962C8B-B14F-4D97-AF65-F5344CB8AC3E}">
        <p14:creationId xmlns:p14="http://schemas.microsoft.com/office/powerpoint/2010/main" val="376271076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2496401"/>
            <a:ext cx="11845636" cy="1077218"/>
          </a:xfrm>
          <a:prstGeom prst="rect">
            <a:avLst/>
          </a:prstGeom>
        </p:spPr>
        <p:txBody>
          <a:bodyPr wrap="square">
            <a:spAutoFit/>
          </a:bodyPr>
          <a:lstStyle/>
          <a:p>
            <a:pPr algn="ctr"/>
            <a:r>
              <a:rPr lang="ka-GE" sz="3200" dirty="0" smtClean="0">
                <a:ea typeface="Times New Roman" panose="02020603050405020304" pitchFamily="18" charset="0"/>
                <a:cs typeface="Times New Roman" panose="02020603050405020304" pitchFamily="18" charset="0"/>
              </a:rPr>
              <a:t>გმადლობთ</a:t>
            </a:r>
          </a:p>
          <a:p>
            <a:pPr algn="ctr"/>
            <a:r>
              <a:rPr lang="ka-GE" sz="3200" dirty="0" smtClean="0">
                <a:ea typeface="Times New Roman" panose="02020603050405020304" pitchFamily="18" charset="0"/>
                <a:cs typeface="Times New Roman" panose="02020603050405020304" pitchFamily="18" charset="0"/>
              </a:rPr>
              <a:t>ყურადღებისათვის</a:t>
            </a:r>
            <a:endParaRPr lang="en-US" sz="3200" dirty="0"/>
          </a:p>
        </p:txBody>
      </p:sp>
    </p:spTree>
    <p:extLst>
      <p:ext uri="{BB962C8B-B14F-4D97-AF65-F5344CB8AC3E}">
        <p14:creationId xmlns:p14="http://schemas.microsoft.com/office/powerpoint/2010/main" val="424728868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91" y="956075"/>
            <a:ext cx="7051324" cy="235245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97691" y="114911"/>
            <a:ext cx="11612171" cy="584775"/>
          </a:xfrm>
          <a:prstGeom prst="rect">
            <a:avLst/>
          </a:prstGeom>
          <a:noFill/>
        </p:spPr>
        <p:txBody>
          <a:bodyPr wrap="square" rtlCol="0">
            <a:spAutoFit/>
          </a:bodyPr>
          <a:lstStyle/>
          <a:p>
            <a:pPr algn="ctr"/>
            <a:r>
              <a:rPr lang="ka-GE" sz="3200" dirty="0" smtClean="0"/>
              <a:t>საგნობრივი არე</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691" y="3564921"/>
            <a:ext cx="7051324" cy="288225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939668" y="1193180"/>
            <a:ext cx="2085278" cy="646331"/>
          </a:xfrm>
          <a:prstGeom prst="rect">
            <a:avLst/>
          </a:prstGeom>
          <a:noFill/>
        </p:spPr>
        <p:txBody>
          <a:bodyPr wrap="square" rtlCol="0">
            <a:spAutoFit/>
          </a:bodyPr>
          <a:lstStyle/>
          <a:p>
            <a:r>
              <a:rPr lang="ka-GE" dirty="0" smtClean="0"/>
              <a:t>ხელნაწერი ციფრები</a:t>
            </a:r>
            <a:endParaRPr lang="en-US" dirty="0"/>
          </a:p>
        </p:txBody>
      </p:sp>
      <p:sp>
        <p:nvSpPr>
          <p:cNvPr id="8" name="TextBox 7"/>
          <p:cNvSpPr txBox="1"/>
          <p:nvPr/>
        </p:nvSpPr>
        <p:spPr>
          <a:xfrm>
            <a:off x="7939668" y="3776546"/>
            <a:ext cx="2958790" cy="646331"/>
          </a:xfrm>
          <a:prstGeom prst="rect">
            <a:avLst/>
          </a:prstGeom>
          <a:noFill/>
        </p:spPr>
        <p:txBody>
          <a:bodyPr wrap="square" rtlCol="0">
            <a:spAutoFit/>
          </a:bodyPr>
          <a:lstStyle/>
          <a:p>
            <a:r>
              <a:rPr lang="ka-GE" dirty="0" smtClean="0"/>
              <a:t>ეწ იაპონური სანთლების</a:t>
            </a:r>
          </a:p>
          <a:p>
            <a:r>
              <a:rPr lang="ka-GE" dirty="0" smtClean="0"/>
              <a:t>კონფიგურაციები</a:t>
            </a:r>
            <a:endParaRPr lang="en-US" dirty="0"/>
          </a:p>
        </p:txBody>
      </p:sp>
    </p:spTree>
    <p:extLst>
      <p:ext uri="{BB962C8B-B14F-4D97-AF65-F5344CB8AC3E}">
        <p14:creationId xmlns:p14="http://schemas.microsoft.com/office/powerpoint/2010/main" val="60231827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07818" y="2090428"/>
                <a:ext cx="11856027" cy="3398238"/>
              </a:xfrm>
              <a:prstGeom prst="rect">
                <a:avLst/>
              </a:prstGeom>
            </p:spPr>
            <p:txBody>
              <a:bodyPr wrap="square">
                <a:spAutoFit/>
              </a:bodyPr>
              <a:lstStyle/>
              <a:p>
                <a:pPr algn="just">
                  <a:lnSpc>
                    <a:spcPct val="107000"/>
                  </a:lnSpc>
                  <a:spcAft>
                    <a:spcPts val="800"/>
                  </a:spcAft>
                </a:pPr>
                <a:r>
                  <a:rPr lang="ka-GE" dirty="0">
                    <a:ea typeface="Times New Roman" panose="02020603050405020304" pitchFamily="18" charset="0"/>
                    <a:cs typeface="Times New Roman" panose="02020603050405020304" pitchFamily="18" charset="0"/>
                  </a:rPr>
                  <a:t>არსებული ვექტორისადმი წინასწარ დადგენილი კორელაციით, საშუალო არითმეტიკულისა და საშუალო კვადრატული დისპერსიის მქონე ვექტორის გენერირება</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dirty="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ka-GE" i="1">
                            <a:effectLst/>
                            <a:latin typeface="Cambria Math" panose="02040503050406030204" pitchFamily="18" charset="0"/>
                            <a:ea typeface="Calibri" panose="020F0502020204030204" pitchFamily="34" charset="0"/>
                            <a:cs typeface="Times New Roman" panose="02020603050405020304" pitchFamily="18" charset="0"/>
                          </a:rPr>
                          <m:t>𝐸</m:t>
                        </m:r>
                      </m:e>
                      <m:sup>
                        <m:r>
                          <a:rPr lang="ka-GE" i="1">
                            <a:effectLst/>
                            <a:latin typeface="Cambria Math" panose="02040503050406030204" pitchFamily="18" charset="0"/>
                            <a:ea typeface="Calibri" panose="020F0502020204030204" pitchFamily="34" charset="0"/>
                            <a:cs typeface="Times New Roman" panose="02020603050405020304" pitchFamily="18" charset="0"/>
                          </a:rPr>
                          <m:t>𝑛</m:t>
                        </m:r>
                      </m:sup>
                    </m:sSup>
                  </m:oMath>
                </a14:m>
                <a:r>
                  <a:rPr lang="ka-GE" dirty="0">
                    <a:ea typeface="Times New Roman" panose="02020603050405020304" pitchFamily="18" charset="0"/>
                    <a:cs typeface="Times New Roman" panose="02020603050405020304" pitchFamily="18" charset="0"/>
                  </a:rPr>
                  <a:t> სივრცეში მოცემულია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r>
                        <a:rPr lang="ka-GE"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i="1">
                                  <a:effectLst/>
                                  <a:latin typeface="Cambria Math" panose="02040503050406030204" pitchFamily="18" charset="0"/>
                                  <a:ea typeface="Calibri" panose="020F0502020204030204" pitchFamily="34" charset="0"/>
                                  <a:cs typeface="Times New Roman" panose="02020603050405020304" pitchFamily="18" charset="0"/>
                                </a:rPr>
                                <m:t>𝑥</m:t>
                              </m:r>
                            </m:e>
                            <m:sub>
                              <m:r>
                                <a:rPr lang="ka-GE"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ka-GE" i="1">
                              <a:effectLst/>
                              <a:latin typeface="Cambria Math" panose="02040503050406030204" pitchFamily="18" charset="0"/>
                              <a:ea typeface="Calibri" panose="020F0502020204030204" pitchFamily="34" charset="0"/>
                              <a:cs typeface="Times New Roman" panose="02020603050405020304" pitchFamily="18" charset="0"/>
                            </a:rPr>
                            <m:t>|</m:t>
                          </m:r>
                          <m:r>
                            <a:rPr lang="ka-GE" i="1">
                              <a:effectLst/>
                              <a:latin typeface="Cambria Math" panose="02040503050406030204" pitchFamily="18" charset="0"/>
                              <a:ea typeface="Calibri" panose="020F0502020204030204" pitchFamily="34" charset="0"/>
                              <a:cs typeface="Times New Roman" panose="02020603050405020304" pitchFamily="18" charset="0"/>
                            </a:rPr>
                            <m:t>𝑖</m:t>
                          </m:r>
                          <m:r>
                            <a:rPr lang="ka-GE" i="1">
                              <a:effectLst/>
                              <a:latin typeface="Cambria Math" panose="02040503050406030204" pitchFamily="18" charset="0"/>
                              <a:ea typeface="Calibri" panose="020F0502020204030204" pitchFamily="34" charset="0"/>
                              <a:cs typeface="Times New Roman" panose="02020603050405020304" pitchFamily="18" charset="0"/>
                            </a:rPr>
                            <m:t>=1,2⋯</m:t>
                          </m:r>
                          <m:r>
                            <a:rPr lang="ka-GE" i="1">
                              <a:effectLst/>
                              <a:latin typeface="Cambria Math" panose="02040503050406030204" pitchFamily="18" charset="0"/>
                              <a:ea typeface="Calibri" panose="020F0502020204030204" pitchFamily="34" charset="0"/>
                              <a:cs typeface="Times New Roman" panose="02020603050405020304" pitchFamily="18" charset="0"/>
                            </a:rPr>
                            <m:t>𝑛</m:t>
                          </m:r>
                        </m:e>
                      </m:d>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dirty="0">
                    <a:ea typeface="Times New Roman" panose="02020603050405020304" pitchFamily="18" charset="0"/>
                    <a:cs typeface="Times New Roman" panose="02020603050405020304" pitchFamily="18" charset="0"/>
                  </a:rPr>
                  <a:t>როგორც ცნობილია </a:t>
                </a:r>
                <a14:m>
                  <m:oMath xmlns:m="http://schemas.openxmlformats.org/officeDocument/2006/math">
                    <m:sSubSup>
                      <m:sSub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SupPr>
                      <m:e>
                        <m:d>
                          <m:dPr>
                            <m:begChr m:val="‖"/>
                            <m:endChr m:val="‖"/>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e>
                        </m:d>
                      </m:e>
                      <m:sub>
                        <m:r>
                          <a:rPr lang="ka-GE"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ka-GE" i="1">
                            <a:effectLst/>
                            <a:latin typeface="Cambria Math" panose="02040503050406030204" pitchFamily="18" charset="0"/>
                            <a:ea typeface="Times New Roman" panose="02020603050405020304" pitchFamily="18" charset="0"/>
                            <a:cs typeface="Times New Roman" panose="02020603050405020304" pitchFamily="18" charset="0"/>
                          </a:rPr>
                          <m:t>2</m:t>
                        </m:r>
                      </m:sup>
                    </m:sSubSup>
                  </m:oMath>
                </a14:m>
                <a:r>
                  <a:rPr lang="en-US" dirty="0">
                    <a:effectLst/>
                    <a:latin typeface="Sylfaen" panose="010A0502050306030303" pitchFamily="18" charset="0"/>
                    <a:ea typeface="Times New Roman" panose="02020603050405020304" pitchFamily="18" charset="0"/>
                    <a:cs typeface="Times New Roman" panose="02020603050405020304" pitchFamily="18" charset="0"/>
                  </a:rPr>
                  <a:t> - </a:t>
                </a:r>
                <a:r>
                  <a:rPr lang="ka-GE" dirty="0">
                    <a:ea typeface="Times New Roman" panose="02020603050405020304" pitchFamily="18" charset="0"/>
                    <a:cs typeface="Times New Roman" panose="02020603050405020304" pitchFamily="18" charset="0"/>
                  </a:rPr>
                  <a:t>ევკლიდეს ნორმა განმარტებულია შემდეგ ნაირად:</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Sup>
                        <m:sSub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SupPr>
                        <m:e>
                          <m:d>
                            <m:dPr>
                              <m:begChr m:val="‖"/>
                              <m:endChr m:val="‖"/>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e>
                          </m:d>
                        </m:e>
                        <m:sub>
                          <m:r>
                            <a:rPr lang="ka-GE"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ka-GE"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e>
                          </m:d>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supHide m:val="on"/>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up/>
                        <m:e>
                          <m:sSubSup>
                            <m:sSub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nary>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07818" y="2090428"/>
                <a:ext cx="11856027" cy="3398238"/>
              </a:xfrm>
              <a:prstGeom prst="rect">
                <a:avLst/>
              </a:prstGeom>
              <a:blipFill rotWithShape="0">
                <a:blip r:embed="rId2"/>
                <a:stretch>
                  <a:fillRect l="-411" t="-718" r="-463"/>
                </a:stretch>
              </a:blipFill>
            </p:spPr>
            <p:txBody>
              <a:bodyPr/>
              <a:lstStyle/>
              <a:p>
                <a:r>
                  <a:rPr lang="en-US">
                    <a:noFill/>
                  </a:rPr>
                  <a:t> </a:t>
                </a:r>
              </a:p>
            </p:txBody>
          </p:sp>
        </mc:Fallback>
      </mc:AlternateContent>
    </p:spTree>
    <p:extLst>
      <p:ext uri="{BB962C8B-B14F-4D97-AF65-F5344CB8AC3E}">
        <p14:creationId xmlns:p14="http://schemas.microsoft.com/office/powerpoint/2010/main" val="332140638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32509" y="12087"/>
                <a:ext cx="11637818" cy="6845913"/>
              </a:xfrm>
              <a:prstGeom prst="rect">
                <a:avLst/>
              </a:prstGeom>
            </p:spPr>
            <p:txBody>
              <a:bodyPr wrap="square">
                <a:spAutoFit/>
              </a:bodyPr>
              <a:lstStyle/>
              <a:p>
                <a:pPr algn="just">
                  <a:lnSpc>
                    <a:spcPct val="107000"/>
                  </a:lnSpc>
                  <a:spcAft>
                    <a:spcPts val="800"/>
                  </a:spcAft>
                </a:pPr>
                <a:r>
                  <a:rPr lang="ka-GE" sz="1500" dirty="0">
                    <a:ea typeface="Times New Roman" panose="02020603050405020304" pitchFamily="18" charset="0"/>
                    <a:cs typeface="Times New Roman" panose="02020603050405020304" pitchFamily="18" charset="0"/>
                  </a:rPr>
                  <a:t>როგორც ვიცით</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Sup>
                        <m:sSub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5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1500" i="1">
                              <a:effectLst/>
                              <a:latin typeface="Cambria Math" panose="02040503050406030204" pitchFamily="18" charset="0"/>
                              <a:ea typeface="Calibri" panose="020F0502020204030204" pitchFamily="34" charset="0"/>
                              <a:cs typeface="Times New Roman" panose="02020603050405020304" pitchFamily="18" charset="0"/>
                            </a:rPr>
                            <m:t>𝑋</m:t>
                          </m:r>
                        </m:sub>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1500" i="1">
                          <a:effectLst/>
                          <a:latin typeface="Cambria Math" panose="02040503050406030204" pitchFamily="18" charset="0"/>
                          <a:ea typeface="Calibri" panose="020F0502020204030204" pitchFamily="34" charset="0"/>
                          <a:cs typeface="Times New Roman" panose="02020603050405020304" pitchFamily="18" charset="0"/>
                        </a:rPr>
                        <m:t>=</m:t>
                      </m:r>
                      <m:r>
                        <a:rPr lang="en-US" sz="1500" i="1">
                          <a:effectLst/>
                          <a:latin typeface="Cambria Math" panose="02040503050406030204" pitchFamily="18" charset="0"/>
                          <a:ea typeface="Calibri" panose="020F0502020204030204" pitchFamily="34" charset="0"/>
                          <a:cs typeface="Times New Roman" panose="02020603050405020304" pitchFamily="18" charset="0"/>
                        </a:rPr>
                        <m:t>𝐸</m:t>
                      </m:r>
                      <m:d>
                        <m:dPr>
                          <m:begChr m:val="["/>
                          <m:end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𝑋</m:t>
                                      </m:r>
                                    </m:e>
                                  </m:acc>
                                  <m:r>
                                    <a:rPr lang="en-US" sz="1500" i="1">
                                      <a:effectLst/>
                                      <a:latin typeface="Cambria Math" panose="02040503050406030204" pitchFamily="18" charset="0"/>
                                      <a:ea typeface="Calibri" panose="020F0502020204030204" pitchFamily="34" charset="0"/>
                                      <a:cs typeface="Times New Roman" panose="02020603050405020304" pitchFamily="18" charset="0"/>
                                    </a:rPr>
                                    <m:t>−</m:t>
                                  </m:r>
                                  <m:r>
                                    <a:rPr lang="en-US" sz="1500" i="1">
                                      <a:effectLst/>
                                      <a:latin typeface="Cambria Math" panose="02040503050406030204" pitchFamily="18" charset="0"/>
                                      <a:ea typeface="Calibri" panose="020F0502020204030204" pitchFamily="34" charset="0"/>
                                      <a:cs typeface="Times New Roman" panose="02020603050405020304" pitchFamily="18" charset="0"/>
                                    </a:rPr>
                                    <m:t>𝐸</m:t>
                                  </m:r>
                                  <m:d>
                                    <m:dPr>
                                      <m:begChr m:val="["/>
                                      <m:end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𝑋</m:t>
                                          </m:r>
                                        </m:e>
                                      </m:acc>
                                    </m:e>
                                  </m:d>
                                </m:e>
                              </m:d>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en-US" sz="1500" i="1">
                          <a:effectLst/>
                          <a:latin typeface="Cambria Math" panose="02040503050406030204" pitchFamily="18" charset="0"/>
                          <a:ea typeface="Calibri" panose="020F0502020204030204" pitchFamily="34" charset="0"/>
                          <a:cs typeface="Times New Roman" panose="02020603050405020304" pitchFamily="18" charset="0"/>
                        </a:rPr>
                        <m:t>=</m:t>
                      </m:r>
                      <m:r>
                        <a:rPr lang="en-US" sz="1500" i="1">
                          <a:effectLst/>
                          <a:latin typeface="Cambria Math" panose="02040503050406030204" pitchFamily="18" charset="0"/>
                          <a:ea typeface="Calibri" panose="020F0502020204030204" pitchFamily="34" charset="0"/>
                          <a:cs typeface="Times New Roman" panose="02020603050405020304" pitchFamily="18" charset="0"/>
                        </a:rPr>
                        <m:t>𝐸</m:t>
                      </m:r>
                      <m:d>
                        <m:dPr>
                          <m:begChr m:val="["/>
                          <m:end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𝑋</m:t>
                                  </m:r>
                                </m:e>
                              </m:acc>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en-US"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500" i="1">
                              <a:effectLst/>
                              <a:latin typeface="Cambria Math" panose="02040503050406030204" pitchFamily="18" charset="0"/>
                              <a:ea typeface="Calibri" panose="020F0502020204030204" pitchFamily="34" charset="0"/>
                              <a:cs typeface="Times New Roman" panose="02020603050405020304" pitchFamily="18" charset="0"/>
                            </a:rPr>
                            <m:t>𝐸</m:t>
                          </m:r>
                          <m:d>
                            <m:dPr>
                              <m:begChr m:val="["/>
                              <m:end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𝑋</m:t>
                                  </m:r>
                                </m:e>
                              </m:acc>
                            </m:e>
                          </m:d>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5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5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5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1500" i="1">
                              <a:effectLst/>
                              <a:latin typeface="Cambria Math" panose="02040503050406030204" pitchFamily="18" charset="0"/>
                              <a:ea typeface="Times New Roman" panose="02020603050405020304" pitchFamily="18" charset="0"/>
                              <a:cs typeface="Times New Roman" panose="02020603050405020304" pitchFamily="18" charset="0"/>
                            </a:rPr>
                            <m:t>𝑛</m:t>
                          </m:r>
                        </m:den>
                      </m:f>
                      <m:sSup>
                        <m:sSupPr>
                          <m:ctrlPr>
                            <a:rPr lang="en-US" sz="15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sz="1500" i="1">
                                  <a:effectLst/>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𝑋</m:t>
                                  </m:r>
                                </m:e>
                              </m:acc>
                            </m:e>
                          </m:d>
                        </m:e>
                        <m:sup>
                          <m:r>
                            <a:rPr lang="en-US" sz="15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15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15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5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en-US" sz="1500" i="1">
                              <a:effectLst/>
                              <a:latin typeface="Cambria Math" panose="02040503050406030204" pitchFamily="18" charset="0"/>
                              <a:ea typeface="Times New Roman" panose="02020603050405020304" pitchFamily="18" charset="0"/>
                              <a:cs typeface="Times New Roman" panose="02020603050405020304" pitchFamily="18" charset="0"/>
                            </a:rPr>
                            <m:t>𝑥</m:t>
                          </m:r>
                        </m:sub>
                        <m:sup>
                          <m:r>
                            <a:rPr lang="en-US" sz="15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oMath>
                  </m:oMathPara>
                </a14:m>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sz="1500" dirty="0">
                    <a:ea typeface="Times New Roman" panose="02020603050405020304" pitchFamily="18" charset="0"/>
                    <a:cs typeface="Times New Roman" panose="02020603050405020304" pitchFamily="18" charset="0"/>
                  </a:rPr>
                  <a:t>აქ</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1500" i="1">
                          <a:effectLst/>
                          <a:latin typeface="Cambria Math" panose="02040503050406030204" pitchFamily="18" charset="0"/>
                          <a:ea typeface="Calibri" panose="020F0502020204030204" pitchFamily="34" charset="0"/>
                          <a:cs typeface="Times New Roman" panose="02020603050405020304" pitchFamily="18" charset="0"/>
                        </a:rPr>
                        <m:t>𝐸</m:t>
                      </m:r>
                      <m:d>
                        <m:dPr>
                          <m:begChr m:val="["/>
                          <m:end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𝑋</m:t>
                              </m:r>
                            </m:e>
                          </m:acc>
                        </m:e>
                      </m:d>
                      <m:r>
                        <a:rPr lang="en-US" sz="15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500" i="1">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1500" i="1">
                              <a:effectLst/>
                              <a:latin typeface="Cambria Math" panose="02040503050406030204" pitchFamily="18" charset="0"/>
                              <a:ea typeface="Calibri" panose="020F0502020204030204" pitchFamily="34" charset="0"/>
                              <a:cs typeface="Times New Roman" panose="02020603050405020304" pitchFamily="18" charset="0"/>
                            </a:rPr>
                            <m:t>𝑋</m:t>
                          </m:r>
                        </m:sub>
                      </m:sSub>
                      <m:r>
                        <a:rPr lang="en-US" sz="1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500" i="1">
                              <a:effectLst/>
                              <a:latin typeface="Cambria Math" panose="02040503050406030204" pitchFamily="18" charset="0"/>
                              <a:ea typeface="Calibri" panose="020F0502020204030204" pitchFamily="34" charset="0"/>
                              <a:cs typeface="Times New Roman" panose="02020603050405020304" pitchFamily="18" charset="0"/>
                            </a:rPr>
                            <m:t>𝑛</m:t>
                          </m:r>
                        </m:den>
                      </m:f>
                      <m:nary>
                        <m:naryPr>
                          <m:chr m:val="∑"/>
                          <m:limLoc m:val="undOvr"/>
                          <m:subHide m:val="on"/>
                          <m:sup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naryPr>
                        <m:sub/>
                        <m:sup/>
                        <m:e>
                          <m:d>
                            <m:d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sz="15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ka-GE" sz="1500" i="1">
                                      <a:effectLst/>
                                      <a:latin typeface="Cambria Math" panose="02040503050406030204" pitchFamily="18" charset="0"/>
                                      <a:ea typeface="Calibri" panose="020F0502020204030204" pitchFamily="34" charset="0"/>
                                      <a:cs typeface="Times New Roman" panose="02020603050405020304" pitchFamily="18" charset="0"/>
                                    </a:rPr>
                                    <m:t>𝑖</m:t>
                                  </m:r>
                                </m:sub>
                              </m:sSub>
                            </m:e>
                          </m:d>
                        </m:e>
                      </m:nary>
                      <m:r>
                        <a:rPr lang="en-US" sz="1500" i="1">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naryPr>
                        <m:sub/>
                        <m:sup/>
                        <m:e>
                          <m:d>
                            <m:d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sz="15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ka-GE" sz="1500" i="1">
                                          <a:effectLst/>
                                          <a:latin typeface="Cambria Math" panose="02040503050406030204" pitchFamily="18" charset="0"/>
                                          <a:ea typeface="Calibri" panose="020F0502020204030204" pitchFamily="34" charset="0"/>
                                          <a:cs typeface="Times New Roman" panose="02020603050405020304" pitchFamily="18" charset="0"/>
                                        </a:rPr>
                                        <m:t>𝑖</m:t>
                                      </m:r>
                                    </m:sub>
                                  </m:sSub>
                                </m:num>
                                <m:den>
                                  <m:rad>
                                    <m:radPr>
                                      <m:deg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500" i="1">
                                          <a:effectLst/>
                                          <a:latin typeface="Cambria Math" panose="02040503050406030204" pitchFamily="18" charset="0"/>
                                          <a:ea typeface="Calibri" panose="020F0502020204030204" pitchFamily="34" charset="0"/>
                                          <a:cs typeface="Times New Roman" panose="02020603050405020304" pitchFamily="18" charset="0"/>
                                        </a:rPr>
                                        <m:t>𝑛</m:t>
                                      </m:r>
                                    </m:e>
                                  </m:rad>
                                </m:den>
                              </m:f>
                              <m:r>
                                <a:rPr lang="ka-GE" sz="1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ka-GE" sz="1500" i="1">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500" i="1">
                                          <a:effectLst/>
                                          <a:latin typeface="Cambria Math" panose="02040503050406030204" pitchFamily="18" charset="0"/>
                                          <a:ea typeface="Calibri" panose="020F0502020204030204" pitchFamily="34" charset="0"/>
                                          <a:cs typeface="Times New Roman" panose="02020603050405020304" pitchFamily="18" charset="0"/>
                                        </a:rPr>
                                        <m:t>𝑛</m:t>
                                      </m:r>
                                    </m:e>
                                  </m:rad>
                                </m:den>
                              </m:f>
                            </m:e>
                          </m:d>
                        </m:e>
                      </m:nary>
                      <m:r>
                        <a:rPr lang="en-US" sz="1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𝑋</m:t>
                                  </m:r>
                                </m:e>
                              </m:acc>
                            </m:num>
                            <m:den>
                              <m:rad>
                                <m:radPr>
                                  <m:deg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500" i="1">
                                      <a:effectLst/>
                                      <a:latin typeface="Cambria Math" panose="02040503050406030204" pitchFamily="18" charset="0"/>
                                      <a:ea typeface="Calibri" panose="020F0502020204030204" pitchFamily="34" charset="0"/>
                                      <a:cs typeface="Times New Roman" panose="02020603050405020304" pitchFamily="18" charset="0"/>
                                    </a:rPr>
                                    <m:t>𝑛</m:t>
                                  </m:r>
                                </m:e>
                              </m:rad>
                            </m:den>
                          </m:f>
                          <m:r>
                            <a:rPr lang="en-US" sz="1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500" i="1">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500" i="1">
                                      <a:effectLst/>
                                      <a:latin typeface="Cambria Math" panose="02040503050406030204" pitchFamily="18" charset="0"/>
                                      <a:ea typeface="Calibri" panose="020F0502020204030204" pitchFamily="34" charset="0"/>
                                      <a:cs typeface="Times New Roman" panose="02020603050405020304" pitchFamily="18" charset="0"/>
                                    </a:rPr>
                                    <m:t>𝑛</m:t>
                                  </m:r>
                                </m:e>
                              </m:rad>
                            </m:den>
                          </m:f>
                        </m:e>
                      </m:d>
                    </m:oMath>
                  </m:oMathPara>
                </a14:m>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sz="1500" dirty="0">
                    <a:ea typeface="Times New Roman" panose="02020603050405020304" pitchFamily="18" charset="0"/>
                    <a:cs typeface="Times New Roman" panose="02020603050405020304" pitchFamily="18" charset="0"/>
                  </a:rPr>
                  <a:t>ანუ </a:t>
                </a:r>
                <a14:m>
                  <m:oMath xmlns:m="http://schemas.openxmlformats.org/officeDocument/2006/math">
                    <m:acc>
                      <m:accPr>
                        <m: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𝑋</m:t>
                        </m:r>
                      </m:e>
                    </m:acc>
                  </m:oMath>
                </a14:m>
                <a:r>
                  <a:rPr lang="ka-GE" sz="1500" dirty="0">
                    <a:ea typeface="Times New Roman" panose="02020603050405020304" pitchFamily="18" charset="0"/>
                    <a:cs typeface="Times New Roman" panose="02020603050405020304" pitchFamily="18" charset="0"/>
                  </a:rPr>
                  <a:t>-ის საშუალო არითმეტიკულის მნიშვნელობა </a:t>
                </a:r>
                <a14:m>
                  <m:oMath xmlns:m="http://schemas.openxmlformats.org/officeDocument/2006/math">
                    <m:sSub>
                      <m:sSub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500" i="1">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1500" i="1">
                            <a:effectLst/>
                            <a:latin typeface="Cambria Math" panose="02040503050406030204" pitchFamily="18" charset="0"/>
                            <a:ea typeface="Calibri" panose="020F0502020204030204" pitchFamily="34" charset="0"/>
                            <a:cs typeface="Times New Roman" panose="02020603050405020304" pitchFamily="18" charset="0"/>
                          </a:rPr>
                          <m:t>𝑋</m:t>
                        </m:r>
                      </m:sub>
                    </m:sSub>
                  </m:oMath>
                </a14:m>
                <a:r>
                  <a:rPr lang="en-US" sz="15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500" dirty="0">
                    <a:ea typeface="Times New Roman" panose="02020603050405020304" pitchFamily="18" charset="0"/>
                    <a:cs typeface="Times New Roman" panose="02020603050405020304" pitchFamily="18" charset="0"/>
                  </a:rPr>
                  <a:t>არის ორი ვექტორის </a:t>
                </a:r>
                <a14:m>
                  <m:oMath xmlns:m="http://schemas.openxmlformats.org/officeDocument/2006/math">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𝑋</m:t>
                            </m:r>
                          </m:e>
                        </m:acc>
                      </m:num>
                      <m:den>
                        <m:rad>
                          <m:radPr>
                            <m:deg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500" i="1">
                                <a:effectLst/>
                                <a:latin typeface="Cambria Math" panose="02040503050406030204" pitchFamily="18" charset="0"/>
                                <a:ea typeface="Calibri" panose="020F0502020204030204" pitchFamily="34" charset="0"/>
                                <a:cs typeface="Times New Roman" panose="02020603050405020304" pitchFamily="18" charset="0"/>
                              </a:rPr>
                              <m:t>𝑛</m:t>
                            </m:r>
                          </m:e>
                        </m:rad>
                      </m:den>
                    </m:f>
                  </m:oMath>
                </a14:m>
                <a:r>
                  <a:rPr lang="en-US" sz="15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500" dirty="0">
                    <a:ea typeface="Times New Roman" panose="02020603050405020304" pitchFamily="18" charset="0"/>
                    <a:cs typeface="Times New Roman" panose="02020603050405020304" pitchFamily="18" charset="0"/>
                  </a:rPr>
                  <a:t>და </a:t>
                </a:r>
                <a14:m>
                  <m:oMath xmlns:m="http://schemas.openxmlformats.org/officeDocument/2006/math">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ka-GE" sz="1500" i="1">
                                <a:effectLst/>
                                <a:latin typeface="Cambria Math" panose="02040503050406030204" pitchFamily="18" charset="0"/>
                                <a:ea typeface="Calibri" panose="020F0502020204030204" pitchFamily="34" charset="0"/>
                                <a:cs typeface="Times New Roman" panose="02020603050405020304" pitchFamily="18" charset="0"/>
                              </a:rPr>
                              <m:t>𝑛</m:t>
                            </m:r>
                          </m:sub>
                        </m:sSub>
                      </m:num>
                      <m:den>
                        <m:rad>
                          <m:radPr>
                            <m:deg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500" i="1">
                                <a:effectLst/>
                                <a:latin typeface="Cambria Math" panose="02040503050406030204" pitchFamily="18" charset="0"/>
                                <a:ea typeface="Calibri" panose="020F0502020204030204" pitchFamily="34" charset="0"/>
                                <a:cs typeface="Times New Roman" panose="02020603050405020304" pitchFamily="18" charset="0"/>
                              </a:rPr>
                              <m:t>𝑛</m:t>
                            </m:r>
                          </m:e>
                        </m:rad>
                      </m:den>
                    </m:f>
                  </m:oMath>
                </a14:m>
                <a:r>
                  <a:rPr lang="ka-GE" sz="1500" dirty="0">
                    <a:ea typeface="Times New Roman" panose="02020603050405020304" pitchFamily="18" charset="0"/>
                    <a:cs typeface="Times New Roman" panose="02020603050405020304" pitchFamily="18" charset="0"/>
                  </a:rPr>
                  <a:t> -ის სკალარული ნამრავლი</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1500" i="1">
                          <a:effectLst/>
                          <a:latin typeface="Cambria Math" panose="02040503050406030204" pitchFamily="18" charset="0"/>
                          <a:ea typeface="Calibri" panose="020F0502020204030204" pitchFamily="34" charset="0"/>
                          <a:cs typeface="Times New Roman" panose="02020603050405020304" pitchFamily="18" charset="0"/>
                        </a:rPr>
                        <m:t>𝐸</m:t>
                      </m:r>
                      <m:d>
                        <m:dPr>
                          <m:begChr m:val="["/>
                          <m:end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𝑋</m:t>
                                  </m:r>
                                </m:e>
                              </m:acc>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en-US" sz="1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500" i="1">
                              <a:effectLst/>
                              <a:latin typeface="Cambria Math" panose="02040503050406030204" pitchFamily="18" charset="0"/>
                              <a:ea typeface="Calibri" panose="020F0502020204030204" pitchFamily="34" charset="0"/>
                              <a:cs typeface="Times New Roman" panose="02020603050405020304" pitchFamily="18" charset="0"/>
                            </a:rPr>
                            <m:t>𝑛</m:t>
                          </m:r>
                        </m:den>
                      </m:f>
                      <m:nary>
                        <m:naryPr>
                          <m:chr m:val="∑"/>
                          <m:limLoc m:val="undOvr"/>
                          <m:subHide m:val="on"/>
                          <m:sup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naryPr>
                        <m:sub/>
                        <m:sup/>
                        <m:e>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sz="15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ka-GE" sz="1500" i="1">
                                          <a:effectLst/>
                                          <a:latin typeface="Cambria Math" panose="02040503050406030204" pitchFamily="18" charset="0"/>
                                          <a:ea typeface="Calibri" panose="020F0502020204030204" pitchFamily="34" charset="0"/>
                                          <a:cs typeface="Times New Roman" panose="02020603050405020304" pitchFamily="18" charset="0"/>
                                        </a:rPr>
                                        <m:t>𝑖</m:t>
                                      </m:r>
                                    </m:sub>
                                  </m:sSub>
                                </m:e>
                              </m:d>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e>
                      </m:nary>
                      <m:r>
                        <a:rPr lang="en-US" sz="1500" i="1">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naryPr>
                        <m:sub/>
                        <m:sup/>
                        <m:e>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sz="15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ka-GE" sz="1500" i="1">
                                              <a:effectLst/>
                                              <a:latin typeface="Cambria Math" panose="02040503050406030204" pitchFamily="18" charset="0"/>
                                              <a:ea typeface="Calibri" panose="020F0502020204030204" pitchFamily="34" charset="0"/>
                                              <a:cs typeface="Times New Roman" panose="02020603050405020304" pitchFamily="18" charset="0"/>
                                            </a:rPr>
                                            <m:t>𝑖</m:t>
                                          </m:r>
                                        </m:sub>
                                      </m:sSub>
                                    </m:num>
                                    <m:den>
                                      <m:rad>
                                        <m:radPr>
                                          <m:deg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500" i="1">
                                              <a:effectLst/>
                                              <a:latin typeface="Cambria Math" panose="02040503050406030204" pitchFamily="18" charset="0"/>
                                              <a:ea typeface="Calibri" panose="020F0502020204030204" pitchFamily="34" charset="0"/>
                                              <a:cs typeface="Times New Roman" panose="02020603050405020304" pitchFamily="18" charset="0"/>
                                            </a:rPr>
                                            <m:t>𝑛</m:t>
                                          </m:r>
                                        </m:e>
                                      </m:rad>
                                    </m:den>
                                  </m:f>
                                </m:e>
                              </m:d>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e>
                      </m:nary>
                      <m:r>
                        <a:rPr lang="en-US" sz="1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500" i="1">
                              <a:effectLst/>
                              <a:latin typeface="Cambria Math" panose="02040503050406030204" pitchFamily="18" charset="0"/>
                              <a:ea typeface="Calibri" panose="020F0502020204030204" pitchFamily="34" charset="0"/>
                              <a:cs typeface="Times New Roman" panose="02020603050405020304" pitchFamily="18" charset="0"/>
                            </a:rPr>
                            <m:t>𝑛</m:t>
                          </m:r>
                        </m:den>
                      </m:f>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𝑋</m:t>
                                  </m:r>
                                </m:e>
                              </m:acc>
                            </m:e>
                          </m:d>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𝑋</m:t>
                                      </m:r>
                                    </m:e>
                                  </m:acc>
                                </m:num>
                                <m:den>
                                  <m:rad>
                                    <m:radPr>
                                      <m:deg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500" i="1">
                                          <a:effectLst/>
                                          <a:latin typeface="Cambria Math" panose="02040503050406030204" pitchFamily="18" charset="0"/>
                                          <a:ea typeface="Calibri" panose="020F0502020204030204" pitchFamily="34" charset="0"/>
                                          <a:cs typeface="Times New Roman" panose="02020603050405020304" pitchFamily="18" charset="0"/>
                                        </a:rPr>
                                        <m:t>𝑛</m:t>
                                      </m:r>
                                    </m:e>
                                  </m:rad>
                                </m:den>
                              </m:f>
                            </m:e>
                          </m:d>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sz="1500" dirty="0">
                    <a:ea typeface="Times New Roman" panose="02020603050405020304" pitchFamily="18" charset="0"/>
                    <a:cs typeface="Times New Roman" panose="02020603050405020304" pitchFamily="18" charset="0"/>
                  </a:rPr>
                  <a:t>მაგრამ მეორეს მხვრივ თუ გავითვალისწინწბთ, რომ</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naryPr>
                        <m:sub/>
                        <m:sup/>
                        <m:e>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ka-GE" sz="1500" i="1">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500" i="1">
                                              <a:effectLst/>
                                              <a:latin typeface="Cambria Math" panose="02040503050406030204" pitchFamily="18" charset="0"/>
                                              <a:ea typeface="Calibri" panose="020F0502020204030204" pitchFamily="34" charset="0"/>
                                              <a:cs typeface="Times New Roman" panose="02020603050405020304" pitchFamily="18" charset="0"/>
                                            </a:rPr>
                                            <m:t>𝑛</m:t>
                                          </m:r>
                                        </m:e>
                                      </m:rad>
                                    </m:den>
                                  </m:f>
                                </m:e>
                              </m:d>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e>
                      </m:nary>
                      <m:r>
                        <a:rPr lang="en-US" sz="1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500" i="1">
                              <a:effectLst/>
                              <a:latin typeface="Cambria Math" panose="02040503050406030204" pitchFamily="18" charset="0"/>
                              <a:ea typeface="Calibri" panose="020F0502020204030204" pitchFamily="34" charset="0"/>
                              <a:cs typeface="Times New Roman" panose="02020603050405020304" pitchFamily="18" charset="0"/>
                            </a:rPr>
                            <m:t>𝑛</m:t>
                          </m:r>
                        </m:den>
                      </m:f>
                      <m:nary>
                        <m:naryPr>
                          <m:chr m:val="∑"/>
                          <m:limLoc m:val="undOvr"/>
                          <m:subHide m:val="on"/>
                          <m:sup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naryPr>
                        <m:sub/>
                        <m:sup/>
                        <m:e>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r>
                                    <a:rPr lang="ka-GE" sz="1500" i="1">
                                      <a:effectLst/>
                                      <a:latin typeface="Cambria Math" panose="02040503050406030204" pitchFamily="18" charset="0"/>
                                      <a:ea typeface="Calibri" panose="020F0502020204030204" pitchFamily="34" charset="0"/>
                                      <a:cs typeface="Times New Roman" panose="02020603050405020304" pitchFamily="18" charset="0"/>
                                    </a:rPr>
                                    <m:t>1</m:t>
                                  </m:r>
                                </m:e>
                              </m:d>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e>
                      </m:nary>
                      <m:r>
                        <a:rPr lang="en-US" sz="15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sz="1500" dirty="0">
                    <a:ea typeface="Times New Roman" panose="02020603050405020304" pitchFamily="18" charset="0"/>
                    <a:cs typeface="Times New Roman" panose="02020603050405020304" pitchFamily="18" charset="0"/>
                  </a:rPr>
                  <a:t>შეიძლება დავწეროთ:</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1500" i="1">
                          <a:effectLst/>
                          <a:latin typeface="Cambria Math" panose="02040503050406030204" pitchFamily="18" charset="0"/>
                          <a:ea typeface="Calibri" panose="020F0502020204030204" pitchFamily="34" charset="0"/>
                          <a:cs typeface="Times New Roman" panose="02020603050405020304" pitchFamily="18" charset="0"/>
                        </a:rPr>
                        <m:t>𝐸</m:t>
                      </m:r>
                      <m:d>
                        <m:dPr>
                          <m:begChr m:val="["/>
                          <m:end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𝑋</m:t>
                                  </m:r>
                                </m:e>
                              </m:acc>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en-US"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𝑋</m:t>
                                      </m:r>
                                    </m:e>
                                  </m:acc>
                                </m:num>
                                <m:den>
                                  <m:rad>
                                    <m:radPr>
                                      <m:deg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500" i="1">
                                          <a:effectLst/>
                                          <a:latin typeface="Cambria Math" panose="02040503050406030204" pitchFamily="18" charset="0"/>
                                          <a:ea typeface="Calibri" panose="020F0502020204030204" pitchFamily="34" charset="0"/>
                                          <a:cs typeface="Times New Roman" panose="02020603050405020304" pitchFamily="18" charset="0"/>
                                        </a:rPr>
                                        <m:t>𝑛</m:t>
                                      </m:r>
                                    </m:e>
                                  </m:rad>
                                </m:den>
                              </m:f>
                            </m:e>
                          </m:d>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ka-GE" sz="1500" i="1">
                                          <a:effectLst/>
                                          <a:latin typeface="Cambria Math" panose="02040503050406030204" pitchFamily="18" charset="0"/>
                                          <a:ea typeface="Calibri" panose="020F0502020204030204" pitchFamily="34" charset="0"/>
                                          <a:cs typeface="Times New Roman" panose="02020603050405020304" pitchFamily="18" charset="0"/>
                                        </a:rPr>
                                        <m:t>𝑛</m:t>
                                      </m:r>
                                    </m:sub>
                                  </m:sSub>
                                </m:num>
                                <m:den>
                                  <m:rad>
                                    <m:radPr>
                                      <m:deg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500" i="1">
                                          <a:effectLst/>
                                          <a:latin typeface="Cambria Math" panose="02040503050406030204" pitchFamily="18" charset="0"/>
                                          <a:ea typeface="Calibri" panose="020F0502020204030204" pitchFamily="34" charset="0"/>
                                          <a:cs typeface="Times New Roman" panose="02020603050405020304" pitchFamily="18" charset="0"/>
                                        </a:rPr>
                                        <m:t>𝑛</m:t>
                                      </m:r>
                                    </m:e>
                                  </m:rad>
                                </m:den>
                              </m:f>
                            </m:e>
                          </m:d>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sz="1500" dirty="0">
                    <a:ea typeface="Times New Roman" panose="02020603050405020304" pitchFamily="18" charset="0"/>
                    <a:cs typeface="Times New Roman" panose="02020603050405020304" pitchFamily="18" charset="0"/>
                  </a:rPr>
                  <a:t>ე.ი. ვღებულობთ:</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500"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en-US" sz="1500" i="1">
                                      <a:effectLst/>
                                      <a:latin typeface="Cambria Math" panose="02040503050406030204" pitchFamily="18" charset="0"/>
                                      <a:ea typeface="Calibri" panose="020F0502020204030204" pitchFamily="34" charset="0"/>
                                      <a:cs typeface="Times New Roman" panose="02020603050405020304" pitchFamily="18" charset="0"/>
                                    </a:rPr>
                                    <m:t>𝑋</m:t>
                                  </m:r>
                                </m:sub>
                              </m:sSub>
                            </m:e>
                          </m:d>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𝑋</m:t>
                                      </m:r>
                                    </m:e>
                                  </m:acc>
                                </m:num>
                                <m:den>
                                  <m:rad>
                                    <m:radPr>
                                      <m:deg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500" i="1">
                                          <a:effectLst/>
                                          <a:latin typeface="Cambria Math" panose="02040503050406030204" pitchFamily="18" charset="0"/>
                                          <a:ea typeface="Calibri" panose="020F0502020204030204" pitchFamily="34" charset="0"/>
                                          <a:cs typeface="Times New Roman" panose="02020603050405020304" pitchFamily="18" charset="0"/>
                                        </a:rPr>
                                        <m:t>𝑛</m:t>
                                      </m:r>
                                    </m:e>
                                  </m:rad>
                                </m:den>
                              </m:f>
                            </m:e>
                          </m:d>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ka-GE" sz="1500" i="1">
                                          <a:effectLst/>
                                          <a:latin typeface="Cambria Math" panose="02040503050406030204" pitchFamily="18" charset="0"/>
                                          <a:ea typeface="Calibri" panose="020F0502020204030204" pitchFamily="34" charset="0"/>
                                          <a:cs typeface="Times New Roman" panose="02020603050405020304" pitchFamily="18" charset="0"/>
                                        </a:rPr>
                                        <m:t>𝑛</m:t>
                                      </m:r>
                                    </m:sub>
                                  </m:sSub>
                                </m:num>
                                <m:den>
                                  <m:rad>
                                    <m:radPr>
                                      <m:deg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500" i="1">
                                          <a:effectLst/>
                                          <a:latin typeface="Cambria Math" panose="02040503050406030204" pitchFamily="18" charset="0"/>
                                          <a:ea typeface="Calibri" panose="020F0502020204030204" pitchFamily="34" charset="0"/>
                                          <a:cs typeface="Times New Roman" panose="02020603050405020304" pitchFamily="18" charset="0"/>
                                        </a:rPr>
                                        <m:t>𝑛</m:t>
                                      </m:r>
                                    </m:e>
                                  </m:rad>
                                </m:den>
                              </m:f>
                            </m:e>
                          </m:d>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𝑋</m:t>
                                      </m:r>
                                    </m:e>
                                  </m:acc>
                                </m:num>
                                <m:den>
                                  <m:rad>
                                    <m:radPr>
                                      <m:deg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500" i="1">
                                          <a:effectLst/>
                                          <a:latin typeface="Cambria Math" panose="02040503050406030204" pitchFamily="18" charset="0"/>
                                          <a:ea typeface="Calibri" panose="020F0502020204030204" pitchFamily="34" charset="0"/>
                                          <a:cs typeface="Times New Roman" panose="02020603050405020304" pitchFamily="18" charset="0"/>
                                        </a:rPr>
                                        <m:t>𝑛</m:t>
                                      </m:r>
                                    </m:e>
                                  </m:rad>
                                </m:den>
                              </m:f>
                              <m:r>
                                <a:rPr lang="en-US" sz="1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ka-GE" sz="1500" i="1">
                                          <a:effectLst/>
                                          <a:latin typeface="Cambria Math" panose="02040503050406030204" pitchFamily="18" charset="0"/>
                                          <a:ea typeface="Calibri" panose="020F0502020204030204" pitchFamily="34" charset="0"/>
                                          <a:cs typeface="Times New Roman" panose="02020603050405020304" pitchFamily="18" charset="0"/>
                                        </a:rPr>
                                        <m:t>𝑛</m:t>
                                      </m:r>
                                    </m:sub>
                                  </m:sSub>
                                </m:num>
                                <m:den>
                                  <m:rad>
                                    <m:radPr>
                                      <m:degHide m:val="on"/>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500" i="1">
                                          <a:effectLst/>
                                          <a:latin typeface="Cambria Math" panose="02040503050406030204" pitchFamily="18" charset="0"/>
                                          <a:ea typeface="Calibri" panose="020F0502020204030204" pitchFamily="34" charset="0"/>
                                          <a:cs typeface="Times New Roman" panose="02020603050405020304" pitchFamily="18" charset="0"/>
                                        </a:rPr>
                                        <m:t>𝑛</m:t>
                                      </m:r>
                                    </m:e>
                                  </m:rad>
                                </m:den>
                              </m:f>
                            </m:e>
                          </m:d>
                        </m:e>
                        <m:sup>
                          <m:r>
                            <a:rPr lang="en-US" sz="1500" i="1">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32509" y="12087"/>
                <a:ext cx="11637818" cy="6845913"/>
              </a:xfrm>
              <a:prstGeom prst="rect">
                <a:avLst/>
              </a:prstGeom>
              <a:blipFill rotWithShape="0">
                <a:blip r:embed="rId2"/>
                <a:stretch>
                  <a:fillRect l="-210"/>
                </a:stretch>
              </a:blipFill>
            </p:spPr>
            <p:txBody>
              <a:bodyPr/>
              <a:lstStyle/>
              <a:p>
                <a:r>
                  <a:rPr lang="en-US">
                    <a:noFill/>
                  </a:rPr>
                  <a:t> </a:t>
                </a:r>
              </a:p>
            </p:txBody>
          </p:sp>
        </mc:Fallback>
      </mc:AlternateContent>
    </p:spTree>
    <p:extLst>
      <p:ext uri="{BB962C8B-B14F-4D97-AF65-F5344CB8AC3E}">
        <p14:creationId xmlns:p14="http://schemas.microsoft.com/office/powerpoint/2010/main" val="13827816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117998"/>
                <a:ext cx="11949545" cy="4134465"/>
              </a:xfrm>
              <a:prstGeom prst="rect">
                <a:avLst/>
              </a:prstGeom>
            </p:spPr>
            <p:txBody>
              <a:bodyPr wrap="square">
                <a:spAutoFit/>
              </a:bodyPr>
              <a:lstStyle/>
              <a:p>
                <a:pPr algn="just">
                  <a:lnSpc>
                    <a:spcPct val="107000"/>
                  </a:lnSpc>
                  <a:spcAft>
                    <a:spcPts val="800"/>
                  </a:spcAft>
                </a:pPr>
                <a:r>
                  <a:rPr lang="ka-GE" sz="1600" dirty="0">
                    <a:ea typeface="Times New Roman" panose="02020603050405020304" pitchFamily="18" charset="0"/>
                    <a:cs typeface="Times New Roman" panose="02020603050405020304" pitchFamily="18" charset="0"/>
                  </a:rPr>
                  <a:t>როგორც ცნობილია ვექტორების ვექტორულ და სკალარულ ნამრავლს შორის არსებობს შემდეგი კავშირი:</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𝑎</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𝑏</m:t>
                                  </m:r>
                                </m:e>
                              </m:d>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𝑎</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𝑏</m:t>
                              </m:r>
                            </m:e>
                          </m:d>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6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𝑎</m:t>
                              </m:r>
                            </m:e>
                          </m:d>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𝑏</m:t>
                              </m:r>
                            </m:e>
                          </m:d>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6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𝑎</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𝑏</m:t>
                              </m:r>
                            </m:e>
                          </m:d>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sz="1600" dirty="0">
                    <a:ea typeface="Times New Roman" panose="02020603050405020304" pitchFamily="18" charset="0"/>
                    <a:cs typeface="Times New Roman" panose="02020603050405020304" pitchFamily="18" charset="0"/>
                  </a:rPr>
                  <a:t>ამ ორი გამოსახულების სტრუქტურის მსგავსებიდან გამოდინარე ვივარაუდოთ, რომ </a:t>
                </a:r>
                <a14:m>
                  <m:oMath xmlns:m="http://schemas.openxmlformats.org/officeDocument/2006/math">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𝑋</m:t>
                                </m:r>
                              </m:sub>
                            </m:sSub>
                          </m:e>
                        </m:d>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6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𝑋</m:t>
                                    </m:r>
                                  </m:e>
                                </m:acc>
                              </m:num>
                              <m:den>
                                <m:rad>
                                  <m:radPr>
                                    <m:degHide m:val="on"/>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e>
                                </m:rad>
                              </m:den>
                            </m:f>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𝐼</m:t>
                                </m:r>
                              </m:num>
                              <m:den>
                                <m:rad>
                                  <m:radPr>
                                    <m:degHide m:val="on"/>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e>
                                </m:rad>
                              </m:den>
                            </m:f>
                          </m:e>
                        </m:d>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16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Times New Roman" panose="02020603050405020304" pitchFamily="18" charset="0"/>
                  </a:rPr>
                  <a:t>აქ </a:t>
                </a: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ka-GE" sz="1600" dirty="0">
                    <a:ea typeface="Times New Roman" panose="02020603050405020304" pitchFamily="18" charset="0"/>
                    <a:cs typeface="Times New Roman" panose="02020603050405020304" pitchFamily="18" charset="0"/>
                  </a:rPr>
                  <a:t> - არის ვექტორული გამრავლების ოპერატორი და წარმოადგენს მრავალგანზომილებიანი სივრცისათვის ვექტორული ნამრავლის განზოგადებას</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600" dirty="0">
                    <a:effectLst/>
                    <a:latin typeface="Sylfaen" panose="010A0502050306030303"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sz="1600" dirty="0">
                    <a:ea typeface="Times New Roman" panose="02020603050405020304" pitchFamily="18" charset="0"/>
                    <a:cs typeface="Times New Roman" panose="02020603050405020304" pitchFamily="18" charset="0"/>
                  </a:rPr>
                  <a:t>ხოლო </a:t>
                </a:r>
                <a14:m>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𝑋</m:t>
                        </m:r>
                      </m:sub>
                    </m:sSub>
                  </m:oMath>
                </a14:m>
                <a:r>
                  <a:rPr lang="en-US" sz="16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Times New Roman" panose="02020603050405020304" pitchFamily="18" charset="0"/>
                  </a:rPr>
                  <a:t>არის </a:t>
                </a:r>
                <a14:m>
                  <m:oMath xmlns:m="http://schemas.openxmlformats.org/officeDocument/2006/math">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𝑋</m:t>
                        </m:r>
                      </m:e>
                    </m:acc>
                  </m:oMath>
                </a14:m>
                <a:r>
                  <a:rPr lang="ka-GE" sz="1600" dirty="0">
                    <a:ea typeface="Times New Roman" panose="02020603050405020304" pitchFamily="18" charset="0"/>
                    <a:cs typeface="Times New Roman" panose="02020603050405020304" pitchFamily="18" charset="0"/>
                  </a:rPr>
                  <a:t>-ის გეგმილი </a:t>
                </a:r>
                <a14:m>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sz="16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lang="ka-GE" sz="1600" dirty="0">
                    <a:ea typeface="Times New Roman" panose="02020603050405020304" pitchFamily="18" charset="0"/>
                    <a:cs typeface="Times New Roman" panose="02020603050405020304" pitchFamily="18" charset="0"/>
                  </a:rPr>
                  <a:t>-ის გასწვრივ </a:t>
                </a:r>
                <a14:m>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sz="16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ka-GE"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ka-GE" sz="1600" i="1">
                            <a:effectLst/>
                            <a:latin typeface="Cambria Math" panose="02040503050406030204" pitchFamily="18" charset="0"/>
                            <a:ea typeface="Calibri" panose="020F0502020204030204" pitchFamily="34" charset="0"/>
                            <a:cs typeface="Times New Roman" panose="02020603050405020304" pitchFamily="18" charset="0"/>
                          </a:rPr>
                          <m:t>1|</m:t>
                        </m:r>
                        <m:r>
                          <a:rPr lang="ka-GE" sz="1600" i="1">
                            <a:effectLst/>
                            <a:latin typeface="Cambria Math" panose="02040503050406030204" pitchFamily="18" charset="0"/>
                            <a:ea typeface="Calibri" panose="020F0502020204030204" pitchFamily="34" charset="0"/>
                            <a:cs typeface="Times New Roman" panose="02020603050405020304" pitchFamily="18" charset="0"/>
                          </a:rPr>
                          <m:t>𝑖</m:t>
                        </m:r>
                        <m:r>
                          <a:rPr lang="ka-GE" sz="1600" i="1">
                            <a:effectLst/>
                            <a:latin typeface="Cambria Math" panose="02040503050406030204" pitchFamily="18" charset="0"/>
                            <a:ea typeface="Calibri" panose="020F0502020204030204" pitchFamily="34" charset="0"/>
                            <a:cs typeface="Times New Roman" panose="02020603050405020304" pitchFamily="18" charset="0"/>
                          </a:rPr>
                          <m:t>=1,2⋯</m:t>
                        </m:r>
                        <m:r>
                          <a:rPr lang="ka-GE" sz="1600" i="1">
                            <a:effectLst/>
                            <a:latin typeface="Cambria Math" panose="02040503050406030204" pitchFamily="18" charset="0"/>
                            <a:ea typeface="Calibri" panose="020F0502020204030204" pitchFamily="34" charset="0"/>
                            <a:cs typeface="Times New Roman" panose="02020603050405020304" pitchFamily="18" charset="0"/>
                          </a:rPr>
                          <m:t>𝑛</m:t>
                        </m:r>
                      </m:e>
                    </m:d>
                  </m:oMath>
                </a14:m>
                <a:r>
                  <a:rPr lang="ka-GE" sz="1600" dirty="0">
                    <a:ea typeface="Times New Roman" panose="02020603050405020304" pitchFamily="18" charset="0"/>
                    <a:cs typeface="Times New Roman" panose="02020603050405020304" pitchFamily="18" charset="0"/>
                  </a:rPr>
                  <a:t> აგებულ ღერძზე და შესაბამისად ასევე ვექტორია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16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Times New Roman" panose="02020603050405020304" pitchFamily="18" charset="0"/>
                  </a:rPr>
                  <a:t>შემთხვევისათვის შედეგები მიიღება პირდაპირი გამოთვლებით და არც ვექტორული (მითუმეტეს) სკალარული ნამრავლების პოვნა პრობლემას არ წარმოადგენს, შესაბამისად ძალაშია ვექტორული ალგებრის ყველა თეორემა.</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sz="1600" dirty="0">
                    <a:ea typeface="Times New Roman" panose="02020603050405020304" pitchFamily="18" charset="0"/>
                    <a:cs typeface="Times New Roman" panose="02020603050405020304" pitchFamily="18" charset="0"/>
                  </a:rPr>
                  <a:t>ამ ჭრილში განვიხილოთ ორი ვექტორის ჯამი:</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𝑌</m:t>
                          </m:r>
                        </m:e>
                      </m:acc>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𝑋</m:t>
                          </m:r>
                        </m:e>
                      </m:acc>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𝑋</m:t>
                          </m:r>
                        </m:e>
                      </m:acc>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0" y="117998"/>
                <a:ext cx="11949545" cy="4134465"/>
              </a:xfrm>
              <a:prstGeom prst="rect">
                <a:avLst/>
              </a:prstGeom>
              <a:blipFill rotWithShape="0">
                <a:blip r:embed="rId2"/>
                <a:stretch>
                  <a:fillRect l="-255" t="-295" r="-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0" y="4252463"/>
                <a:ext cx="12022282" cy="2340128"/>
              </a:xfrm>
              <a:prstGeom prst="rect">
                <a:avLst/>
              </a:prstGeom>
            </p:spPr>
            <p:txBody>
              <a:bodyPr wrap="square">
                <a:spAutoFit/>
              </a:bodyPr>
              <a:lstStyle/>
              <a:p>
                <a:pPr algn="just">
                  <a:lnSpc>
                    <a:spcPct val="107000"/>
                  </a:lnSpc>
                  <a:spcAft>
                    <a:spcPts val="800"/>
                  </a:spcAft>
                </a:pPr>
                <a:r>
                  <a:rPr lang="ka-GE" sz="1600" dirty="0">
                    <a:ea typeface="Times New Roman" panose="02020603050405020304" pitchFamily="18" charset="0"/>
                    <a:cs typeface="Times New Roman" panose="02020603050405020304" pitchFamily="18" charset="0"/>
                  </a:rPr>
                  <a:t>შესაბამისად ვღებულობთ:</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𝑌</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𝑌</m:t>
                              </m:r>
                            </m:e>
                          </m:acc>
                        </m:num>
                        <m:den>
                          <m:rad>
                            <m:radPr>
                              <m:degHide m:val="on"/>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e>
                          </m:rad>
                        </m:den>
                      </m:f>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sz="16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𝑛</m:t>
                              </m:r>
                            </m:sub>
                          </m:sSub>
                        </m:num>
                        <m:den>
                          <m:rad>
                            <m:radPr>
                              <m:degHide m:val="on"/>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e>
                          </m:rad>
                        </m:den>
                      </m:f>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𝑋</m:t>
                                  </m:r>
                                </m:e>
                              </m:acc>
                            </m:num>
                            <m:den>
                              <m:rad>
                                <m:radPr>
                                  <m:degHide m:val="on"/>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e>
                              </m:rad>
                            </m:den>
                          </m:f>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𝑋</m:t>
                                  </m:r>
                                </m:e>
                              </m:acc>
                            </m:num>
                            <m:den>
                              <m:rad>
                                <m:radPr>
                                  <m:degHide m:val="on"/>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e>
                              </m:rad>
                            </m:den>
                          </m:f>
                        </m:e>
                      </m:d>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sz="16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𝑛</m:t>
                              </m:r>
                            </m:sub>
                          </m:sSub>
                        </m:num>
                        <m:den>
                          <m:rad>
                            <m:radPr>
                              <m:degHide m:val="on"/>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e>
                          </m:rad>
                        </m:den>
                      </m:f>
                      <m:r>
                        <a:rPr lang="ru-RU"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𝑋</m:t>
                              </m:r>
                            </m:e>
                          </m:acc>
                        </m:num>
                        <m:den>
                          <m:rad>
                            <m:radPr>
                              <m:degHide m:val="on"/>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e>
                          </m:rad>
                        </m:den>
                      </m:f>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sz="16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𝑛</m:t>
                              </m:r>
                            </m:sub>
                          </m:sSub>
                        </m:num>
                        <m:den>
                          <m:rad>
                            <m:radPr>
                              <m:degHide m:val="on"/>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e>
                          </m:rad>
                        </m:den>
                      </m:f>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𝑋</m:t>
                              </m:r>
                            </m:e>
                          </m:acc>
                        </m:num>
                        <m:den>
                          <m:rad>
                            <m:radPr>
                              <m:degHide m:val="on"/>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e>
                          </m:rad>
                        </m:den>
                      </m:f>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sz="16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𝑛</m:t>
                              </m:r>
                            </m:sub>
                          </m:sSub>
                        </m:num>
                        <m:den>
                          <m:rad>
                            <m:radPr>
                              <m:degHide m:val="on"/>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e>
                          </m:rad>
                        </m:den>
                      </m:f>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sz="1600" dirty="0">
                    <a:ea typeface="Times New Roman" panose="02020603050405020304" pitchFamily="18" charset="0"/>
                    <a:cs typeface="Times New Roman" panose="02020603050405020304" pitchFamily="18" charset="0"/>
                  </a:rPr>
                  <a:t>შესაბამისად:</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𝑌</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𝑋</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𝑋</m:t>
                          </m:r>
                        </m:sub>
                      </m:sSub>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𝑌</m:t>
                                  </m:r>
                                </m:sub>
                              </m:sSub>
                            </m:e>
                          </m:d>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6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𝑋</m:t>
                                  </m:r>
                                </m:sub>
                              </m:sSub>
                            </m:e>
                          </m:d>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𝑋</m:t>
                              </m:r>
                            </m:sub>
                          </m:sSub>
                        </m:e>
                      </m:d>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𝑋</m:t>
                              </m:r>
                            </m:sub>
                          </m:sSub>
                        </m:e>
                      </m:d>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ka-GE" sz="1600" i="1">
                                      <a:effectLst/>
                                      <a:latin typeface="Cambria Math" panose="02040503050406030204" pitchFamily="18" charset="0"/>
                                      <a:ea typeface="Times New Roman" panose="02020603050405020304" pitchFamily="18" charset="0"/>
                                      <a:cs typeface="Times New Roman" panose="02020603050405020304" pitchFamily="18" charset="0"/>
                                    </a:rPr>
                                    <m:t>𝑋</m:t>
                                  </m:r>
                                </m:sub>
                              </m:sSub>
                            </m:e>
                          </m:d>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0" y="4252463"/>
                <a:ext cx="12022282" cy="2340128"/>
              </a:xfrm>
              <a:prstGeom prst="rect">
                <a:avLst/>
              </a:prstGeom>
              <a:blipFill rotWithShape="0">
                <a:blip r:embed="rId3"/>
                <a:stretch>
                  <a:fillRect l="-254" t="-522"/>
                </a:stretch>
              </a:blipFill>
            </p:spPr>
            <p:txBody>
              <a:bodyPr/>
              <a:lstStyle/>
              <a:p>
                <a:r>
                  <a:rPr lang="en-US">
                    <a:noFill/>
                  </a:rPr>
                  <a:t> </a:t>
                </a:r>
              </a:p>
            </p:txBody>
          </p:sp>
        </mc:Fallback>
      </mc:AlternateContent>
    </p:spTree>
    <p:extLst>
      <p:ext uri="{BB962C8B-B14F-4D97-AF65-F5344CB8AC3E}">
        <p14:creationId xmlns:p14="http://schemas.microsoft.com/office/powerpoint/2010/main" val="423391412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14301" y="6381"/>
                <a:ext cx="11939154" cy="6851619"/>
              </a:xfrm>
              <a:prstGeom prst="rect">
                <a:avLst/>
              </a:prstGeom>
            </p:spPr>
            <p:txBody>
              <a:bodyPr wrap="square">
                <a:spAutoFit/>
              </a:bodyPr>
              <a:lstStyle/>
              <a:p>
                <a:pPr algn="just">
                  <a:lnSpc>
                    <a:spcPct val="107000"/>
                  </a:lnSpc>
                  <a:spcAft>
                    <a:spcPts val="800"/>
                  </a:spcAft>
                </a:pPr>
                <a:r>
                  <a:rPr lang="ka-GE" sz="1600" dirty="0">
                    <a:ea typeface="Times New Roman" panose="02020603050405020304" pitchFamily="18" charset="0"/>
                    <a:cs typeface="Times New Roman" panose="02020603050405020304" pitchFamily="18" charset="0"/>
                  </a:rPr>
                  <a:t>გადავწყვიტოთ შემდეგი ამოცანა:</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sz="1600" dirty="0">
                    <a:ea typeface="Times New Roman" panose="02020603050405020304" pitchFamily="18" charset="0"/>
                    <a:cs typeface="Times New Roman" panose="02020603050405020304" pitchFamily="18" charset="0"/>
                  </a:rPr>
                  <a:t>წინასწარ მოცემული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𝑋</m:t>
                          </m:r>
                        </m:e>
                      </m:acc>
                      <m:r>
                        <a:rPr lang="ka-GE"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sz="16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ka-GE" sz="1600" i="1">
                              <a:effectLst/>
                              <a:latin typeface="Cambria Math" panose="02040503050406030204" pitchFamily="18" charset="0"/>
                              <a:ea typeface="Calibri" panose="020F0502020204030204" pitchFamily="34" charset="0"/>
                              <a:cs typeface="Times New Roman" panose="02020603050405020304" pitchFamily="18" charset="0"/>
                            </a:rPr>
                            <m:t>|</m:t>
                          </m:r>
                          <m:r>
                            <a:rPr lang="ka-GE" sz="1600" i="1">
                              <a:effectLst/>
                              <a:latin typeface="Cambria Math" panose="02040503050406030204" pitchFamily="18" charset="0"/>
                              <a:ea typeface="Calibri" panose="020F0502020204030204" pitchFamily="34" charset="0"/>
                              <a:cs typeface="Times New Roman" panose="02020603050405020304" pitchFamily="18" charset="0"/>
                            </a:rPr>
                            <m:t>𝑖</m:t>
                          </m:r>
                          <m:r>
                            <a:rPr lang="ka-GE" sz="1600" i="1">
                              <a:effectLst/>
                              <a:latin typeface="Cambria Math" panose="02040503050406030204" pitchFamily="18" charset="0"/>
                              <a:ea typeface="Calibri" panose="020F0502020204030204" pitchFamily="34" charset="0"/>
                              <a:cs typeface="Times New Roman" panose="02020603050405020304" pitchFamily="18" charset="0"/>
                            </a:rPr>
                            <m:t>=1,2⋯</m:t>
                          </m:r>
                          <m:r>
                            <a:rPr lang="ka-GE" sz="1600" i="1">
                              <a:effectLst/>
                              <a:latin typeface="Cambria Math" panose="02040503050406030204" pitchFamily="18" charset="0"/>
                              <a:ea typeface="Calibri" panose="020F0502020204030204" pitchFamily="34" charset="0"/>
                              <a:cs typeface="Times New Roman" panose="02020603050405020304" pitchFamily="18" charset="0"/>
                            </a:rPr>
                            <m:t>𝑛</m:t>
                          </m:r>
                        </m:e>
                      </m:d>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sz="1600" dirty="0">
                    <a:ea typeface="Times New Roman" panose="02020603050405020304" pitchFamily="18" charset="0"/>
                    <a:cs typeface="Times New Roman" panose="02020603050405020304" pitchFamily="18" charset="0"/>
                  </a:rPr>
                  <a:t>ვექტორისათვის საჭიროა მოვახდინოთ ისეთი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𝑌</m:t>
                          </m:r>
                        </m:e>
                      </m:acc>
                      <m:r>
                        <a:rPr lang="ka-GE"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sz="16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ka-GE" sz="1600" i="1">
                              <a:effectLst/>
                              <a:latin typeface="Cambria Math" panose="02040503050406030204" pitchFamily="18" charset="0"/>
                              <a:ea typeface="Calibri" panose="020F0502020204030204" pitchFamily="34" charset="0"/>
                              <a:cs typeface="Times New Roman" panose="02020603050405020304" pitchFamily="18" charset="0"/>
                            </a:rPr>
                            <m:t>|</m:t>
                          </m:r>
                          <m:r>
                            <a:rPr lang="ka-GE" sz="1600" i="1">
                              <a:effectLst/>
                              <a:latin typeface="Cambria Math" panose="02040503050406030204" pitchFamily="18" charset="0"/>
                              <a:ea typeface="Calibri" panose="020F0502020204030204" pitchFamily="34" charset="0"/>
                              <a:cs typeface="Times New Roman" panose="02020603050405020304" pitchFamily="18" charset="0"/>
                            </a:rPr>
                            <m:t>𝑖</m:t>
                          </m:r>
                          <m:r>
                            <a:rPr lang="ka-GE" sz="1600" i="1">
                              <a:effectLst/>
                              <a:latin typeface="Cambria Math" panose="02040503050406030204" pitchFamily="18" charset="0"/>
                              <a:ea typeface="Calibri" panose="020F0502020204030204" pitchFamily="34" charset="0"/>
                              <a:cs typeface="Times New Roman" panose="02020603050405020304" pitchFamily="18" charset="0"/>
                            </a:rPr>
                            <m:t>=1,2⋯</m:t>
                          </m:r>
                          <m:r>
                            <a:rPr lang="ka-GE" sz="1600" i="1">
                              <a:effectLst/>
                              <a:latin typeface="Cambria Math" panose="02040503050406030204" pitchFamily="18" charset="0"/>
                              <a:ea typeface="Calibri" panose="020F0502020204030204" pitchFamily="34" charset="0"/>
                              <a:cs typeface="Times New Roman" panose="02020603050405020304" pitchFamily="18" charset="0"/>
                            </a:rPr>
                            <m:t>𝑛</m:t>
                          </m:r>
                        </m:e>
                      </m:d>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sz="1600" dirty="0">
                    <a:ea typeface="Times New Roman" panose="02020603050405020304" pitchFamily="18" charset="0"/>
                    <a:cs typeface="Times New Roman" panose="02020603050405020304" pitchFamily="18" charset="0"/>
                  </a:rPr>
                  <a:t>ძებნა რომლის </a:t>
                </a:r>
                <a14:m>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sz="1600"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𝑌</m:t>
                        </m:r>
                      </m:sub>
                    </m:sSub>
                    <m:r>
                      <a:rPr lang="ka-GE" sz="16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sz="1600"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𝑌</m:t>
                        </m:r>
                      </m:sub>
                    </m:sSub>
                  </m:oMath>
                </a14:m>
                <a:r>
                  <a:rPr lang="en-US" sz="16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Times New Roman" panose="02020603050405020304" pitchFamily="18" charset="0"/>
                  </a:rPr>
                  <a:t>და </a:t>
                </a:r>
                <a14:m>
                  <m:oMath xmlns:m="http://schemas.openxmlformats.org/officeDocument/2006/math">
                    <m:r>
                      <a:rPr lang="ka-GE" sz="1600" i="1">
                        <a:effectLst/>
                        <a:latin typeface="Cambria Math" panose="02040503050406030204" pitchFamily="18" charset="0"/>
                        <a:ea typeface="Calibri" panose="020F0502020204030204" pitchFamily="34" charset="0"/>
                        <a:cs typeface="Times New Roman" panose="02020603050405020304" pitchFamily="18" charset="0"/>
                      </a:rPr>
                      <m:t>𝜀</m:t>
                    </m:r>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𝑋</m:t>
                            </m:r>
                          </m:e>
                        </m:acc>
                        <m:r>
                          <a:rPr lang="en-US" sz="1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𝑌</m:t>
                            </m:r>
                          </m:e>
                        </m:acc>
                      </m:e>
                    </m:d>
                  </m:oMath>
                </a14:m>
                <a:r>
                  <a:rPr lang="ka-GE" sz="1600" dirty="0">
                    <a:ea typeface="Times New Roman" panose="02020603050405020304" pitchFamily="18" charset="0"/>
                    <a:cs typeface="Times New Roman" panose="02020603050405020304" pitchFamily="18" charset="0"/>
                  </a:rPr>
                  <a:t> არის წინასწარ ცნობილი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sz="1600" dirty="0">
                    <a:ea typeface="Times New Roman" panose="02020603050405020304" pitchFamily="18" charset="0"/>
                    <a:cs typeface="Times New Roman" panose="02020603050405020304" pitchFamily="18" charset="0"/>
                  </a:rPr>
                  <a:t>გასაგებია, რომ</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Δ</m:t>
                          </m:r>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𝜎</m:t>
                              </m:r>
                            </m:e>
                          </m:acc>
                        </m:e>
                      </m:d>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𝑌</m:t>
                              </m:r>
                            </m:sub>
                          </m:sSub>
                        </m:e>
                      </m:d>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𝑋</m:t>
                              </m:r>
                            </m:sub>
                          </m:sSub>
                        </m:e>
                      </m:d>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Δ</m:t>
                          </m:r>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𝜇</m:t>
                              </m:r>
                            </m:e>
                          </m:acc>
                        </m:e>
                      </m:d>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𝑌</m:t>
                              </m:r>
                            </m:sub>
                          </m:sSub>
                        </m:e>
                      </m:d>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𝑋</m:t>
                              </m:r>
                            </m:sub>
                          </m:sSub>
                        </m:e>
                      </m:d>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sz="1600" dirty="0">
                    <a:ea typeface="Calibri" panose="020F0502020204030204" pitchFamily="34" charset="0"/>
                    <a:cs typeface="Times New Roman" panose="02020603050405020304" pitchFamily="18" charset="0"/>
                  </a:rPr>
                  <a:t>მოვახდინოთ </a:t>
                </a:r>
                <a14:m>
                  <m:oMath xmlns:m="http://schemas.openxmlformats.org/officeDocument/2006/math">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𝑋</m:t>
                        </m:r>
                      </m:e>
                    </m:acc>
                  </m:oMath>
                </a14:m>
                <a:r>
                  <a:rPr lang="en-US" sz="1600" dirty="0">
                    <a:effectLst/>
                    <a:latin typeface="Sylfaen" panose="010A0502050306030303" pitchFamily="18" charset="0"/>
                    <a:ea typeface="Calibri" panose="020F0502020204030204" pitchFamily="34" charset="0"/>
                    <a:cs typeface="Times New Roman" panose="02020603050405020304" pitchFamily="18" charset="0"/>
                  </a:rPr>
                  <a:t> </a:t>
                </a:r>
                <a:r>
                  <a:rPr lang="ka-GE" sz="1600" dirty="0">
                    <a:ea typeface="Calibri" panose="020F0502020204030204" pitchFamily="34" charset="0"/>
                    <a:cs typeface="Times New Roman" panose="02020603050405020304" pitchFamily="18" charset="0"/>
                  </a:rPr>
                  <a:t>ვექტორის ნორმალიზება</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𝑋</m:t>
                              </m:r>
                            </m:e>
                          </m:acc>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𝑋</m:t>
                              </m:r>
                            </m:e>
                          </m:acc>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𝑋</m:t>
                                  </m:r>
                                </m:sub>
                              </m:sSub>
                            </m:e>
                          </m:d>
                        </m:num>
                        <m:den>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𝑋</m:t>
                                  </m:r>
                                </m:sub>
                              </m:sSub>
                            </m:e>
                          </m:d>
                        </m:den>
                      </m:f>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sz="1600" dirty="0">
                    <a:ea typeface="Times New Roman" panose="02020603050405020304" pitchFamily="18" charset="0"/>
                    <a:cs typeface="Times New Roman" panose="02020603050405020304" pitchFamily="18" charset="0"/>
                  </a:rPr>
                  <a:t>შესაბამისად: როგორც ცნობილია ნორმირებული ვექტორისათვის:</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𝜎</m:t>
                                      </m:r>
                                    </m:e>
                                  </m:acc>
                                </m:e>
                                <m:sub>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𝑋</m:t>
                                      </m:r>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m:t>
                                      </m:r>
                                    </m:sup>
                                  </m:sSup>
                                </m:sub>
                              </m:sSub>
                            </m:e>
                          </m:d>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600" i="1">
                          <a:effectLst/>
                          <a:latin typeface="Cambria Math" panose="02040503050406030204" pitchFamily="18" charset="0"/>
                          <a:ea typeface="Calibri" panose="020F0502020204030204" pitchFamily="34" charset="0"/>
                          <a:cs typeface="Times New Roman" panose="02020603050405020304" pitchFamily="18" charset="0"/>
                        </a:rPr>
                        <m:t>=1; </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𝜇</m:t>
                                  </m:r>
                                </m:e>
                              </m:acc>
                            </m:e>
                            <m:sub>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𝑌</m:t>
                                  </m:r>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m:t>
                                  </m:r>
                                </m:sup>
                              </m:sSup>
                            </m:sub>
                          </m:sSub>
                        </m:e>
                      </m:d>
                      <m:r>
                        <a:rPr lang="en-US" sz="16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sz="1600" dirty="0">
                    <a:ea typeface="Times New Roman" panose="02020603050405020304" pitchFamily="18" charset="0"/>
                    <a:cs typeface="Times New Roman" panose="02020603050405020304" pitchFamily="18" charset="0"/>
                  </a:rPr>
                  <a:t>შესაბამისად </a:t>
                </a:r>
                <a14:m>
                  <m:oMath xmlns:m="http://schemas.openxmlformats.org/officeDocument/2006/math">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sz="1600" i="1">
                            <a:effectLst/>
                            <a:latin typeface="Cambria Math" panose="02040503050406030204" pitchFamily="18" charset="0"/>
                            <a:ea typeface="Calibri" panose="020F0502020204030204" pitchFamily="34" charset="0"/>
                            <a:cs typeface="Times New Roman" panose="02020603050405020304" pitchFamily="18" charset="0"/>
                          </a:rPr>
                          <m:t>𝑌</m:t>
                        </m:r>
                      </m:e>
                    </m:acc>
                  </m:oMath>
                </a14:m>
                <a:r>
                  <a:rPr lang="ka-GE" sz="1600" dirty="0">
                    <a:ea typeface="Times New Roman" panose="02020603050405020304" pitchFamily="18" charset="0"/>
                    <a:cs typeface="Times New Roman" panose="02020603050405020304" pitchFamily="18" charset="0"/>
                  </a:rPr>
                  <a:t>- ის ნორმალიზაციის შედეგად ვღებულობთ:</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sz="1600"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ka-GE" sz="1600" i="1">
                              <a:effectLst/>
                              <a:latin typeface="Cambria Math" panose="02040503050406030204" pitchFamily="18" charset="0"/>
                              <a:ea typeface="Calibri" panose="020F0502020204030204" pitchFamily="34" charset="0"/>
                              <a:cs typeface="Times New Roman" panose="02020603050405020304" pitchFamily="18" charset="0"/>
                            </a:rPr>
                            <m:t>′</m:t>
                          </m:r>
                        </m:sup>
                      </m:sSup>
                      <m:r>
                        <a:rPr lang="ka-GE"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sz="1600" i="1">
                                  <a:effectLst/>
                                  <a:latin typeface="Cambria Math" panose="02040503050406030204" pitchFamily="18" charset="0"/>
                                  <a:ea typeface="Calibri" panose="020F0502020204030204" pitchFamily="34" charset="0"/>
                                  <a:cs typeface="Times New Roman" panose="02020603050405020304" pitchFamily="18" charset="0"/>
                                </a:rPr>
                                <m:t>𝑌</m:t>
                              </m:r>
                            </m:e>
                          </m:acc>
                          <m:r>
                            <a:rPr lang="ka-GE"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sz="1600"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𝑌</m:t>
                                  </m:r>
                                </m:sub>
                              </m:sSub>
                            </m:e>
                          </m:d>
                        </m:num>
                        <m:den>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sz="1600"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𝑌</m:t>
                                  </m:r>
                                </m:sub>
                              </m:sSub>
                            </m:e>
                          </m:d>
                        </m:den>
                      </m:f>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sz="1600" i="1">
                              <a:effectLst/>
                              <a:latin typeface="Cambria Math" panose="02040503050406030204" pitchFamily="18" charset="0"/>
                              <a:ea typeface="Calibri" panose="020F0502020204030204" pitchFamily="34" charset="0"/>
                              <a:cs typeface="Times New Roman" panose="02020603050405020304" pitchFamily="18" charset="0"/>
                            </a:rPr>
                            <m:t>𝑌</m:t>
                          </m:r>
                        </m:e>
                      </m:acc>
                      <m:r>
                        <a:rPr lang="ka-GE" sz="16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sz="1600"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ka-GE" sz="1600" i="1">
                              <a:effectLst/>
                              <a:latin typeface="Cambria Math" panose="02040503050406030204" pitchFamily="18" charset="0"/>
                              <a:ea typeface="Calibri" panose="020F0502020204030204" pitchFamily="34" charset="0"/>
                              <a:cs typeface="Times New Roman" panose="02020603050405020304" pitchFamily="18" charset="0"/>
                            </a:rPr>
                            <m:t>′</m:t>
                          </m:r>
                        </m:sup>
                      </m:sSup>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sz="1600"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𝑌</m:t>
                              </m:r>
                            </m:sub>
                          </m:sSub>
                        </m:e>
                      </m:d>
                      <m:r>
                        <a:rPr lang="ka-GE"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sz="1600"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ka-GE" sz="1600" i="1">
                                  <a:effectLst/>
                                  <a:latin typeface="Cambria Math" panose="02040503050406030204" pitchFamily="18" charset="0"/>
                                  <a:ea typeface="Calibri" panose="020F0502020204030204" pitchFamily="34" charset="0"/>
                                  <a:cs typeface="Times New Roman" panose="02020603050405020304" pitchFamily="18" charset="0"/>
                                </a:rPr>
                                <m:t>𝑌</m:t>
                              </m:r>
                            </m:sub>
                          </m:sSub>
                        </m:e>
                      </m:d>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4301" y="6381"/>
                <a:ext cx="11939154" cy="6851619"/>
              </a:xfrm>
              <a:prstGeom prst="rect">
                <a:avLst/>
              </a:prstGeom>
              <a:blipFill rotWithShape="0">
                <a:blip r:embed="rId2"/>
                <a:stretch>
                  <a:fillRect l="-306" t="-178"/>
                </a:stretch>
              </a:blipFill>
            </p:spPr>
            <p:txBody>
              <a:bodyPr/>
              <a:lstStyle/>
              <a:p>
                <a:r>
                  <a:rPr lang="en-US">
                    <a:noFill/>
                  </a:rPr>
                  <a:t> </a:t>
                </a:r>
              </a:p>
            </p:txBody>
          </p:sp>
        </mc:Fallback>
      </mc:AlternateContent>
    </p:spTree>
    <p:extLst>
      <p:ext uri="{BB962C8B-B14F-4D97-AF65-F5344CB8AC3E}">
        <p14:creationId xmlns:p14="http://schemas.microsoft.com/office/powerpoint/2010/main" val="213828464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11282" y="738953"/>
                <a:ext cx="11717482" cy="3064109"/>
              </a:xfrm>
              <a:prstGeom prst="rect">
                <a:avLst/>
              </a:prstGeom>
            </p:spPr>
            <p:txBody>
              <a:bodyPr wrap="square">
                <a:spAutoFit/>
              </a:bodyPr>
              <a:lstStyle/>
              <a:p>
                <a:pPr algn="just">
                  <a:lnSpc>
                    <a:spcPct val="107000"/>
                  </a:lnSpc>
                  <a:spcAft>
                    <a:spcPts val="800"/>
                  </a:spcAft>
                </a:pPr>
                <a:r>
                  <a:rPr lang="ka-GE" dirty="0">
                    <a:ea typeface="Times New Roman" panose="02020603050405020304" pitchFamily="18" charset="0"/>
                    <a:cs typeface="Times New Roman" panose="02020603050405020304" pitchFamily="18" charset="0"/>
                  </a:rPr>
                  <a:t>ზემოთ მოყვანილი ფორმულების გამოყენებით ვწერთ:</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i="1">
                              <a:effectLst/>
                              <a:latin typeface="Cambria Math" panose="02040503050406030204" pitchFamily="18" charset="0"/>
                              <a:ea typeface="Calibri" panose="020F0502020204030204" pitchFamily="34" charset="0"/>
                              <a:cs typeface="Times New Roman" panose="02020603050405020304" pitchFamily="18" charset="0"/>
                            </a:rPr>
                            <m:t>𝑌</m:t>
                          </m:r>
                        </m:e>
                      </m:acc>
                      <m:r>
                        <a:rPr lang="ka-GE"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acc>
                            </m:e>
                          </m:d>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e>
                      </m:d>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d>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e>
                      </m:d>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dirty="0">
                    <a:ea typeface="Times New Roman" panose="02020603050405020304" pitchFamily="18" charset="0"/>
                    <a:cs typeface="Times New Roman" panose="02020603050405020304" pitchFamily="18" charset="0"/>
                  </a:rPr>
                  <a:t>მეორეს მხვრივ კორელაციის კოეფიციენტისათვის გვაქვს:</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ka-GE" i="1">
                          <a:effectLst/>
                          <a:latin typeface="Cambria Math" panose="02040503050406030204" pitchFamily="18" charset="0"/>
                          <a:ea typeface="Calibri" panose="020F0502020204030204" pitchFamily="34" charset="0"/>
                          <a:cs typeface="Times New Roman" panose="02020603050405020304" pitchFamily="18" charset="0"/>
                        </a:rPr>
                        <m:t>𝜀</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d>
                      <m:r>
                        <a:rPr lang="ka-GE"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ka-GE" i="1">
                              <a:effectLst/>
                              <a:latin typeface="Cambria Math" panose="02040503050406030204" pitchFamily="18" charset="0"/>
                              <a:ea typeface="Calibri" panose="020F0502020204030204" pitchFamily="34" charset="0"/>
                              <a:cs typeface="Times New Roman" panose="02020603050405020304" pitchFamily="18" charset="0"/>
                            </a:rPr>
                            <m:t>1</m:t>
                          </m:r>
                        </m:num>
                        <m:den>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den>
                      </m:f>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ka-GE" i="1">
                              <a:effectLst/>
                              <a:latin typeface="Cambria Math" panose="02040503050406030204" pitchFamily="18" charset="0"/>
                              <a:ea typeface="Calibri" panose="020F0502020204030204" pitchFamily="34" charset="0"/>
                              <a:cs typeface="Times New Roman" panose="02020603050405020304" pitchFamily="18" charset="0"/>
                            </a:rPr>
                            <m:t>1</m:t>
                          </m:r>
                        </m:num>
                        <m:den>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𝑦</m:t>
                                  </m:r>
                                </m:sub>
                              </m:sSub>
                            </m:e>
                          </m:d>
                        </m:den>
                      </m:f>
                      <m:r>
                        <a:rPr lang="en-US" i="1">
                          <a:effectLst/>
                          <a:latin typeface="Cambria Math" panose="02040503050406030204" pitchFamily="18" charset="0"/>
                          <a:ea typeface="Calibri" panose="020F0502020204030204" pitchFamily="34" charset="0"/>
                          <a:cs typeface="Times New Roman" panose="02020603050405020304" pitchFamily="18" charset="0"/>
                        </a:rPr>
                        <m:t>𝐸</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𝐸</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d>
                            </m:e>
                          </m:d>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𝐸</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e>
                              </m:d>
                            </m:e>
                          </m:d>
                        </m:e>
                      </m:d>
                      <m:r>
                        <a:rPr lang="en-U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ka-GE" i="1">
                              <a:effectLst/>
                              <a:latin typeface="Cambria Math" panose="02040503050406030204" pitchFamily="18" charset="0"/>
                              <a:ea typeface="Calibri" panose="020F0502020204030204" pitchFamily="34" charset="0"/>
                              <a:cs typeface="Times New Roman" panose="02020603050405020304" pitchFamily="18" charset="0"/>
                            </a:rPr>
                            <m:t>1</m:t>
                          </m:r>
                        </m:num>
                        <m:den>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𝑋</m:t>
                                  </m:r>
                                </m:sub>
                              </m:sSub>
                            </m:e>
                          </m:d>
                        </m:den>
                      </m:f>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ka-GE" i="1">
                              <a:effectLst/>
                              <a:latin typeface="Cambria Math" panose="02040503050406030204" pitchFamily="18" charset="0"/>
                              <a:ea typeface="Calibri" panose="020F0502020204030204" pitchFamily="34" charset="0"/>
                              <a:cs typeface="Times New Roman" panose="02020603050405020304" pitchFamily="18" charset="0"/>
                            </a:rPr>
                            <m:t>1</m:t>
                          </m:r>
                        </m:num>
                        <m:den>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𝜎</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𝑦</m:t>
                                  </m:r>
                                </m:sub>
                              </m:sSub>
                            </m:e>
                          </m:d>
                        </m:den>
                      </m:f>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𝐸</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d>
                          <m:r>
                            <a:rPr lang="ka-GE"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𝐸</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e>
                          </m:d>
                          <m:r>
                            <a:rPr lang="en-US" i="1">
                              <a:effectLst/>
                              <a:latin typeface="Cambria Math" panose="02040503050406030204" pitchFamily="18" charset="0"/>
                              <a:ea typeface="Calibri" panose="020F0502020204030204" pitchFamily="34" charset="0"/>
                              <a:cs typeface="Times New Roman" panose="02020603050405020304" pitchFamily="18" charset="0"/>
                            </a:rPr>
                            <m:t>𝐸</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d>
                        </m:e>
                      </m:d>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dirty="0">
                    <a:ea typeface="Times New Roman" panose="02020603050405020304" pitchFamily="18" charset="0"/>
                    <a:cs typeface="Times New Roman" panose="02020603050405020304" pitchFamily="18" charset="0"/>
                  </a:rPr>
                  <a:t>რადგან ნორმალიზაციის შედეგად ვექტორებს შორის კორელაციის კოეფიციენტი არ იცვლება:</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borderBox>
                        <m:borderBoxPr>
                          <m:ctrlPr>
                            <a:rPr lang="en-US" i="1">
                              <a:effectLst/>
                              <a:latin typeface="Cambria Math" panose="02040503050406030204" pitchFamily="18" charset="0"/>
                              <a:ea typeface="Calibri" panose="020F0502020204030204" pitchFamily="34" charset="0"/>
                              <a:cs typeface="Times New Roman" panose="02020603050405020304" pitchFamily="18" charset="0"/>
                            </a:rPr>
                          </m:ctrlPr>
                        </m:borderBoxPr>
                        <m:e>
                          <m:r>
                            <a:rPr lang="ka-GE" i="1">
                              <a:effectLst/>
                              <a:latin typeface="Cambria Math" panose="02040503050406030204" pitchFamily="18" charset="0"/>
                              <a:ea typeface="Calibri" panose="020F0502020204030204" pitchFamily="34" charset="0"/>
                              <a:cs typeface="Times New Roman" panose="02020603050405020304" pitchFamily="18" charset="0"/>
                            </a:rPr>
                            <m:t>𝜀</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d>
                          <m:r>
                            <a:rPr lang="ka-GE" i="1">
                              <a:effectLst/>
                              <a:latin typeface="Cambria Math" panose="02040503050406030204" pitchFamily="18" charset="0"/>
                              <a:ea typeface="Calibri" panose="020F0502020204030204" pitchFamily="34" charset="0"/>
                              <a:cs typeface="Times New Roman" panose="02020603050405020304" pitchFamily="18" charset="0"/>
                            </a:rPr>
                            <m:t>=</m:t>
                          </m:r>
                          <m:r>
                            <a:rPr lang="ka-GE" i="1">
                              <a:effectLst/>
                              <a:latin typeface="Cambria Math" panose="02040503050406030204" pitchFamily="18" charset="0"/>
                              <a:ea typeface="Calibri" panose="020F0502020204030204" pitchFamily="34" charset="0"/>
                              <a:cs typeface="Times New Roman" panose="02020603050405020304" pitchFamily="18" charset="0"/>
                            </a:rPr>
                            <m:t>𝜀</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e>
                          </m:d>
                          <m:r>
                            <a:rPr lang="ka-GE"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𝐸</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e>
                          </m:d>
                        </m:e>
                      </m:borderBox>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1282" y="738953"/>
                <a:ext cx="11717482" cy="3064109"/>
              </a:xfrm>
              <a:prstGeom prst="rect">
                <a:avLst/>
              </a:prstGeom>
              <a:blipFill rotWithShape="0">
                <a:blip r:embed="rId2"/>
                <a:stretch>
                  <a:fillRect l="-468" t="-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11282" y="4015229"/>
                <a:ext cx="11717482" cy="2266839"/>
              </a:xfrm>
              <a:prstGeom prst="rect">
                <a:avLst/>
              </a:prstGeom>
            </p:spPr>
            <p:txBody>
              <a:bodyPr wrap="square">
                <a:spAutoFit/>
              </a:bodyPr>
              <a:lstStyle/>
              <a:p>
                <a:pPr algn="just">
                  <a:lnSpc>
                    <a:spcPct val="107000"/>
                  </a:lnSpc>
                  <a:spcAft>
                    <a:spcPts val="800"/>
                  </a:spcAft>
                </a:pPr>
                <a:r>
                  <a:rPr lang="ka-GE" dirty="0">
                    <a:ea typeface="Times New Roman" panose="02020603050405020304" pitchFamily="18" charset="0"/>
                    <a:cs typeface="Times New Roman" panose="02020603050405020304" pitchFamily="18" charset="0"/>
                  </a:rPr>
                  <a:t>და ეს არის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dirty="0">
                    <a:effectLst/>
                    <a:latin typeface="Sylfaen" panose="010A0502050306030303" pitchFamily="18" charset="0"/>
                    <a:ea typeface="Times New Roman" panose="02020603050405020304" pitchFamily="18" charset="0"/>
                    <a:cs typeface="Times New Roman" panose="02020603050405020304" pitchFamily="18" charset="0"/>
                  </a:rPr>
                  <a:t> </a:t>
                </a:r>
                <a:r>
                  <a:rPr lang="ka-GE" dirty="0">
                    <a:ea typeface="Times New Roman" panose="02020603050405020304" pitchFamily="18" charset="0"/>
                    <a:cs typeface="Times New Roman" panose="02020603050405020304" pitchFamily="18" charset="0"/>
                  </a:rPr>
                  <a:t>ვექტორებს შორის კუთხის კოსინუსი შესაბამისად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ka-GE" dirty="0">
                    <a:ea typeface="Times New Roman" panose="02020603050405020304" pitchFamily="18" charset="0"/>
                    <a:cs typeface="Times New Roman" panose="02020603050405020304" pitchFamily="18" charset="0"/>
                  </a:rPr>
                  <a:t>-ის მიღება შესაძლებელია თუ ვაბრუნებთ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ka-GE" i="1">
                                <a:effectLst/>
                                <a:latin typeface="Cambria Math" panose="02040503050406030204" pitchFamily="18" charset="0"/>
                                <a:ea typeface="Calibri" panose="020F0502020204030204" pitchFamily="34" charset="0"/>
                                <a:cs typeface="Times New Roman" panose="02020603050405020304" pitchFamily="18" charset="0"/>
                              </a:rPr>
                              <m:t>𝑋</m:t>
                            </m:r>
                          </m:e>
                        </m:acc>
                      </m:e>
                      <m:sup>
                        <m:r>
                          <a:rPr lang="ka-GE"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dirty="0">
                    <a:effectLst/>
                    <a:latin typeface="Sylfaen" panose="010A0502050306030303" pitchFamily="18" charset="0"/>
                    <a:ea typeface="Times New Roman" panose="02020603050405020304" pitchFamily="18" charset="0"/>
                    <a:cs typeface="Times New Roman" panose="02020603050405020304" pitchFamily="18" charset="0"/>
                  </a:rPr>
                  <a:t> </a:t>
                </a:r>
                <a:r>
                  <a:rPr lang="ka-GE" dirty="0">
                    <a:ea typeface="Times New Roman" panose="02020603050405020304" pitchFamily="18" charset="0"/>
                    <a:cs typeface="Times New Roman" panose="02020603050405020304" pitchFamily="18" charset="0"/>
                  </a:rPr>
                  <a:t>ვექტორი </a:t>
                </a:r>
                <a14:m>
                  <m:oMath xmlns:m="http://schemas.openxmlformats.org/officeDocument/2006/math">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ka-GE" i="1">
                                <a:effectLst/>
                                <a:latin typeface="Cambria Math" panose="02040503050406030204" pitchFamily="18" charset="0"/>
                                <a:ea typeface="Times New Roman" panose="02020603050405020304" pitchFamily="18" charset="0"/>
                                <a:cs typeface="Times New Roman" panose="02020603050405020304" pitchFamily="18" charset="0"/>
                              </a:rPr>
                              <m:t>𝑟</m:t>
                            </m:r>
                          </m:e>
                        </m:acc>
                        <m:r>
                          <a:rPr lang="ka-GE" i="1">
                            <a:effectLst/>
                            <a:latin typeface="Cambria Math" panose="02040503050406030204" pitchFamily="18" charset="0"/>
                            <a:ea typeface="Times New Roman" panose="02020603050405020304" pitchFamily="18" charset="0"/>
                            <a:cs typeface="Times New Roman" panose="02020603050405020304" pitchFamily="18" charset="0"/>
                          </a:rPr>
                          <m:t>∙</m:t>
                        </m:r>
                        <m:r>
                          <a:rPr lang="ka-GE" i="1">
                            <a:effectLst/>
                            <a:latin typeface="Cambria Math" panose="02040503050406030204" pitchFamily="18" charset="0"/>
                            <a:ea typeface="Calibri" panose="020F0502020204030204" pitchFamily="34" charset="0"/>
                            <a:cs typeface="Times New Roman" panose="02020603050405020304" pitchFamily="18" charset="0"/>
                          </a:rPr>
                          <m:t>𝐼</m:t>
                        </m:r>
                      </m:e>
                    </m:d>
                    <m:r>
                      <a:rPr lang="ka-GE"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ka-GE" dirty="0">
                    <a:ea typeface="Times New Roman" panose="02020603050405020304" pitchFamily="18" charset="0"/>
                    <a:cs typeface="Times New Roman" panose="02020603050405020304" pitchFamily="18" charset="0"/>
                  </a:rPr>
                  <a:t> სიმრტყის გასწვრივ (ანუ </a:t>
                </a:r>
                <a14:m>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ka-GE"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ka-GE" i="1">
                            <a:effectLst/>
                            <a:latin typeface="Cambria Math" panose="02040503050406030204" pitchFamily="18" charset="0"/>
                            <a:ea typeface="Calibri" panose="020F0502020204030204" pitchFamily="34" charset="0"/>
                            <a:cs typeface="Times New Roman" panose="02020603050405020304" pitchFamily="18" charset="0"/>
                          </a:rPr>
                          <m:t>1|</m:t>
                        </m:r>
                        <m:r>
                          <a:rPr lang="ka-GE" i="1">
                            <a:effectLst/>
                            <a:latin typeface="Cambria Math" panose="02040503050406030204" pitchFamily="18" charset="0"/>
                            <a:ea typeface="Calibri" panose="020F0502020204030204" pitchFamily="34" charset="0"/>
                            <a:cs typeface="Times New Roman" panose="02020603050405020304" pitchFamily="18" charset="0"/>
                          </a:rPr>
                          <m:t>𝑖</m:t>
                        </m:r>
                        <m:r>
                          <a:rPr lang="ka-GE" i="1">
                            <a:effectLst/>
                            <a:latin typeface="Cambria Math" panose="02040503050406030204" pitchFamily="18" charset="0"/>
                            <a:ea typeface="Calibri" panose="020F0502020204030204" pitchFamily="34" charset="0"/>
                            <a:cs typeface="Times New Roman" panose="02020603050405020304" pitchFamily="18" charset="0"/>
                          </a:rPr>
                          <m:t>=1,2⋯</m:t>
                        </m:r>
                        <m:r>
                          <a:rPr lang="ka-GE" i="1">
                            <a:effectLst/>
                            <a:latin typeface="Cambria Math" panose="02040503050406030204" pitchFamily="18" charset="0"/>
                            <a:ea typeface="Calibri" panose="020F0502020204030204" pitchFamily="34" charset="0"/>
                            <a:cs typeface="Times New Roman" panose="02020603050405020304" pitchFamily="18" charset="0"/>
                          </a:rPr>
                          <m:t>𝑛</m:t>
                        </m:r>
                      </m:e>
                    </m:d>
                  </m:oMath>
                </a14:m>
                <a:r>
                  <a:rPr lang="ka-GE" dirty="0">
                    <a:ea typeface="Times New Roman" panose="02020603050405020304" pitchFamily="18" charset="0"/>
                    <a:cs typeface="Times New Roman" panose="02020603050405020304" pitchFamily="18" charset="0"/>
                  </a:rPr>
                  <a:t> ღერძის ირგვლივ) შესაბამისი გარდაქმნის მატრიცული სახით ჩანაწერი ასე გამოიყურება.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𝑌</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ka-GE" i="1">
                              <a:effectLst/>
                              <a:latin typeface="Cambria Math" panose="02040503050406030204" pitchFamily="18" charset="0"/>
                              <a:ea typeface="Calibri" panose="020F0502020204030204" pitchFamily="34" charset="0"/>
                              <a:cs typeface="Times New Roman" panose="02020603050405020304" pitchFamily="18" charset="0"/>
                            </a:rPr>
                            <m:t>𝐻</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ka-GE" i="1">
                              <a:effectLst/>
                              <a:latin typeface="Cambria Math" panose="02040503050406030204" pitchFamily="18" charset="0"/>
                              <a:ea typeface="Calibri" panose="020F0502020204030204" pitchFamily="34" charset="0"/>
                              <a:cs typeface="Times New Roman" panose="02020603050405020304" pitchFamily="18" charset="0"/>
                            </a:rPr>
                            <m:t>𝑇</m:t>
                          </m:r>
                        </m:sup>
                      </m:sSubSup>
                      <m:r>
                        <a:rPr lang="ka-GE"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ka-GE" i="1">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ka-GE" i="1">
                              <a:effectLst/>
                              <a:latin typeface="Cambria Math" panose="02040503050406030204" pitchFamily="18" charset="0"/>
                              <a:ea typeface="Calibri" panose="020F0502020204030204" pitchFamily="34" charset="0"/>
                              <a:cs typeface="Times New Roman" panose="02020603050405020304" pitchFamily="18" charset="0"/>
                            </a:rPr>
                            <m:t>𝑇</m:t>
                          </m:r>
                        </m:sup>
                      </m:sSubSup>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i="1">
                              <a:effectLst/>
                              <a:latin typeface="Cambria Math" panose="02040503050406030204" pitchFamily="18" charset="0"/>
                              <a:ea typeface="Calibri" panose="020F0502020204030204" pitchFamily="34" charset="0"/>
                              <a:cs typeface="Times New Roman" panose="02020603050405020304" pitchFamily="18" charset="0"/>
                            </a:rPr>
                            <m:t>∙</m:t>
                          </m:r>
                          <m:r>
                            <a:rPr lang="ka-GE" i="1">
                              <a:effectLst/>
                              <a:latin typeface="Cambria Math" panose="02040503050406030204" pitchFamily="18" charset="0"/>
                              <a:ea typeface="Calibri" panose="020F0502020204030204" pitchFamily="34" charset="0"/>
                              <a:cs typeface="Times New Roman" panose="02020603050405020304" pitchFamily="18" charset="0"/>
                            </a:rPr>
                            <m:t>𝐻</m:t>
                          </m:r>
                        </m:e>
                        <m:sub>
                          <m:r>
                            <a:rPr lang="ka-GE"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ka-GE"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𝑋</m:t>
                              </m:r>
                            </m:e>
                          </m:acc>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dirty="0">
                    <a:ea typeface="Times New Roman" panose="02020603050405020304" pitchFamily="18" charset="0"/>
                    <a:cs typeface="Times New Roman" panose="02020603050405020304" pitchFamily="18" charset="0"/>
                  </a:rPr>
                  <a:t>აქ </a:t>
                </a:r>
                <a14:m>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ka-GE" i="1">
                            <a:effectLst/>
                            <a:latin typeface="Cambria Math" panose="02040503050406030204" pitchFamily="18" charset="0"/>
                            <a:ea typeface="Calibri" panose="020F0502020204030204" pitchFamily="34" charset="0"/>
                            <a:cs typeface="Times New Roman" panose="02020603050405020304" pitchFamily="18" charset="0"/>
                          </a:rPr>
                          <m:t>∙</m:t>
                        </m:r>
                        <m:r>
                          <a:rPr lang="ka-GE" i="1">
                            <a:effectLst/>
                            <a:latin typeface="Cambria Math" panose="02040503050406030204" pitchFamily="18" charset="0"/>
                            <a:ea typeface="Calibri" panose="020F0502020204030204" pitchFamily="34" charset="0"/>
                            <a:cs typeface="Times New Roman" panose="02020603050405020304" pitchFamily="18" charset="0"/>
                          </a:rPr>
                          <m:t>𝐻</m:t>
                        </m:r>
                      </m:e>
                      <m:sub>
                        <m:r>
                          <a:rPr lang="ka-GE"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ka-GE" i="1">
                        <a:effectLst/>
                        <a:latin typeface="Cambria Math" panose="02040503050406030204" pitchFamily="18" charset="0"/>
                        <a:ea typeface="Calibri" panose="020F0502020204030204" pitchFamily="34" charset="0"/>
                        <a:cs typeface="Times New Roman" panose="02020603050405020304" pitchFamily="18" charset="0"/>
                      </a:rPr>
                      <m:t>− </m:t>
                    </m:r>
                  </m:oMath>
                </a14:m>
                <a:r>
                  <a:rPr lang="ka-GE" dirty="0">
                    <a:ea typeface="Calibri" panose="020F0502020204030204" pitchFamily="34" charset="0"/>
                    <a:cs typeface="Times New Roman" panose="02020603050405020304" pitchFamily="18" charset="0"/>
                  </a:rPr>
                  <a:t>ჰაარის კანონიკური მატრიცაა და </a:t>
                </a:r>
                <a:r>
                  <a:rPr lang="ka-GE" dirty="0">
                    <a:ea typeface="Times New Roman" panose="02020603050405020304" pitchFamily="18" charset="0"/>
                    <a:cs typeface="Times New Roman" panose="02020603050405020304" pitchFamily="18" charset="0"/>
                  </a:rPr>
                  <a:t>აუცილებლად უნდა გავითვალისწინოთ, რომ</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ka-GE" i="1">
                          <a:effectLst/>
                          <a:latin typeface="Cambria Math" panose="02040503050406030204" pitchFamily="18" charset="0"/>
                          <a:ea typeface="Calibri" panose="020F0502020204030204" pitchFamily="34" charset="0"/>
                          <a:cs typeface="Times New Roman" panose="02020603050405020304" pitchFamily="18" charset="0"/>
                        </a:rPr>
                        <m:t>𝑛</m:t>
                      </m:r>
                      <m:r>
                        <a:rPr lang="ka-GE" i="1">
                          <a:effectLst/>
                          <a:latin typeface="Cambria Math" panose="02040503050406030204" pitchFamily="18" charset="0"/>
                          <a:ea typeface="Calibri" panose="020F0502020204030204" pitchFamily="34" charset="0"/>
                          <a:cs typeface="Times New Roman" panose="02020603050405020304" pitchFamily="18" charset="0"/>
                        </a:rPr>
                        <m:t>=2</m:t>
                      </m:r>
                      <m:r>
                        <a:rPr lang="ka-GE" i="1">
                          <a:effectLst/>
                          <a:latin typeface="Cambria Math" panose="02040503050406030204" pitchFamily="18" charset="0"/>
                          <a:ea typeface="Calibri" panose="020F0502020204030204" pitchFamily="34" charset="0"/>
                          <a:cs typeface="Times New Roman" panose="02020603050405020304" pitchFamily="18" charset="0"/>
                        </a:rPr>
                        <m:t>𝑘</m:t>
                      </m:r>
                      <m:r>
                        <a:rPr lang="ka-GE"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11282" y="4015229"/>
                <a:ext cx="11717482" cy="2266839"/>
              </a:xfrm>
              <a:prstGeom prst="rect">
                <a:avLst/>
              </a:prstGeom>
              <a:blipFill rotWithShape="0">
                <a:blip r:embed="rId3"/>
                <a:stretch>
                  <a:fillRect l="-468" r="-416"/>
                </a:stretch>
              </a:blipFill>
            </p:spPr>
            <p:txBody>
              <a:bodyPr/>
              <a:lstStyle/>
              <a:p>
                <a:r>
                  <a:rPr lang="en-US">
                    <a:noFill/>
                  </a:rPr>
                  <a:t> </a:t>
                </a:r>
              </a:p>
            </p:txBody>
          </p:sp>
        </mc:Fallback>
      </mc:AlternateContent>
    </p:spTree>
    <p:extLst>
      <p:ext uri="{BB962C8B-B14F-4D97-AF65-F5344CB8AC3E}">
        <p14:creationId xmlns:p14="http://schemas.microsoft.com/office/powerpoint/2010/main" val="207770993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Haar Alfréd 1913-b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2128" y="963952"/>
            <a:ext cx="2156064" cy="25010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662128" y="3562374"/>
            <a:ext cx="2381250" cy="2308324"/>
          </a:xfrm>
          <a:prstGeom prst="rect">
            <a:avLst/>
          </a:prstGeom>
        </p:spPr>
        <p:txBody>
          <a:bodyPr wrap="square">
            <a:spAutoFit/>
          </a:bodyPr>
          <a:lstStyle/>
          <a:p>
            <a:pPr algn="ctr"/>
            <a:r>
              <a:rPr lang="en-US" dirty="0" err="1"/>
              <a:t>Haar</a:t>
            </a:r>
            <a:r>
              <a:rPr lang="en-US" dirty="0"/>
              <a:t> </a:t>
            </a:r>
            <a:r>
              <a:rPr lang="en-US" dirty="0" err="1"/>
              <a:t>Alfréd</a:t>
            </a:r>
            <a:r>
              <a:rPr lang="en-US" dirty="0"/>
              <a:t> - </a:t>
            </a:r>
            <a:r>
              <a:rPr lang="en-US" dirty="0" err="1"/>
              <a:t>ალფრედ</a:t>
            </a:r>
            <a:r>
              <a:rPr lang="en-US" dirty="0"/>
              <a:t> </a:t>
            </a:r>
            <a:r>
              <a:rPr lang="en-US" dirty="0" err="1"/>
              <a:t>ჰაარი</a:t>
            </a:r>
            <a:r>
              <a:rPr lang="en-US" dirty="0"/>
              <a:t> (1885-1933) </a:t>
            </a:r>
            <a:r>
              <a:rPr lang="en-US" dirty="0" err="1"/>
              <a:t>აირს</a:t>
            </a:r>
            <a:r>
              <a:rPr lang="en-US" dirty="0"/>
              <a:t> </a:t>
            </a:r>
            <a:r>
              <a:rPr lang="en-US" dirty="0" err="1"/>
              <a:t>ჰაარის</a:t>
            </a:r>
            <a:r>
              <a:rPr lang="en-US" dirty="0"/>
              <a:t> </a:t>
            </a:r>
            <a:r>
              <a:rPr lang="en-US" dirty="0" err="1"/>
              <a:t>ზომის</a:t>
            </a:r>
            <a:r>
              <a:rPr lang="en-US" dirty="0"/>
              <a:t>, </a:t>
            </a:r>
            <a:r>
              <a:rPr lang="en-US" dirty="0" err="1"/>
              <a:t>ჰაარის</a:t>
            </a:r>
            <a:r>
              <a:rPr lang="en-US" dirty="0"/>
              <a:t> </a:t>
            </a:r>
            <a:r>
              <a:rPr lang="en-US" dirty="0" err="1"/>
              <a:t>ვეივლეტისა</a:t>
            </a:r>
            <a:r>
              <a:rPr lang="en-US" dirty="0"/>
              <a:t> </a:t>
            </a:r>
            <a:r>
              <a:rPr lang="en-US" dirty="0" err="1"/>
              <a:t>და</a:t>
            </a:r>
            <a:r>
              <a:rPr lang="en-US" dirty="0"/>
              <a:t> </a:t>
            </a:r>
            <a:r>
              <a:rPr lang="en-US" dirty="0" err="1"/>
              <a:t>ჰაარის</a:t>
            </a:r>
            <a:r>
              <a:rPr lang="en-US" dirty="0"/>
              <a:t> </a:t>
            </a:r>
            <a:r>
              <a:rPr lang="en-US" dirty="0" err="1"/>
              <a:t>ფუნქციათა</a:t>
            </a:r>
            <a:r>
              <a:rPr lang="en-US" dirty="0"/>
              <a:t> </a:t>
            </a:r>
            <a:r>
              <a:rPr lang="en-US" dirty="0" err="1"/>
              <a:t>ორთოგონალური</a:t>
            </a:r>
            <a:r>
              <a:rPr lang="en-US" dirty="0"/>
              <a:t> </a:t>
            </a:r>
            <a:r>
              <a:rPr lang="en-US" dirty="0" err="1"/>
              <a:t>სისტემის</a:t>
            </a:r>
            <a:r>
              <a:rPr lang="en-US" dirty="0"/>
              <a:t> </a:t>
            </a:r>
            <a:r>
              <a:rPr lang="en-US" dirty="0" err="1"/>
              <a:t>ავტორი</a:t>
            </a: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625" y="2647368"/>
            <a:ext cx="3934525" cy="4210632"/>
          </a:xfrm>
          <a:prstGeom prst="rect">
            <a:avLst/>
          </a:prstGeom>
        </p:spPr>
      </p:pic>
      <p:sp>
        <p:nvSpPr>
          <p:cNvPr id="15" name="Rectangle 14"/>
          <p:cNvSpPr/>
          <p:nvPr/>
        </p:nvSpPr>
        <p:spPr>
          <a:xfrm>
            <a:off x="348610" y="191764"/>
            <a:ext cx="11769569" cy="523220"/>
          </a:xfrm>
          <a:prstGeom prst="rect">
            <a:avLst/>
          </a:prstGeom>
        </p:spPr>
        <p:txBody>
          <a:bodyPr wrap="none">
            <a:spAutoFit/>
          </a:bodyPr>
          <a:lstStyle/>
          <a:p>
            <a:r>
              <a:rPr lang="en-US" sz="2800" dirty="0" err="1"/>
              <a:t>ჰაარის</a:t>
            </a:r>
            <a:r>
              <a:rPr lang="en-US" sz="2800" dirty="0"/>
              <a:t> </a:t>
            </a:r>
            <a:r>
              <a:rPr lang="en-US" sz="2800" dirty="0" err="1"/>
              <a:t>ფუნქციათა</a:t>
            </a:r>
            <a:r>
              <a:rPr lang="en-US" sz="2800" dirty="0"/>
              <a:t> </a:t>
            </a:r>
            <a:r>
              <a:rPr lang="en-US" sz="2800" dirty="0" err="1" smtClean="0"/>
              <a:t>ორთოგონალური</a:t>
            </a:r>
            <a:r>
              <a:rPr lang="ka-GE" sz="2800" dirty="0" smtClean="0"/>
              <a:t> და ორთონორმირებული</a:t>
            </a:r>
            <a:r>
              <a:rPr lang="en-US" sz="2800" dirty="0" smtClean="0"/>
              <a:t> </a:t>
            </a:r>
            <a:r>
              <a:rPr lang="en-US" sz="2800" dirty="0" err="1" smtClean="0"/>
              <a:t>სისტემ</a:t>
            </a:r>
            <a:r>
              <a:rPr lang="ka-GE" sz="2800" dirty="0" smtClean="0"/>
              <a:t>ა</a:t>
            </a:r>
            <a:endParaRPr lang="en-US" sz="2800" dirty="0"/>
          </a:p>
        </p:txBody>
      </p:sp>
      <p:sp>
        <p:nvSpPr>
          <p:cNvPr id="21" name="Rectangle 20"/>
          <p:cNvSpPr/>
          <p:nvPr/>
        </p:nvSpPr>
        <p:spPr>
          <a:xfrm>
            <a:off x="348610" y="1043587"/>
            <a:ext cx="3219037" cy="2585323"/>
          </a:xfrm>
          <a:prstGeom prst="rect">
            <a:avLst/>
          </a:prstGeom>
        </p:spPr>
        <p:txBody>
          <a:bodyPr wrap="square">
            <a:spAutoFit/>
          </a:bodyPr>
          <a:lstStyle/>
          <a:p>
            <a:r>
              <a:rPr lang="en-US" dirty="0" smtClean="0"/>
              <a:t>ლ</a:t>
            </a:r>
            <a:r>
              <a:rPr lang="ka-GE" dirty="0" smtClean="0"/>
              <a:t>ებეგის მიხედვით ინტეგრირებადი ნებისმიერი </a:t>
            </a:r>
          </a:p>
          <a:p>
            <a:r>
              <a:rPr lang="ka-GE" dirty="0" smtClean="0"/>
              <a:t>ფუნქცია შეიძლება [0,1) შუალედში შეიძლება </a:t>
            </a:r>
          </a:p>
          <a:p>
            <a:r>
              <a:rPr lang="ka-GE" dirty="0" smtClean="0"/>
              <a:t>წარმოვადგინოთ ჰაარის ფუნქციების მწკრივის </a:t>
            </a:r>
          </a:p>
          <a:p>
            <a:r>
              <a:rPr lang="ka-GE" dirty="0" smtClean="0"/>
              <a:t>მიხედვით რომლის სტრუქტურა ფურიეს </a:t>
            </a:r>
          </a:p>
          <a:p>
            <a:r>
              <a:rPr lang="ka-GE" dirty="0" smtClean="0"/>
              <a:t>მწკრივის ანალოგიურია</a:t>
            </a:r>
            <a:endParaRPr lang="en-US" dirty="0"/>
          </a:p>
        </p:txBody>
      </p:sp>
      <p:pic>
        <p:nvPicPr>
          <p:cNvPr id="16" name="Picture 15"/>
          <p:cNvPicPr>
            <a:picLocks noChangeAspect="1"/>
          </p:cNvPicPr>
          <p:nvPr/>
        </p:nvPicPr>
        <p:blipFill>
          <a:blip r:embed="rId4"/>
          <a:stretch>
            <a:fillRect/>
          </a:stretch>
        </p:blipFill>
        <p:spPr>
          <a:xfrm>
            <a:off x="4422439" y="1473141"/>
            <a:ext cx="3886200" cy="752475"/>
          </a:xfrm>
          <a:prstGeom prst="rect">
            <a:avLst/>
          </a:prstGeom>
        </p:spPr>
      </p:pic>
      <p:sp>
        <p:nvSpPr>
          <p:cNvPr id="23" name="Rectangle 22"/>
          <p:cNvSpPr/>
          <p:nvPr/>
        </p:nvSpPr>
        <p:spPr>
          <a:xfrm>
            <a:off x="3660895" y="2214469"/>
            <a:ext cx="5461244" cy="369332"/>
          </a:xfrm>
          <a:prstGeom prst="rect">
            <a:avLst/>
          </a:prstGeom>
        </p:spPr>
        <p:txBody>
          <a:bodyPr wrap="square">
            <a:spAutoFit/>
          </a:bodyPr>
          <a:lstStyle/>
          <a:p>
            <a:r>
              <a:rPr lang="en-US" dirty="0" smtClean="0"/>
              <a:t>ჰ</a:t>
            </a:r>
            <a:r>
              <a:rPr lang="ka-GE" dirty="0" smtClean="0"/>
              <a:t>აარის ფუნქვციები შემოღებულია შემდეგნაირად:</a:t>
            </a:r>
            <a:endParaRPr lang="en-US" dirty="0"/>
          </a:p>
        </p:txBody>
      </p:sp>
      <p:sp>
        <p:nvSpPr>
          <p:cNvPr id="24" name="Rectangle 23"/>
          <p:cNvSpPr/>
          <p:nvPr/>
        </p:nvSpPr>
        <p:spPr>
          <a:xfrm>
            <a:off x="3634917" y="1025288"/>
            <a:ext cx="1812927" cy="369332"/>
          </a:xfrm>
          <a:prstGeom prst="rect">
            <a:avLst/>
          </a:prstGeom>
        </p:spPr>
        <p:txBody>
          <a:bodyPr wrap="square">
            <a:spAutoFit/>
          </a:bodyPr>
          <a:lstStyle/>
          <a:p>
            <a:r>
              <a:rPr lang="en-US" dirty="0" smtClean="0"/>
              <a:t>ჰ</a:t>
            </a:r>
            <a:r>
              <a:rPr lang="ka-GE" dirty="0" smtClean="0"/>
              <a:t>აარის მწკრივი</a:t>
            </a:r>
            <a:endParaRPr lang="en-US" dirty="0"/>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836" y="3815852"/>
            <a:ext cx="1801368" cy="1801368"/>
          </a:xfrm>
          <a:prstGeom prst="rect">
            <a:avLst/>
          </a:prstGeom>
        </p:spPr>
      </p:pic>
      <p:sp>
        <p:nvSpPr>
          <p:cNvPr id="26" name="Rectangle 25"/>
          <p:cNvSpPr/>
          <p:nvPr/>
        </p:nvSpPr>
        <p:spPr>
          <a:xfrm>
            <a:off x="693895" y="5650781"/>
            <a:ext cx="2381250" cy="369332"/>
          </a:xfrm>
          <a:prstGeom prst="rect">
            <a:avLst/>
          </a:prstGeom>
        </p:spPr>
        <p:txBody>
          <a:bodyPr wrap="square">
            <a:spAutoFit/>
          </a:bodyPr>
          <a:lstStyle/>
          <a:p>
            <a:pPr algn="ctr"/>
            <a:r>
              <a:rPr lang="ka-GE" dirty="0" smtClean="0"/>
              <a:t>ლაშა ეფრემიძე</a:t>
            </a:r>
            <a:endParaRPr lang="en-US" dirty="0"/>
          </a:p>
        </p:txBody>
      </p:sp>
      <p:sp>
        <p:nvSpPr>
          <p:cNvPr id="18" name="Rectangle 17"/>
          <p:cNvSpPr/>
          <p:nvPr/>
        </p:nvSpPr>
        <p:spPr>
          <a:xfrm>
            <a:off x="166131" y="6053674"/>
            <a:ext cx="3583994" cy="276999"/>
          </a:xfrm>
          <a:prstGeom prst="rect">
            <a:avLst/>
          </a:prstGeom>
        </p:spPr>
        <p:txBody>
          <a:bodyPr wrap="none">
            <a:spAutoFit/>
          </a:bodyPr>
          <a:lstStyle/>
          <a:p>
            <a:r>
              <a:rPr lang="en-US" sz="1200" dirty="0"/>
              <a:t>http://www.freeuniversitytbilisi.edu.ge/en/node/1235</a:t>
            </a:r>
          </a:p>
        </p:txBody>
      </p:sp>
    </p:spTree>
    <p:extLst>
      <p:ext uri="{BB962C8B-B14F-4D97-AF65-F5344CB8AC3E}">
        <p14:creationId xmlns:p14="http://schemas.microsoft.com/office/powerpoint/2010/main" val="243137898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75013" y="1156251"/>
            <a:ext cx="6657975" cy="3038475"/>
          </a:xfrm>
          <a:prstGeom prst="rect">
            <a:avLst/>
          </a:prstGeom>
        </p:spPr>
      </p:pic>
      <p:sp>
        <p:nvSpPr>
          <p:cNvPr id="5" name="Rectangle 4"/>
          <p:cNvSpPr/>
          <p:nvPr/>
        </p:nvSpPr>
        <p:spPr>
          <a:xfrm>
            <a:off x="419100" y="184439"/>
            <a:ext cx="10680309" cy="685059"/>
          </a:xfrm>
          <a:prstGeom prst="rect">
            <a:avLst/>
          </a:prstGeom>
        </p:spPr>
        <p:txBody>
          <a:bodyPr wrap="square">
            <a:spAutoFit/>
          </a:bodyPr>
          <a:lstStyle/>
          <a:p>
            <a:pPr algn="just">
              <a:lnSpc>
                <a:spcPct val="107000"/>
              </a:lnSpc>
              <a:spcAft>
                <a:spcPts val="800"/>
              </a:spcAft>
            </a:pPr>
            <a:r>
              <a:rPr lang="ka-GE" dirty="0" smtClean="0">
                <a:ea typeface="Calibri" panose="020F0502020204030204" pitchFamily="34" charset="0"/>
                <a:cs typeface="Times New Roman" panose="02020603050405020304" pitchFamily="18" charset="0"/>
              </a:rPr>
              <a:t>ჰაარის ორთოგონალური ფუნქციების საფუძველზე იგება ჰაარის </a:t>
            </a:r>
            <a:r>
              <a:rPr lang="ka-GE" dirty="0">
                <a:ea typeface="Calibri" panose="020F0502020204030204" pitchFamily="34" charset="0"/>
                <a:cs typeface="Times New Roman" panose="02020603050405020304" pitchFamily="18" charset="0"/>
              </a:rPr>
              <a:t>კანონიკური </a:t>
            </a:r>
            <a:r>
              <a:rPr lang="ka-GE" dirty="0" smtClean="0">
                <a:ea typeface="Calibri" panose="020F0502020204030204" pitchFamily="34" charset="0"/>
                <a:cs typeface="Times New Roman" panose="02020603050405020304" pitchFamily="18" charset="0"/>
              </a:rPr>
              <a:t>მატრიცა და მას აქვს </a:t>
            </a:r>
            <a:r>
              <a:rPr lang="ka-GE" dirty="0">
                <a:ea typeface="Calibri" panose="020F0502020204030204" pitchFamily="34" charset="0"/>
                <a:cs typeface="Times New Roman" panose="02020603050405020304" pitchFamily="18" charset="0"/>
              </a:rPr>
              <a:t>შემდეგი სახე:</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Rectangle 5"/>
              <p:cNvSpPr/>
              <p:nvPr/>
            </p:nvSpPr>
            <p:spPr>
              <a:xfrm>
                <a:off x="419100" y="4546952"/>
                <a:ext cx="10927773" cy="1045286"/>
              </a:xfrm>
              <a:prstGeom prst="rect">
                <a:avLst/>
              </a:prstGeom>
            </p:spPr>
            <p:txBody>
              <a:bodyPr wrap="square">
                <a:spAutoFit/>
              </a:bodyPr>
              <a:lstStyle/>
              <a:p>
                <a:pPr algn="just">
                  <a:lnSpc>
                    <a:spcPct val="107000"/>
                  </a:lnSpc>
                  <a:spcAft>
                    <a:spcPts val="800"/>
                  </a:spcAft>
                </a:pPr>
                <a:r>
                  <a:rPr lang="ka-GE" dirty="0">
                    <a:ea typeface="Calibri" panose="020F0502020204030204" pitchFamily="34" charset="0"/>
                    <a:cs typeface="Times New Roman" panose="02020603050405020304" pitchFamily="18" charset="0"/>
                  </a:rPr>
                  <a:t>სადაც </a:t>
                </a:r>
                <a14:m>
                  <m:oMath xmlns:m="http://schemas.openxmlformats.org/officeDocument/2006/math">
                    <m:r>
                      <a:rPr lang="ka-GE" i="1">
                        <a:effectLst/>
                        <a:latin typeface="Cambria Math" panose="02040503050406030204" pitchFamily="18" charset="0"/>
                        <a:ea typeface="Calibri" panose="020F0502020204030204" pitchFamily="34" charset="0"/>
                        <a:cs typeface="Times New Roman" panose="02020603050405020304" pitchFamily="18" charset="0"/>
                      </a:rPr>
                      <m:t>𝑠</m:t>
                    </m:r>
                    <m:r>
                      <a:rPr lang="ka-GE"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ka-GE" i="1">
                            <a:effectLst/>
                            <a:latin typeface="Cambria Math" panose="02040503050406030204" pitchFamily="18" charset="0"/>
                            <a:ea typeface="Calibri" panose="020F0502020204030204" pitchFamily="34" charset="0"/>
                            <a:cs typeface="Times New Roman" panose="02020603050405020304" pitchFamily="18" charset="0"/>
                          </a:rPr>
                          <m:t>𝑚</m:t>
                        </m:r>
                        <m:r>
                          <a:rPr lang="ka-GE" i="1">
                            <a:effectLst/>
                            <a:latin typeface="Cambria Math" panose="02040503050406030204" pitchFamily="18" charset="0"/>
                            <a:ea typeface="Calibri" panose="020F0502020204030204" pitchFamily="34" charset="0"/>
                            <a:cs typeface="Times New Roman" panose="02020603050405020304" pitchFamily="18" charset="0"/>
                          </a:rPr>
                          <m:t>−</m:t>
                        </m:r>
                        <m:r>
                          <a:rPr lang="ka-GE" i="1">
                            <a:effectLst/>
                            <a:latin typeface="Cambria Math" panose="02040503050406030204" pitchFamily="18" charset="0"/>
                            <a:ea typeface="Calibri" panose="020F0502020204030204" pitchFamily="34" charset="0"/>
                            <a:cs typeface="Times New Roman" panose="02020603050405020304" pitchFamily="18" charset="0"/>
                          </a:rPr>
                          <m:t>𝑘</m:t>
                        </m:r>
                      </m:e>
                    </m:d>
                    <m:r>
                      <a:rPr lang="ka-GE" i="1">
                        <a:effectLst/>
                        <a:latin typeface="Cambria Math" panose="02040503050406030204" pitchFamily="18" charset="0"/>
                        <a:ea typeface="Calibri" panose="020F0502020204030204" pitchFamily="34" charset="0"/>
                        <a:cs typeface="Times New Roman" panose="02020603050405020304" pitchFamily="18" charset="0"/>
                      </a:rPr>
                      <m:t>;</m:t>
                    </m:r>
                  </m:oMath>
                </a14:m>
                <a:r>
                  <a:rPr lang="ka-GE" dirty="0">
                    <a:ea typeface="Times New Roman" panose="02020603050405020304" pitchFamily="18" charset="0"/>
                    <a:cs typeface="Times New Roman" panose="02020603050405020304" pitchFamily="18" charset="0"/>
                  </a:rPr>
                  <a:t> ხოლო </a:t>
                </a:r>
                <a14:m>
                  <m:oMath xmlns:m="http://schemas.openxmlformats.org/officeDocument/2006/math">
                    <m:r>
                      <a:rPr lang="ka-GE" i="1">
                        <a:effectLst/>
                        <a:latin typeface="Cambria Math" panose="02040503050406030204" pitchFamily="18" charset="0"/>
                        <a:ea typeface="Calibri" panose="020F0502020204030204" pitchFamily="34" charset="0"/>
                        <a:cs typeface="Times New Roman" panose="02020603050405020304" pitchFamily="18" charset="0"/>
                      </a:rPr>
                      <m:t>𝑘</m:t>
                    </m:r>
                    <m:r>
                      <a:rPr lang="ka-GE" i="1">
                        <a:effectLst/>
                        <a:latin typeface="Cambria Math" panose="02040503050406030204" pitchFamily="18" charset="0"/>
                        <a:ea typeface="Calibri" panose="020F0502020204030204" pitchFamily="34" charset="0"/>
                        <a:cs typeface="Times New Roman" panose="02020603050405020304" pitchFamily="18" charset="0"/>
                      </a:rPr>
                      <m:t>=0,1,…, </m:t>
                    </m:r>
                    <m:r>
                      <a:rPr lang="ka-GE" i="1">
                        <a:effectLst/>
                        <a:latin typeface="Cambria Math" panose="02040503050406030204" pitchFamily="18" charset="0"/>
                        <a:ea typeface="Times New Roman" panose="02020603050405020304" pitchFamily="18" charset="0"/>
                        <a:cs typeface="Times New Roman" panose="02020603050405020304" pitchFamily="18" charset="0"/>
                      </a:rPr>
                      <m:t>𝑚</m:t>
                    </m:r>
                    <m:r>
                      <a:rPr lang="ka-GE"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ka-GE" dirty="0">
                    <a:ea typeface="Times New Roman" panose="02020603050405020304" pitchFamily="18" charset="0"/>
                    <a:cs typeface="Times New Roman" panose="02020603050405020304" pitchFamily="18" charset="0"/>
                  </a:rPr>
                  <a:t> სტრიქონის ნომერია</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ka-GE" dirty="0">
                    <a:ea typeface="Calibri" panose="020F0502020204030204" pitchFamily="34" charset="0"/>
                    <a:cs typeface="Times New Roman" panose="02020603050405020304" pitchFamily="18" charset="0"/>
                  </a:rPr>
                  <a:t>ამ მატრიცის პირველი სტრიქონი არის </a:t>
                </a:r>
                <a14:m>
                  <m:oMath xmlns:m="http://schemas.openxmlformats.org/officeDocument/2006/math">
                    <m:sSub>
                      <m:sSubPr>
                        <m:ctrlPr>
                          <a:rPr lang="en-US" i="1">
                            <a:effectLst/>
                            <a:latin typeface="Cambria Math" panose="02040503050406030204" pitchFamily="18" charset="0"/>
                          </a:rPr>
                        </m:ctrlPr>
                      </m:sSubPr>
                      <m:e>
                        <m:r>
                          <a:rPr lang="ka-GE" i="1">
                            <a:effectLst/>
                            <a:latin typeface="Cambria Math" panose="02040503050406030204" pitchFamily="18" charset="0"/>
                            <a:ea typeface="Calibri" panose="020F0502020204030204" pitchFamily="34" charset="0"/>
                            <a:cs typeface="Times New Roman" panose="02020603050405020304" pitchFamily="18" charset="0"/>
                          </a:rPr>
                          <m:t>𝐼</m:t>
                        </m:r>
                      </m:e>
                      <m:sub>
                        <m:r>
                          <a:rPr lang="ka-GE" i="1">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lang="ka-GE" dirty="0">
                    <a:ea typeface="Times New Roman" panose="02020603050405020304" pitchFamily="18" charset="0"/>
                    <a:cs typeface="Times New Roman" panose="02020603050405020304" pitchFamily="18" charset="0"/>
                  </a:rPr>
                  <a:t> - ღერძის პარალელური ხოლო თვითონ მარიცა არის ორთოგონალური</a:t>
                </a:r>
                <a:endParaRPr lang="en-US" dirty="0"/>
              </a:p>
            </p:txBody>
          </p:sp>
        </mc:Choice>
        <mc:Fallback>
          <p:sp>
            <p:nvSpPr>
              <p:cNvPr id="6" name="Rectangle 5"/>
              <p:cNvSpPr>
                <a:spLocks noRot="1" noChangeAspect="1" noMove="1" noResize="1" noEditPoints="1" noAdjustHandles="1" noChangeArrowheads="1" noChangeShapeType="1" noTextEdit="1"/>
              </p:cNvSpPr>
              <p:nvPr/>
            </p:nvSpPr>
            <p:spPr>
              <a:xfrm>
                <a:off x="419100" y="4546952"/>
                <a:ext cx="10927773" cy="1045286"/>
              </a:xfrm>
              <a:prstGeom prst="rect">
                <a:avLst/>
              </a:prstGeom>
              <a:blipFill rotWithShape="0">
                <a:blip r:embed="rId3"/>
                <a:stretch>
                  <a:fillRect l="-502" t="-2339" b="-87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4114476" y="5808653"/>
                <a:ext cx="24875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𝐻</m:t>
                          </m:r>
                        </m:e>
                        <m:sub>
                          <m:r>
                            <a:rPr lang="en-US" i="1">
                              <a:latin typeface="Cambria Math" panose="02040503050406030204" pitchFamily="18" charset="0"/>
                            </a:rPr>
                            <m:t>𝑛</m:t>
                          </m:r>
                        </m:sub>
                        <m:sup>
                          <m:r>
                            <a:rPr lang="en-US" i="1">
                              <a:latin typeface="Cambria Math" panose="02040503050406030204" pitchFamily="18" charset="0"/>
                            </a:rPr>
                            <m:t>𝑇</m:t>
                          </m:r>
                        </m:sup>
                      </m:sSub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𝑛</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𝑛</m:t>
                          </m:r>
                        </m:sub>
                      </m:sSub>
                      <m:r>
                        <a:rPr lang="en-US" i="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𝐻</m:t>
                          </m:r>
                        </m:e>
                        <m:sub>
                          <m:r>
                            <a:rPr lang="en-US" i="1">
                              <a:latin typeface="Cambria Math" panose="02040503050406030204" pitchFamily="18" charset="0"/>
                            </a:rPr>
                            <m:t>𝑛</m:t>
                          </m:r>
                        </m:sub>
                        <m:sup>
                          <m:r>
                            <a:rPr lang="en-US" i="1">
                              <a:latin typeface="Cambria Math" panose="02040503050406030204" pitchFamily="18" charset="0"/>
                            </a:rPr>
                            <m:t>𝑇</m:t>
                          </m:r>
                        </m:sup>
                      </m:sSub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𝑛</m:t>
                          </m:r>
                        </m:sub>
                      </m:sSub>
                    </m:oMath>
                  </m:oMathPara>
                </a14:m>
                <a:endParaRPr lang="en-US" dirty="0"/>
              </a:p>
            </p:txBody>
          </p:sp>
        </mc:Choice>
        <mc:Fallback>
          <p:sp>
            <p:nvSpPr>
              <p:cNvPr id="7" name="Rectangle 6"/>
              <p:cNvSpPr>
                <a:spLocks noRot="1" noChangeAspect="1" noMove="1" noResize="1" noEditPoints="1" noAdjustHandles="1" noChangeArrowheads="1" noChangeShapeType="1" noTextEdit="1"/>
              </p:cNvSpPr>
              <p:nvPr/>
            </p:nvSpPr>
            <p:spPr>
              <a:xfrm>
                <a:off x="4114476" y="5808653"/>
                <a:ext cx="2487539"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1980399" y="2490822"/>
                <a:ext cx="576312" cy="36933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𝑛</m:t>
                        </m:r>
                      </m:sub>
                    </m:sSub>
                  </m:oMath>
                </a14:m>
                <a:r>
                  <a:rPr lang="en-US" dirty="0" smtClean="0"/>
                  <a:t>=</a:t>
                </a:r>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1980399" y="2490822"/>
                <a:ext cx="576312" cy="369332"/>
              </a:xfrm>
              <a:prstGeom prst="rect">
                <a:avLst/>
              </a:prstGeom>
              <a:blipFill rotWithShape="0">
                <a:blip r:embed="rId5"/>
                <a:stretch>
                  <a:fillRect t="-10000" r="-8511" b="-26667"/>
                </a:stretch>
              </a:blipFill>
            </p:spPr>
            <p:txBody>
              <a:bodyPr/>
              <a:lstStyle/>
              <a:p>
                <a:r>
                  <a:rPr lang="en-US">
                    <a:noFill/>
                  </a:rPr>
                  <a:t> </a:t>
                </a:r>
              </a:p>
            </p:txBody>
          </p:sp>
        </mc:Fallback>
      </mc:AlternateContent>
    </p:spTree>
    <p:extLst>
      <p:ext uri="{BB962C8B-B14F-4D97-AF65-F5344CB8AC3E}">
        <p14:creationId xmlns:p14="http://schemas.microsoft.com/office/powerpoint/2010/main" val="777984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TotalTime>
  <Words>308</Words>
  <Application>Microsoft Office PowerPoint</Application>
  <PresentationFormat>Widescreen</PresentationFormat>
  <Paragraphs>138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 Math</vt:lpstr>
      <vt:lpstr>Sylfaen</vt:lpstr>
      <vt:lpstr>Times New Roman</vt:lpstr>
      <vt:lpstr>Office Theme</vt:lpstr>
      <vt:lpstr>ვექტორული ალგებრის ზოგიერთი მიდგომის გამოყენება მონაცემთა სტატისტიკურ ანალიზში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ვექტორული ალგებრის ზოგიერთი მიდგომის გამოყენება მონაცემთა სტატისტიკურ ანალიზში</dc:title>
  <dc:creator>Admin</dc:creator>
  <cp:lastModifiedBy>Admin</cp:lastModifiedBy>
  <cp:revision>17</cp:revision>
  <dcterms:created xsi:type="dcterms:W3CDTF">2018-06-11T07:05:16Z</dcterms:created>
  <dcterms:modified xsi:type="dcterms:W3CDTF">2018-06-15T06:24:20Z</dcterms:modified>
</cp:coreProperties>
</file>