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7" r:id="rId5"/>
    <p:sldId id="285" r:id="rId6"/>
    <p:sldId id="298" r:id="rId7"/>
    <p:sldId id="279" r:id="rId8"/>
    <p:sldId id="289" r:id="rId9"/>
    <p:sldId id="281" r:id="rId10"/>
    <p:sldId id="295" r:id="rId11"/>
    <p:sldId id="282" r:id="rId12"/>
    <p:sldId id="284" r:id="rId13"/>
    <p:sldId id="277" r:id="rId14"/>
    <p:sldId id="283" r:id="rId15"/>
    <p:sldId id="273" r:id="rId16"/>
    <p:sldId id="288" r:id="rId17"/>
    <p:sldId id="296" r:id="rId18"/>
    <p:sldId id="287" r:id="rId19"/>
    <p:sldId id="286" r:id="rId20"/>
    <p:sldId id="290" r:id="rId21"/>
    <p:sldId id="291" r:id="rId22"/>
    <p:sldId id="292" r:id="rId23"/>
    <p:sldId id="278" r:id="rId24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2" autoAdjust="0"/>
    <p:restoredTop sz="94280" autoAdjust="0"/>
  </p:normalViewPr>
  <p:slideViewPr>
    <p:cSldViewPr>
      <p:cViewPr varScale="1">
        <p:scale>
          <a:sx n="115" d="100"/>
          <a:sy n="115" d="100"/>
        </p:scale>
        <p:origin x="342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bdirect.org/cabdirect/search/?q=do:%22Egyptian+Journal+of+Agricultural+Research%22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8.jpeg"/><Relationship Id="rId5" Type="http://schemas.openxmlformats.org/officeDocument/2006/relationships/image" Target="../media/image43.jpeg"/><Relationship Id="rId10" Type="http://schemas.openxmlformats.org/officeDocument/2006/relationships/image" Target="../media/image47.jpeg"/><Relationship Id="rId4" Type="http://schemas.openxmlformats.org/officeDocument/2006/relationships/image" Target="../media/image42.jpeg"/><Relationship Id="rId9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7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332655"/>
            <a:ext cx="8458200" cy="5040561"/>
          </a:xfrm>
        </p:spPr>
        <p:txBody>
          <a:bodyPr rtlCol="0">
            <a:normAutofit/>
          </a:bodyPr>
          <a:lstStyle/>
          <a:p>
            <a:pPr algn="ctr"/>
            <a:r>
              <a:rPr lang="ka-GE" sz="2400" b="1" dirty="0" smtClean="0"/>
              <a:t>ბათუმის შოთა რუსთაველის სახელმწიფო უნივერსიტეტის</a:t>
            </a:r>
            <a:br>
              <a:rPr lang="ka-GE" sz="2400" b="1" dirty="0" smtClean="0"/>
            </a:br>
            <a:r>
              <a:rPr lang="ka-GE" sz="2400" b="1" dirty="0" smtClean="0"/>
              <a:t>ფიტოპათოლოგიისა და ბიომრავალფეროვნების</a:t>
            </a:r>
            <a:br>
              <a:rPr lang="ka-GE" sz="2400" b="1" dirty="0" smtClean="0"/>
            </a:br>
            <a:r>
              <a:rPr lang="ka-GE" sz="2400" b="1" dirty="0" smtClean="0"/>
              <a:t>ინსტიტუტი</a:t>
            </a:r>
            <a:r>
              <a:rPr lang="ka-GE" sz="1800" b="1" dirty="0"/>
              <a:t/>
            </a:r>
            <a:br>
              <a:rPr lang="ka-GE" sz="1800" b="1" dirty="0"/>
            </a:br>
            <a:r>
              <a:rPr lang="ka-GE" sz="1800" b="1" dirty="0" smtClean="0"/>
              <a:t/>
            </a:r>
            <a:br>
              <a:rPr lang="ka-GE" sz="1800" b="1" dirty="0" smtClean="0"/>
            </a:br>
            <a:r>
              <a:rPr lang="ka-GE" sz="1800" b="1" dirty="0"/>
              <a:t/>
            </a:r>
            <a:br>
              <a:rPr lang="ka-GE" sz="1800" b="1" dirty="0"/>
            </a:br>
            <a:r>
              <a:rPr lang="ka-GE" sz="1800" b="1" dirty="0" smtClean="0"/>
              <a:t/>
            </a:r>
            <a:br>
              <a:rPr lang="ka-GE" sz="1800" b="1" dirty="0" smtClean="0"/>
            </a:br>
            <a:r>
              <a:rPr lang="ka-GE" sz="1800" b="1" dirty="0" smtClean="0"/>
              <a:t>სემინარი თემაზე: „სტევიას </a:t>
            </a:r>
            <a:r>
              <a:rPr lang="en-US" sz="1800" b="1" dirty="0" smtClean="0"/>
              <a:t>(</a:t>
            </a:r>
            <a:r>
              <a:rPr lang="en-US" sz="1800" b="1" i="1" dirty="0" smtClean="0"/>
              <a:t>Stevia </a:t>
            </a:r>
            <a:r>
              <a:rPr lang="en-US" sz="1800" b="1" i="1" dirty="0" err="1" smtClean="0"/>
              <a:t>Rebaudiana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Bertoni</a:t>
            </a:r>
            <a:r>
              <a:rPr lang="en-US" sz="1800" b="1" dirty="0" smtClean="0"/>
              <a:t>) </a:t>
            </a:r>
            <a:r>
              <a:rPr lang="ka-GE" sz="1800" b="1" dirty="0"/>
              <a:t>კულტურა </a:t>
            </a:r>
            <a:r>
              <a:rPr lang="ka-GE" sz="1800" b="1" dirty="0" smtClean="0"/>
              <a:t>           </a:t>
            </a:r>
            <a:r>
              <a:rPr lang="ka-GE" sz="1800" b="1" dirty="0"/>
              <a:t/>
            </a:r>
            <a:br>
              <a:rPr lang="ka-GE" sz="1800" b="1" dirty="0"/>
            </a:br>
            <a:r>
              <a:rPr lang="ka-GE" sz="1800" b="1" dirty="0" smtClean="0"/>
              <a:t>           საქართველოში და </a:t>
            </a:r>
            <a:r>
              <a:rPr lang="ka-GE" sz="1800" b="1" dirty="0"/>
              <a:t>მისი </a:t>
            </a:r>
            <a:r>
              <a:rPr lang="ka-GE" sz="1800" b="1" dirty="0" smtClean="0"/>
              <a:t>ძირითადი დაავადებები“</a:t>
            </a:r>
            <a:br>
              <a:rPr lang="ka-GE" sz="1800" b="1" dirty="0" smtClean="0"/>
            </a:br>
            <a:r>
              <a:rPr lang="ka-GE" sz="1800" b="1" dirty="0"/>
              <a:t/>
            </a:r>
            <a:br>
              <a:rPr lang="ka-GE" sz="1800" b="1" dirty="0"/>
            </a:br>
            <a:r>
              <a:rPr lang="ka-GE" sz="1800" b="1" dirty="0" smtClean="0"/>
              <a:t>                მომხსენებელი: ნანა ჯაბნიძე</a:t>
            </a:r>
            <a:br>
              <a:rPr lang="ka-GE" sz="1800" b="1" dirty="0" smtClean="0"/>
            </a:br>
            <a:r>
              <a:rPr lang="ka-GE" sz="1800" b="1" dirty="0"/>
              <a:t/>
            </a:r>
            <a:br>
              <a:rPr lang="ka-GE" sz="1800" b="1" dirty="0"/>
            </a:br>
            <a:r>
              <a:rPr lang="ka-GE" sz="1800" b="1" dirty="0" smtClean="0"/>
              <a:t/>
            </a:r>
            <a:br>
              <a:rPr lang="ka-GE" sz="1800" b="1" dirty="0" smtClean="0"/>
            </a:br>
            <a:endParaRPr lang="ru" sz="1800" b="1" dirty="0"/>
          </a:p>
        </p:txBody>
      </p:sp>
      <p:pic>
        <p:nvPicPr>
          <p:cNvPr id="4" name="Рисунок 3" descr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716" y="4437112"/>
            <a:ext cx="3888432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1" y="13859"/>
            <a:ext cx="79368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/>
              <a:t>სტევიის </a:t>
            </a:r>
            <a:r>
              <a:rPr lang="ka-GE" b="1" smtClean="0"/>
              <a:t>უპირატესობები:</a:t>
            </a:r>
            <a:r>
              <a:rPr lang="ka-GE" dirty="0"/>
              <a:t/>
            </a:r>
            <a:br>
              <a:rPr lang="ka-GE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1196752"/>
            <a:ext cx="9601200" cy="547260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ka-GE" sz="1400" dirty="0" smtClean="0"/>
              <a:t>• </a:t>
            </a:r>
            <a:r>
              <a:rPr lang="ka-GE" sz="1400" dirty="0"/>
              <a:t>100%-ით ნატურალური </a:t>
            </a:r>
            <a:r>
              <a:rPr lang="ka-GE" sz="1400" dirty="0" smtClean="0"/>
              <a:t>პროდუქტია;</a:t>
            </a:r>
            <a:r>
              <a:rPr lang="en-US" sz="1400" dirty="0" smtClean="0"/>
              <a:t> </a:t>
            </a:r>
            <a:r>
              <a:rPr lang="ka-GE" sz="1400" dirty="0"/>
              <a:t>დადგენილია, რომ 1 კილოგრამი ნედლი მასა ექვივალენტურია 6-7 კგ შაქრის. </a:t>
            </a:r>
            <a:endParaRPr lang="ka-GE" sz="1400" dirty="0" smtClean="0"/>
          </a:p>
          <a:p>
            <a:pPr marL="0" indent="0" fontAlgn="base">
              <a:buNone/>
            </a:pPr>
            <a:r>
              <a:rPr lang="ka-GE" sz="1400" dirty="0" smtClean="0"/>
              <a:t>• აქვს პრაქტიკულად ნულოვანი კალორიულობა. მაგალითად, 100 გრამ შაქარში 387 კ/კალორიაა, ხოლო 100 გრამ სტევიაში (მშრალ ბალახში) – 18 კ/კალორია, ანუ 21,5-ჯერ ნაკლები. </a:t>
            </a:r>
          </a:p>
          <a:p>
            <a:pPr marL="0" indent="0" fontAlgn="base">
              <a:buNone/>
            </a:pPr>
            <a:r>
              <a:rPr lang="ka-GE" sz="1400" dirty="0" smtClean="0"/>
              <a:t> • </a:t>
            </a:r>
            <a:r>
              <a:rPr lang="ka-GE" sz="1400" dirty="0"/>
              <a:t>შაქრისგან განსხვავებით, არ წარმოადგენს ბაქტერიებისა და პარაზიტების საკვებს, </a:t>
            </a:r>
            <a:r>
              <a:rPr lang="ka-GE" sz="1400" dirty="0" smtClean="0"/>
              <a:t>ახასიათებს ანტიმიკრობულობა;</a:t>
            </a:r>
            <a:endParaRPr lang="ka-GE" sz="1400" dirty="0"/>
          </a:p>
          <a:p>
            <a:pPr marL="0" indent="0" fontAlgn="base">
              <a:buNone/>
            </a:pPr>
            <a:r>
              <a:rPr lang="ka-GE" sz="1400" dirty="0"/>
              <a:t>• </a:t>
            </a:r>
            <a:r>
              <a:rPr lang="ka-GE" sz="1400" dirty="0" smtClean="0"/>
              <a:t>არ </a:t>
            </a:r>
            <a:r>
              <a:rPr lang="ka-GE" sz="1400" dirty="0"/>
              <a:t>ცვლის სისხლში გლუკოზის დონეს, პირიქით, მის ნორმალიზებას უწყობს ხელს</a:t>
            </a:r>
            <a:r>
              <a:rPr lang="ka-GE" sz="1400" dirty="0" smtClean="0"/>
              <a:t>;</a:t>
            </a:r>
          </a:p>
          <a:p>
            <a:pPr marL="0" indent="0" fontAlgn="base">
              <a:buNone/>
            </a:pPr>
            <a:r>
              <a:rPr lang="ka-GE" sz="1400" dirty="0" smtClean="0"/>
              <a:t>• </a:t>
            </a:r>
            <a:r>
              <a:rPr lang="ka-GE" sz="1400" dirty="0"/>
              <a:t>არ ვნებს ორგანიზმს დიდი ხნის განმავლობაში </a:t>
            </a:r>
            <a:r>
              <a:rPr lang="ka-GE" sz="1400" dirty="0" smtClean="0"/>
              <a:t>გამოყენებისას. </a:t>
            </a:r>
          </a:p>
          <a:p>
            <a:pPr marL="0" indent="0" fontAlgn="base">
              <a:buNone/>
            </a:pPr>
            <a:r>
              <a:rPr lang="ka-GE" sz="1400" dirty="0" smtClean="0"/>
              <a:t>• </a:t>
            </a:r>
            <a:r>
              <a:rPr lang="ka-GE" sz="1400" dirty="0"/>
              <a:t>კარგად იხსნება წყალში;</a:t>
            </a:r>
          </a:p>
          <a:p>
            <a:pPr marL="0" indent="0" fontAlgn="base">
              <a:buNone/>
            </a:pPr>
            <a:r>
              <a:rPr lang="ka-GE" sz="1400" dirty="0"/>
              <a:t>• მდგრადია მაღალი ტემპერატურისა და ტუტეების მიმართ, რაც კულინარიაში გამოყენების შესაძლებლობას </a:t>
            </a:r>
            <a:r>
              <a:rPr lang="ka-GE" sz="1400" dirty="0" smtClean="0"/>
              <a:t>იძლევა; </a:t>
            </a:r>
            <a:endParaRPr lang="ka-GE" sz="1400" dirty="0"/>
          </a:p>
          <a:p>
            <a:pPr marL="0" indent="0" fontAlgn="base">
              <a:buNone/>
            </a:pPr>
            <a:r>
              <a:rPr lang="ka-GE" sz="1400" dirty="0"/>
              <a:t>• აწესრიგებს ნივთიერებათა ცვლას, ებრძვის ჭარბწონიანობის, შაქრიანი დიაბეტის, პანკრეატიტის, ათეროსკლეროზის განვითარებას;</a:t>
            </a:r>
          </a:p>
          <a:p>
            <a:pPr fontAlgn="base"/>
            <a:r>
              <a:rPr lang="ka-GE" sz="1400" dirty="0"/>
              <a:t>სტევიოზიდის გამოყენებით მცირდება მიდრეკილება ალკოჰოლისა და თამბაქოს მიმართ;</a:t>
            </a:r>
          </a:p>
          <a:p>
            <a:pPr marL="0" indent="0">
              <a:buNone/>
            </a:pPr>
            <a:r>
              <a:rPr lang="ka-GE" sz="1400" dirty="0"/>
              <a:t/>
            </a:r>
            <a:br>
              <a:rPr lang="ka-GE" sz="1400" dirty="0"/>
            </a:br>
            <a:r>
              <a:rPr lang="ka-GE" sz="1400" dirty="0"/>
              <a:t/>
            </a:r>
            <a:br>
              <a:rPr lang="ka-GE" sz="1400" dirty="0"/>
            </a:br>
            <a:r>
              <a:rPr lang="ka-GE" sz="1400" dirty="0"/>
              <a:t/>
            </a:r>
            <a:br>
              <a:rPr lang="ka-GE" sz="1400" dirty="0"/>
            </a:br>
            <a:r>
              <a:rPr lang="ka-GE" sz="1400" dirty="0"/>
              <a:t/>
            </a:r>
            <a:br>
              <a:rPr lang="ka-GE" sz="1400" dirty="0"/>
            </a:b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157"/>
            <a:ext cx="792549" cy="8657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836" y="5157192"/>
            <a:ext cx="2420322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evia+coca cola-áá¡ á¡á£á áááá¡ á¨ááááá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972" y="173271"/>
            <a:ext cx="3816424" cy="211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radearabia.com/source/2012/09/09/stev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152" y="0"/>
            <a:ext cx="3665984" cy="233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evia+peps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393" y="4221088"/>
            <a:ext cx="3101111" cy="2383161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tevia+chocolat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364" y="5030627"/>
            <a:ext cx="1754347" cy="175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áááááá¨áá ááá£áá á¡á£á ááá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8" y="4722810"/>
            <a:ext cx="3346549" cy="202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tevia+chocolat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290" y="2488789"/>
            <a:ext cx="3656494" cy="243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Â¿Stevia o edulcorante? Aprenda a endulzar sus comidas de forma san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47" y="2458723"/>
            <a:ext cx="2915573" cy="20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31" y="0"/>
            <a:ext cx="792549" cy="865707"/>
          </a:xfrm>
          <a:prstGeom prst="rect">
            <a:avLst/>
          </a:prstGeom>
        </p:spPr>
      </p:pic>
      <p:pic>
        <p:nvPicPr>
          <p:cNvPr id="3" name="Picture 2" descr="áááááá¨áá ááá£áá á¡á£á ááá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003" y="2306391"/>
            <a:ext cx="2943822" cy="156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1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60" y="2852936"/>
            <a:ext cx="1080120" cy="599228"/>
          </a:xfrm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11" y="620688"/>
            <a:ext cx="496855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6793"/>
            <a:ext cx="792549" cy="86570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202035" y="692696"/>
            <a:ext cx="4700016" cy="5479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dirty="0" smtClean="0"/>
              <a:t>სტევიას მცენარისგან დამზადებულ პროდუქტებს </a:t>
            </a:r>
            <a:r>
              <a:rPr lang="ka-GE" dirty="0"/>
              <a:t>იყენებენ ევროპისა და ამერიკის განვითარებულ </a:t>
            </a:r>
            <a:r>
              <a:rPr lang="ka-GE" dirty="0" smtClean="0"/>
              <a:t>ქვეყნებში, </a:t>
            </a:r>
            <a:r>
              <a:rPr lang="ka-GE" dirty="0"/>
              <a:t>იაპონიაში, კორეაში, ტაივანზე, ჩინეთში, ინდოეთში, </a:t>
            </a:r>
            <a:r>
              <a:rPr lang="ka-GE" dirty="0" smtClean="0"/>
              <a:t>კანადაში, ეგვიპტეში და ა.შ</a:t>
            </a:r>
            <a:r>
              <a:rPr lang="ka-GE" dirty="0"/>
              <a:t>. </a:t>
            </a:r>
            <a:endParaRPr lang="ka-GE" dirty="0" smtClean="0"/>
          </a:p>
          <a:p>
            <a:pPr marL="0" indent="0">
              <a:buNone/>
            </a:pPr>
            <a:r>
              <a:rPr lang="ka-GE" dirty="0" smtClean="0"/>
              <a:t>ყველაზე </a:t>
            </a:r>
            <a:r>
              <a:rPr lang="ka-GE" dirty="0"/>
              <a:t>დიდი </a:t>
            </a:r>
            <a:r>
              <a:rPr lang="ka-GE" dirty="0" smtClean="0"/>
              <a:t>რაოდენობით სტევიას </a:t>
            </a:r>
            <a:r>
              <a:rPr lang="ka-GE" dirty="0"/>
              <a:t>აწარმოებს </a:t>
            </a:r>
            <a:r>
              <a:rPr lang="ka-GE" dirty="0" smtClean="0"/>
              <a:t>აშშ, ხოლო მისი მოხმარებით პირველ ადგილზეა იაპონია (98%-ს).</a:t>
            </a:r>
            <a:endParaRPr lang="ka-GE" sz="1800" dirty="0" smtClean="0"/>
          </a:p>
          <a:p>
            <a:endParaRPr lang="ka-GE" sz="1800" dirty="0"/>
          </a:p>
          <a:p>
            <a:endParaRPr lang="ka-GE" sz="18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2884" y="5013176"/>
            <a:ext cx="2420322" cy="19630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6260" y="2132856"/>
            <a:ext cx="1296144" cy="3139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ka-GE" sz="1600" dirty="0" smtClean="0">
                <a:solidFill>
                  <a:schemeClr val="tx2"/>
                </a:solidFill>
              </a:rPr>
              <a:t>აშშ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1228" y="2511304"/>
            <a:ext cx="1045152" cy="3139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ka-GE" sz="1600" dirty="0" smtClean="0">
                <a:solidFill>
                  <a:schemeClr val="tx2"/>
                </a:solidFill>
              </a:rPr>
              <a:t>იაპონია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1228" y="2981734"/>
            <a:ext cx="1261176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ka-GE" sz="1500" dirty="0" smtClean="0">
                <a:solidFill>
                  <a:schemeClr val="tx2"/>
                </a:solidFill>
              </a:rPr>
              <a:t>საფრანგეთი</a:t>
            </a:r>
            <a:endParaRPr lang="ru-RU" sz="15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4880" y="3364231"/>
            <a:ext cx="1267523" cy="3139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ka-GE" sz="1600" dirty="0" smtClean="0">
                <a:solidFill>
                  <a:schemeClr val="tx2"/>
                </a:solidFill>
              </a:rPr>
              <a:t>ბრაზილია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44389" y="3770027"/>
            <a:ext cx="907484" cy="3139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ka-GE" sz="1600" dirty="0" smtClean="0">
                <a:solidFill>
                  <a:schemeClr val="tx2"/>
                </a:solidFill>
              </a:rPr>
              <a:t>ჩილე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4880" y="4189458"/>
            <a:ext cx="633761" cy="3139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ka-GE" sz="1600" dirty="0" smtClean="0">
                <a:solidFill>
                  <a:schemeClr val="tx2"/>
                </a:solidFill>
              </a:rPr>
              <a:t>სხვა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3087" y="761128"/>
            <a:ext cx="4752527" cy="341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ka-GE" dirty="0" smtClean="0">
                <a:solidFill>
                  <a:schemeClr val="tx2"/>
                </a:solidFill>
              </a:rPr>
              <a:t>სტევიას მწარმოებელი ქვეყნები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5900" y="5301208"/>
            <a:ext cx="3816424" cy="341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548680"/>
            <a:ext cx="4700016" cy="562352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00000"/>
              </a:lnSpc>
            </a:pPr>
            <a:r>
              <a:rPr lang="ka-GE" sz="2000" dirty="0" smtClean="0"/>
              <a:t>საქართველოში პირველად </a:t>
            </a:r>
            <a:r>
              <a:rPr lang="ka-GE" sz="2000" dirty="0"/>
              <a:t>1936 წელს აკადემიკოსმა ნ. ვავილოვმა დიდი ძალისხმევის შედეგად </a:t>
            </a:r>
            <a:r>
              <a:rPr lang="ka-GE" sz="2000" dirty="0" smtClean="0"/>
              <a:t>რამდენჯერმე </a:t>
            </a:r>
            <a:r>
              <a:rPr lang="ka-GE" sz="2000" dirty="0"/>
              <a:t>შემოიტანა სტევიას თესლი, რომელიც გადასცა სოხუმის ჩაის სამეცნეირო - კვლევით ინსტიტუტს, მაგრამ უშედეგოდ</a:t>
            </a:r>
            <a:r>
              <a:rPr lang="en-US" sz="2000" dirty="0"/>
              <a:t>,</a:t>
            </a:r>
            <a:r>
              <a:rPr lang="ka-GE" sz="2000" dirty="0"/>
              <a:t> თესლს აღმოცენების უნარი არ აღმოაჩნდა.</a:t>
            </a:r>
            <a:endParaRPr lang="ru-RU" sz="2000" dirty="0"/>
          </a:p>
          <a:p>
            <a:pPr algn="just">
              <a:lnSpc>
                <a:spcPct val="100000"/>
              </a:lnSpc>
            </a:pPr>
            <a:r>
              <a:rPr lang="ka-GE" sz="2000" dirty="0"/>
              <a:t>1986 წლის გაზაფხულზე კი სტევიას ნერგები იქნა ინტროდუცირებული კიევის, შაქრის ჭარხლის სამეცნიერო-კვლევითი ინსტიტუტის მიერ, რომელიც დაირგო ანასეულისა და ჩაქვის ჩაის, სუბტროპიკული კულტურებისა და ჩაის მრეწველობის ინსტიტუტებში. სადაც მიმდინარეობდა კვლევები.</a:t>
            </a:r>
          </a:p>
          <a:p>
            <a:pPr algn="just">
              <a:lnSpc>
                <a:spcPct val="100000"/>
              </a:lnSpc>
            </a:pPr>
            <a:r>
              <a:rPr lang="ka-GE" sz="2000" dirty="0"/>
              <a:t>კვლევებიდან ჩანს, რომ სტევია კარგად შეეგუა დასავლეთ საქართველოს სუბტროპიკული ზონის  კლიმატურ-ნიადაგურ პირობებს. მისი მოყვანა  შეიძლება როგორც დახურულ, ასევე ღია გრუნტში.</a:t>
            </a:r>
          </a:p>
          <a:p>
            <a:endParaRPr lang="ru-RU" sz="2000" dirty="0"/>
          </a:p>
        </p:txBody>
      </p:sp>
      <p:pic>
        <p:nvPicPr>
          <p:cNvPr id="1026" name="Picture 2" descr="stevia seed-áá¡ á¡á£á áááá¡ á¨ááááá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36" y="1340768"/>
            <a:ext cx="46990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503" y="5013176"/>
            <a:ext cx="2420322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0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20688"/>
            <a:ext cx="10345215" cy="5688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 </a:t>
            </a:r>
            <a:endParaRPr lang="ka-GE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ka-GE" sz="1800" dirty="0" smtClean="0"/>
              <a:t>   სტევია სათბურში </a:t>
            </a:r>
            <a:r>
              <a:rPr lang="ka-GE" sz="1800" dirty="0"/>
              <a:t> </a:t>
            </a:r>
            <a:r>
              <a:rPr lang="ka-GE" sz="1800" dirty="0" smtClean="0"/>
              <a:t>(25</a:t>
            </a:r>
            <a:r>
              <a:rPr lang="ka-GE" sz="1800" dirty="0"/>
              <a:t>. 03. 2018 წ.)</a:t>
            </a:r>
            <a:r>
              <a:rPr lang="ka-GE" sz="1800" dirty="0" smtClean="0"/>
              <a:t>                             სტევია ღია გრუნტში (30.05.2018)</a:t>
            </a:r>
          </a:p>
          <a:p>
            <a:pPr marL="0" indent="0">
              <a:buNone/>
            </a:pPr>
            <a:endParaRPr lang="ka-GE" sz="1200" dirty="0" smtClean="0"/>
          </a:p>
        </p:txBody>
      </p:sp>
      <p:pic>
        <p:nvPicPr>
          <p:cNvPr id="4099" name="Picture 3" descr="C:\Users\user-pc\Desktop\სტევია 2018 წ\32349210_630143557344042_147141427616074956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620687"/>
            <a:ext cx="4176464" cy="471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content.ftbs1-1.fna.fbcdn.net/v/t1.15752-9/34070293_1448136755292392_3282058242024275968_n.jpg?_nc_cat=0&amp;oh=a7da79095c92f62ac717f55134f226a4&amp;oe=5B84D3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958" y="591808"/>
            <a:ext cx="3888432" cy="474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.ftbs1-1.fna.fbcdn.net/v/t1.15752-9/34087003_1448137195292348_4252474276847812608_n.jpg?_nc_cat=0&amp;oh=b39a46e16c81b53db9381b55b056a4df&amp;oe=5B7B2A5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692" y="620686"/>
            <a:ext cx="2868253" cy="474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52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527720"/>
          </a:xfrm>
        </p:spPr>
        <p:txBody>
          <a:bodyPr>
            <a:normAutofit/>
          </a:bodyPr>
          <a:lstStyle/>
          <a:p>
            <a:pPr algn="ctr"/>
            <a:r>
              <a:rPr lang="ka-GE" sz="2800" dirty="0" smtClean="0"/>
              <a:t>ჩვენს მიერ დაკალმებული სტევიას მცენარეები 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47" y="980728"/>
            <a:ext cx="4700587" cy="277530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314" y="1124744"/>
            <a:ext cx="2697480" cy="350100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34" y="2564904"/>
            <a:ext cx="2549084" cy="35010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79" y="4005064"/>
            <a:ext cx="4700587" cy="254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2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671736"/>
          </a:xfrm>
        </p:spPr>
        <p:txBody>
          <a:bodyPr>
            <a:normAutofit/>
          </a:bodyPr>
          <a:lstStyle/>
          <a:p>
            <a:pPr algn="ctr"/>
            <a:r>
              <a:rPr lang="ka-GE" sz="2800" dirty="0" smtClean="0"/>
              <a:t>სტევიას დაავადებები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052736"/>
            <a:ext cx="4700016" cy="5119464"/>
          </a:xfrm>
        </p:spPr>
        <p:txBody>
          <a:bodyPr>
            <a:normAutofit lnSpcReduction="10000"/>
          </a:bodyPr>
          <a:lstStyle/>
          <a:p>
            <a:endParaRPr lang="ka-GE" dirty="0" smtClean="0"/>
          </a:p>
          <a:p>
            <a:r>
              <a:rPr lang="ka-GE" sz="2200" dirty="0"/>
              <a:t>სტევიას შემოტანის პირველ წლებში, ლიტერატურულ წყაროებში მოხსენებულია, რომ იგი თითქოს ნაკლებად ზიანდებოდა დაავადებებით, რომელსაც მხოლოდ იმით ხსნიდნენ, რომ მცენარეზე სისტემატიური მრავალჯერადი მწვანე ფოთლის აღება მნიშვნელოვანწილად ამცირებდა </a:t>
            </a:r>
            <a:r>
              <a:rPr lang="ka-GE" sz="2200" dirty="0" smtClean="0"/>
              <a:t>დაავადებების  </a:t>
            </a:r>
            <a:r>
              <a:rPr lang="ka-GE" sz="2200" dirty="0"/>
              <a:t>განვითარებას. </a:t>
            </a:r>
            <a:endParaRPr lang="ka-GE" sz="2200" dirty="0" smtClean="0"/>
          </a:p>
          <a:p>
            <a:r>
              <a:rPr lang="ka-GE" dirty="0" smtClean="0"/>
              <a:t> </a:t>
            </a:r>
            <a:r>
              <a:rPr lang="ka-GE" sz="2200" dirty="0"/>
              <a:t>სტევიას მცენარეზე დაავადებები თითქმის ყველა იმ ქვეყანაშია აღწერილი, სადაც ის </a:t>
            </a:r>
            <a:r>
              <a:rPr lang="ka-GE" sz="2200" dirty="0" smtClean="0"/>
              <a:t>მოჰყავთ</a:t>
            </a:r>
            <a:r>
              <a:rPr lang="ru-RU" sz="2200" dirty="0" smtClean="0"/>
              <a:t>.  </a:t>
            </a:r>
            <a:endParaRPr lang="en-US" sz="2200" dirty="0" smtClean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600" b="1" i="1" dirty="0" smtClean="0"/>
          </a:p>
          <a:p>
            <a:pPr marL="0" indent="0">
              <a:buNone/>
            </a:pPr>
            <a:endParaRPr lang="ka-GE" sz="1600" b="1" i="1" dirty="0"/>
          </a:p>
          <a:p>
            <a:pPr marL="0" indent="0">
              <a:spcBef>
                <a:spcPts val="0"/>
              </a:spcBef>
              <a:buNone/>
            </a:pPr>
            <a:r>
              <a:rPr lang="ka-GE" sz="1100" b="1" i="1" dirty="0" smtClean="0"/>
              <a:t>იაპონია - </a:t>
            </a:r>
            <a:r>
              <a:rPr lang="en-US" sz="1100" b="1" i="1" dirty="0" smtClean="0"/>
              <a:t>A</a:t>
            </a:r>
            <a:r>
              <a:rPr lang="ka-GE" sz="1100" b="1" i="1" dirty="0" smtClean="0"/>
              <a:t>.</a:t>
            </a:r>
            <a:r>
              <a:rPr lang="en-US" sz="1100" b="1" i="1" dirty="0" smtClean="0"/>
              <a:t> stevia – 1982. (</a:t>
            </a:r>
            <a:r>
              <a:rPr lang="en-US" sz="1100" b="1" cap="small" dirty="0" err="1" smtClean="0"/>
              <a:t>Ishiba</a:t>
            </a:r>
            <a:r>
              <a:rPr lang="en-US" sz="1100" b="1" cap="small" dirty="0" smtClean="0"/>
              <a:t> </a:t>
            </a:r>
            <a:r>
              <a:rPr lang="en-US" sz="1100" b="1" cap="small" dirty="0"/>
              <a:t>C.; Yokoyama T.; </a:t>
            </a:r>
            <a:r>
              <a:rPr lang="en-US" sz="1100" b="1" cap="small" dirty="0" err="1"/>
              <a:t>Tani</a:t>
            </a:r>
            <a:r>
              <a:rPr lang="en-US" sz="1100" b="1" cap="small" dirty="0"/>
              <a:t> T.</a:t>
            </a:r>
            <a:r>
              <a:rPr lang="en-US" sz="1100" b="1" dirty="0"/>
              <a:t>, 1982: Black spot disease of stevia caused by </a:t>
            </a:r>
            <a:r>
              <a:rPr lang="en-US" sz="1100" b="1" dirty="0" err="1"/>
              <a:t>alternaria</a:t>
            </a:r>
            <a:r>
              <a:rPr lang="en-US" sz="1100" b="1" dirty="0"/>
              <a:t> </a:t>
            </a:r>
            <a:r>
              <a:rPr lang="en-US" sz="1100" b="1" dirty="0" err="1"/>
              <a:t>steviae</a:t>
            </a:r>
            <a:r>
              <a:rPr lang="en-US" sz="1100" b="1" dirty="0"/>
              <a:t> new species. Annals of the </a:t>
            </a:r>
            <a:r>
              <a:rPr lang="en-US" sz="1100" b="1" dirty="0" err="1"/>
              <a:t>Phytopathological</a:t>
            </a:r>
            <a:r>
              <a:rPr lang="en-US" sz="1100" b="1" dirty="0"/>
              <a:t> Society of Japan 48(1): </a:t>
            </a:r>
            <a:r>
              <a:rPr lang="en-US" sz="1100" b="1" dirty="0" smtClean="0"/>
              <a:t>44-51)</a:t>
            </a:r>
            <a:endParaRPr lang="en-US" sz="1100" b="1" dirty="0"/>
          </a:p>
          <a:p>
            <a:pPr marL="0" indent="0">
              <a:spcBef>
                <a:spcPts val="0"/>
              </a:spcBef>
              <a:buNone/>
            </a:pPr>
            <a:endParaRPr lang="ka-GE" sz="1100" b="1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ka-GE" sz="1100" b="1" i="1" dirty="0" smtClean="0"/>
              <a:t>აშშ (ტენესი)-</a:t>
            </a:r>
            <a:r>
              <a:rPr lang="pt-BR" sz="1100" b="1" i="1" dirty="0" smtClean="0"/>
              <a:t> </a:t>
            </a:r>
            <a:r>
              <a:rPr lang="pt-BR" sz="1100" b="1" i="1" dirty="0"/>
              <a:t>Fusarium armeniacum, Botrytis </a:t>
            </a:r>
            <a:r>
              <a:rPr lang="pt-BR" sz="1100" b="1" i="1" dirty="0" smtClean="0"/>
              <a:t>cinerea</a:t>
            </a:r>
            <a:r>
              <a:rPr lang="ka-GE" sz="1100" b="1" i="1" dirty="0" smtClean="0"/>
              <a:t>,</a:t>
            </a:r>
            <a:r>
              <a:rPr lang="pt-BR" sz="1100" b="1" i="1" dirty="0" smtClean="0"/>
              <a:t>  </a:t>
            </a:r>
            <a:r>
              <a:rPr lang="pt-BR" sz="1100" b="1" i="1" dirty="0"/>
              <a:t>Alternaria alternata. </a:t>
            </a:r>
            <a:r>
              <a:rPr lang="ka-GE" sz="1100" b="1" i="1" dirty="0" smtClean="0"/>
              <a:t>(</a:t>
            </a:r>
            <a:r>
              <a:rPr lang="en-US" sz="1100" b="1" i="1" dirty="0"/>
              <a:t>Fungal Diseases of Stevia </a:t>
            </a:r>
            <a:r>
              <a:rPr lang="en-US" sz="1100" b="1" i="1" dirty="0" err="1"/>
              <a:t>rebaudiana</a:t>
            </a:r>
            <a:r>
              <a:rPr lang="en-US" sz="1100" b="1" i="1" dirty="0"/>
              <a:t> Grown in Eastern </a:t>
            </a:r>
            <a:r>
              <a:rPr lang="en-US" sz="1100" b="1" i="1" dirty="0" err="1" smtClean="0"/>
              <a:t>TennesseeT</a:t>
            </a:r>
            <a:r>
              <a:rPr lang="en-US" sz="1100" b="1" i="1" dirty="0"/>
              <a:t>. COLLINS (1), M. Dee (1), H. </a:t>
            </a:r>
            <a:r>
              <a:rPr lang="en-US" sz="1100" b="1" i="1" dirty="0" err="1"/>
              <a:t>Korotkin</a:t>
            </a:r>
            <a:r>
              <a:rPr lang="en-US" sz="1100" b="1" i="1" dirty="0"/>
              <a:t> (1), D. Hensley (1), B. </a:t>
            </a:r>
            <a:r>
              <a:rPr lang="en-US" sz="1100" b="1" i="1" dirty="0" err="1"/>
              <a:t>Ownley</a:t>
            </a:r>
            <a:r>
              <a:rPr lang="en-US" sz="1100" b="1" i="1" dirty="0"/>
              <a:t> (1) (1) University of Tennessee, </a:t>
            </a:r>
            <a:r>
              <a:rPr lang="en-US" sz="1100" b="1" i="1" dirty="0" smtClean="0"/>
              <a:t>U.S.A.</a:t>
            </a:r>
            <a:endParaRPr lang="ka-GE" sz="1100" b="1" i="1" dirty="0"/>
          </a:p>
          <a:p>
            <a:pPr marL="0" indent="0">
              <a:spcBef>
                <a:spcPts val="0"/>
              </a:spcBef>
              <a:buNone/>
            </a:pPr>
            <a:endParaRPr lang="ka-GE" sz="1100" b="1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ka-GE" sz="1100" b="1" i="1" dirty="0" smtClean="0"/>
              <a:t>ინდოეთი -</a:t>
            </a:r>
            <a:r>
              <a:rPr lang="en-US" sz="1100" b="1" i="1" dirty="0" err="1" smtClean="0"/>
              <a:t>Alternaria</a:t>
            </a:r>
            <a:r>
              <a:rPr lang="en-US" sz="1100" b="1" i="1" dirty="0" smtClean="0"/>
              <a:t> alternate - 2012.</a:t>
            </a:r>
            <a:r>
              <a:rPr lang="ka-GE" sz="1100" b="1" i="1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ka-GE" dirty="0"/>
          </a:p>
          <a:p>
            <a:pPr marL="0" indent="0">
              <a:spcBef>
                <a:spcPts val="0"/>
              </a:spcBef>
              <a:buNone/>
            </a:pPr>
            <a:r>
              <a:rPr lang="ka-GE" sz="1100" b="1" dirty="0" smtClean="0"/>
              <a:t>ეგვიპტე - </a:t>
            </a:r>
            <a:r>
              <a:rPr lang="en-US" sz="1100" b="1" dirty="0" smtClean="0"/>
              <a:t>First </a:t>
            </a:r>
            <a:r>
              <a:rPr lang="en-US" sz="1100" b="1" dirty="0"/>
              <a:t>record of fungal diseases of stevia (</a:t>
            </a:r>
            <a:r>
              <a:rPr lang="en-US" sz="1100" b="1" i="1" dirty="0"/>
              <a:t>Stevia </a:t>
            </a:r>
            <a:r>
              <a:rPr lang="en-US" sz="1100" b="1" i="1" dirty="0" err="1" smtClean="0"/>
              <a:t>rebaudiana</a:t>
            </a:r>
            <a:r>
              <a:rPr lang="ka-GE" sz="1100" b="1" i="1" dirty="0" smtClean="0"/>
              <a:t> </a:t>
            </a:r>
            <a:r>
              <a:rPr lang="en-US" sz="1100" b="1" dirty="0" err="1" smtClean="0"/>
              <a:t>Bertoni</a:t>
            </a:r>
            <a:r>
              <a:rPr lang="en-US" sz="1100" b="1" dirty="0"/>
              <a:t>) in </a:t>
            </a:r>
            <a:r>
              <a:rPr lang="en-US" sz="1100" b="1" dirty="0" smtClean="0"/>
              <a:t>Egypt.</a:t>
            </a:r>
            <a:r>
              <a:rPr lang="ka-GE" sz="1100" b="1" dirty="0" smtClean="0"/>
              <a:t> </a:t>
            </a:r>
            <a:r>
              <a:rPr lang="en-US" sz="1100" dirty="0" smtClean="0"/>
              <a:t>Journal </a:t>
            </a:r>
            <a:r>
              <a:rPr lang="en-US" sz="1100" dirty="0"/>
              <a:t>article : </a:t>
            </a:r>
            <a:r>
              <a:rPr lang="en-US" sz="1100" u="sng" dirty="0">
                <a:hlinkClick r:id="rId2"/>
              </a:rPr>
              <a:t>Egyptian Journal of Agricultural Research</a:t>
            </a:r>
            <a:r>
              <a:rPr lang="en-US" sz="1100" dirty="0"/>
              <a:t> 2000 Vol.78 No.4 pp.1435-1448 </a:t>
            </a:r>
            <a:r>
              <a:rPr lang="en-US" sz="1100" dirty="0" smtClean="0"/>
              <a:t>ref.26</a:t>
            </a:r>
            <a:r>
              <a:rPr lang="ka-GE" sz="1100" dirty="0" smtClean="0"/>
              <a:t>.</a:t>
            </a:r>
            <a:endParaRPr lang="ka-GE" sz="1100" b="1" i="1" dirty="0" smtClean="0"/>
          </a:p>
          <a:p>
            <a:pPr marL="0" indent="0">
              <a:buNone/>
            </a:pPr>
            <a:endParaRPr lang="en-US" sz="1600" b="1" dirty="0"/>
          </a:p>
        </p:txBody>
      </p:sp>
      <p:sp>
        <p:nvSpPr>
          <p:cNvPr id="10" name="AutoShape 8" descr="https://www.ndrs.org.uk/images/014/2006-70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04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620688"/>
            <a:ext cx="4700016" cy="5551512"/>
          </a:xfrm>
        </p:spPr>
        <p:txBody>
          <a:bodyPr>
            <a:normAutofit fontScale="92500" lnSpcReduction="20000"/>
          </a:bodyPr>
          <a:lstStyle/>
          <a:p>
            <a:r>
              <a:rPr lang="ka-GE" dirty="0"/>
              <a:t>ჩვენში სტევიას დაავადებების შესწავლა დაიწყო ჯერ კიდევ 90- იანი წლებიდან.  </a:t>
            </a:r>
            <a:r>
              <a:rPr lang="ka-GE" dirty="0" smtClean="0"/>
              <a:t>დასავლეთ </a:t>
            </a:r>
            <a:r>
              <a:rPr lang="ka-GE" dirty="0"/>
              <a:t>საქართველოს </a:t>
            </a:r>
            <a:r>
              <a:rPr lang="ka-GE" dirty="0" smtClean="0"/>
              <a:t>ტერიტორიაზე</a:t>
            </a:r>
            <a:r>
              <a:rPr lang="en-US" dirty="0" smtClean="0"/>
              <a:t> (</a:t>
            </a:r>
            <a:r>
              <a:rPr lang="ka-GE" sz="1600" dirty="0" smtClean="0"/>
              <a:t>ქობულეთი, მცენარეთა იმუნიტეტის სამეცნიერო კვლევითი ინსტიტუტი)</a:t>
            </a:r>
            <a:r>
              <a:rPr lang="ka-GE" dirty="0" smtClean="0"/>
              <a:t> </a:t>
            </a:r>
            <a:r>
              <a:rPr lang="ka-GE" dirty="0"/>
              <a:t>არსებულ სტევიას  ნარგაობებში, დაავადებების შესწავლის მიზნით, ჩატარებულ იქნა მონიტორინგი, რის შედეგადაც გამოვლინდა ორი ტიპის სოკოვანი დაავადება: ფოთლების ლაქიანობა, რომლის გამომწვევ მიკროორგანიზმებს მიეკუთვნება: </a:t>
            </a:r>
            <a:r>
              <a:rPr lang="ka-GE" i="1" dirty="0"/>
              <a:t>Alternaria alternate (Fr.) Keissler, Ulocladium chartarum (Pr.) Simmens (comb. Nov.),  Ascochita sp.</a:t>
            </a:r>
            <a:r>
              <a:rPr lang="ka-GE" dirty="0"/>
              <a:t> და მცენარის ჭკნობა - </a:t>
            </a:r>
            <a:r>
              <a:rPr lang="ka-GE" i="1" dirty="0"/>
              <a:t>Fusarium avenaceum (Fr.)Sacc., Fusarium gibbosum (Ell et Ev) Bilai, Verticillium aranearum (Petah), Verticillium sp.</a:t>
            </a:r>
            <a:r>
              <a:rPr lang="ka-GE" dirty="0"/>
              <a:t>  </a:t>
            </a:r>
            <a:r>
              <a:rPr lang="ka-GE" dirty="0" smtClean="0"/>
              <a:t>(მ. შათირიშვილი) </a:t>
            </a:r>
            <a:endParaRPr lang="ru-RU" dirty="0"/>
          </a:p>
          <a:p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70476" y="908720"/>
            <a:ext cx="2736304" cy="27992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478" y="5013176"/>
            <a:ext cx="2420322" cy="1963082"/>
          </a:xfrm>
          <a:prstGeom prst="rect">
            <a:avLst/>
          </a:prstGeom>
        </p:spPr>
      </p:pic>
      <p:pic>
        <p:nvPicPr>
          <p:cNvPr id="7" name="Рисунок 6" descr="C:\Users\Nana\Desktop\სტევია\stevias\SAM_679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740" y="2780928"/>
            <a:ext cx="2750185" cy="2063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388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Nana\Desktop\სტევია\STEVIA 2016\PA18062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84" y="404620"/>
            <a:ext cx="2389909" cy="1791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Nana\Desktop\სტევია\stevias\SAM_678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62" y="404620"/>
            <a:ext cx="2184400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Nana\Desktop\სტევია\stevias\SAM_678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066" y="2341227"/>
            <a:ext cx="1887855" cy="1415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Nana\Desktop\სტევია\stevias\P922028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767" y="4293096"/>
            <a:ext cx="2088232" cy="175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40" y="2998375"/>
            <a:ext cx="2022045" cy="15165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203" y="3250615"/>
            <a:ext cx="2592288" cy="19442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2844" y="5013176"/>
            <a:ext cx="2420322" cy="1963082"/>
          </a:xfrm>
          <a:prstGeom prst="rect">
            <a:avLst/>
          </a:prstGeom>
        </p:spPr>
      </p:pic>
      <p:pic>
        <p:nvPicPr>
          <p:cNvPr id="10" name="Picture 1" descr="D:\Documents\Desktop\მოცვი 09,11,17\PB090409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02724" y="620688"/>
            <a:ext cx="2754959" cy="227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-pc\Desktop\სტევია 2018 წ\32266986_630143354010729_2998058284105072640_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859" y="4894918"/>
            <a:ext cx="2171734" cy="130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974" y="1534630"/>
            <a:ext cx="1763688" cy="132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1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1052736"/>
            <a:ext cx="9601200" cy="51194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a-GE" dirty="0"/>
              <a:t>სამკურნალო მცენარეებზე აღნიშნული დაავადებები დამღუპველად მოქმედებს, რომელიც პირველ რიგში იწვევს მცენარის პროდუქტიულ ორგანოებში არსებული ბიოლოგიურად აქტიური ნივთიერებების შემცველობის დაქვეითებას, რის შედეგადაც მიღებული პროდუქცია არ შეესაბამება </a:t>
            </a:r>
            <a:r>
              <a:rPr lang="ka-GE" dirty="0" smtClean="0"/>
              <a:t>სტანდარტებს, </a:t>
            </a:r>
            <a:r>
              <a:rPr lang="ka-GE" dirty="0"/>
              <a:t>რაც საბოლოოდ იწვევს ნედლეულის დიდი რაოდენობით დანაკარგს და წარმოებისათვის ეკონომიკური ზარალის მომტანია.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788" y="4725144"/>
            <a:ext cx="2420322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9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764704"/>
            <a:ext cx="4700016" cy="5407496"/>
          </a:xfrm>
        </p:spPr>
        <p:txBody>
          <a:bodyPr/>
          <a:lstStyle/>
          <a:p>
            <a:r>
              <a:rPr lang="ka-GE" dirty="0" smtClean="0"/>
              <a:t>სტევია </a:t>
            </a:r>
            <a:r>
              <a:rPr lang="ka-GE" dirty="0"/>
              <a:t>არანახშირწყლოვანი, ბუნებრივი დამატკბობელია, რომლის მიწისზედა ორგანოები, კერძოდ </a:t>
            </a:r>
            <a:r>
              <a:rPr lang="ka-GE" dirty="0" smtClean="0"/>
              <a:t>ფოთოლი </a:t>
            </a:r>
            <a:r>
              <a:rPr lang="ka-GE" dirty="0"/>
              <a:t>და ნაწილობრივ </a:t>
            </a:r>
            <a:r>
              <a:rPr lang="ka-GE" dirty="0" smtClean="0"/>
              <a:t>ღერო, შეიცავს ორგანულ ნაერთებს ე. წ. გლიკოზიდებს</a:t>
            </a:r>
            <a:r>
              <a:rPr lang="ka-GE" dirty="0"/>
              <a:t> </a:t>
            </a:r>
            <a:r>
              <a:rPr lang="en-US" dirty="0" smtClean="0"/>
              <a:t>(14-15%) </a:t>
            </a:r>
            <a:r>
              <a:rPr lang="ka-GE" dirty="0" smtClean="0"/>
              <a:t>(ნახშირწყალბადის ნარჩენები: პირანოზიდი, ფურანოზიდი და ნახშირწყლების ფერმენტი ე. წ. აგლიკონი).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8428" y="836712"/>
            <a:ext cx="4699000" cy="38566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7267" y="4910917"/>
            <a:ext cx="2420322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2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ka-GE" dirty="0" smtClean="0"/>
          </a:p>
          <a:p>
            <a:endParaRPr lang="ka-GE" dirty="0"/>
          </a:p>
          <a:p>
            <a:endParaRPr lang="ka-GE" dirty="0" smtClean="0"/>
          </a:p>
          <a:p>
            <a:endParaRPr lang="ka-GE" dirty="0"/>
          </a:p>
          <a:p>
            <a:endParaRPr lang="ka-GE" dirty="0" smtClean="0"/>
          </a:p>
          <a:p>
            <a:pPr marL="0" indent="0">
              <a:buNone/>
            </a:pPr>
            <a:endParaRPr lang="ka-GE" dirty="0" smtClean="0"/>
          </a:p>
          <a:p>
            <a:pPr marL="0" indent="0">
              <a:buNone/>
            </a:pPr>
            <a:r>
              <a:rPr lang="ka-GE" dirty="0"/>
              <a:t> </a:t>
            </a:r>
            <a:r>
              <a:rPr lang="ka-GE" dirty="0" smtClean="0"/>
              <a:t>                  შაქარი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ka-GE" dirty="0" smtClean="0"/>
          </a:p>
          <a:p>
            <a:endParaRPr lang="ka-GE" dirty="0"/>
          </a:p>
          <a:p>
            <a:endParaRPr lang="ka-GE" dirty="0" smtClean="0"/>
          </a:p>
          <a:p>
            <a:pPr marL="0" indent="0">
              <a:buNone/>
            </a:pPr>
            <a:endParaRPr lang="ka-GE" dirty="0"/>
          </a:p>
          <a:p>
            <a:endParaRPr lang="ka-GE" dirty="0" smtClean="0"/>
          </a:p>
          <a:p>
            <a:pPr marL="0" indent="0">
              <a:buNone/>
            </a:pPr>
            <a:endParaRPr lang="ka-GE" dirty="0"/>
          </a:p>
          <a:p>
            <a:endParaRPr lang="ka-GE" dirty="0" smtClean="0"/>
          </a:p>
          <a:p>
            <a:pPr marL="0" indent="0">
              <a:buNone/>
            </a:pPr>
            <a:r>
              <a:rPr lang="ka-GE" dirty="0" smtClean="0"/>
              <a:t>        </a:t>
            </a:r>
            <a:endParaRPr lang="ka-GE" dirty="0"/>
          </a:p>
        </p:txBody>
      </p:sp>
      <p:pic>
        <p:nvPicPr>
          <p:cNvPr id="7" name="Picture 4" descr="Image result for სმაილებ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058" y="1995488"/>
            <a:ext cx="353343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3"/>
          <p:cNvSpPr txBox="1">
            <a:spLocks/>
          </p:cNvSpPr>
          <p:nvPr/>
        </p:nvSpPr>
        <p:spPr>
          <a:xfrm>
            <a:off x="6024736" y="1995488"/>
            <a:ext cx="4700016" cy="449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pPr marL="0" indent="0">
              <a:buNone/>
            </a:pPr>
            <a:r>
              <a:rPr lang="en-US" dirty="0" smtClean="0"/>
              <a:t>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ka-GE" dirty="0" smtClean="0"/>
              <a:t>  </a:t>
            </a:r>
            <a:r>
              <a:rPr lang="en-US" dirty="0" smtClean="0"/>
              <a:t>  </a:t>
            </a:r>
            <a:r>
              <a:rPr lang="ka-GE" smtClean="0"/>
              <a:t>   სტევია</a:t>
            </a:r>
            <a:endParaRPr lang="ka-GE" dirty="0"/>
          </a:p>
          <a:p>
            <a:pPr marL="0" indent="0">
              <a:buFont typeface="Arial" pitchFamily="34" charset="0"/>
              <a:buNone/>
            </a:pPr>
            <a:endParaRPr lang="ka-GE" dirty="0" smtClean="0"/>
          </a:p>
          <a:p>
            <a:pPr marL="0" indent="0">
              <a:buFont typeface="Arial" pitchFamily="34" charset="0"/>
              <a:buNone/>
            </a:pPr>
            <a:r>
              <a:rPr lang="ka-GE" dirty="0" smtClean="0"/>
              <a:t>            </a:t>
            </a:r>
            <a:r>
              <a:rPr lang="en-US" dirty="0" smtClean="0"/>
              <a:t>  </a:t>
            </a:r>
            <a:endParaRPr lang="ka-GE" dirty="0"/>
          </a:p>
        </p:txBody>
      </p:sp>
      <p:pic>
        <p:nvPicPr>
          <p:cNvPr id="13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197" y="1979892"/>
            <a:ext cx="3024336" cy="274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5525"/>
            <a:ext cx="792549" cy="8657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83992" y="645039"/>
            <a:ext cx="437066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ka-GE" dirty="0" smtClean="0"/>
              <a:t>მადლობა ყურადღებისთვის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58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332656"/>
            <a:ext cx="9601200" cy="5839544"/>
          </a:xfrm>
        </p:spPr>
        <p:txBody>
          <a:bodyPr>
            <a:noAutofit/>
          </a:bodyPr>
          <a:lstStyle/>
          <a:p>
            <a:r>
              <a:rPr lang="ka-GE" sz="3200" dirty="0" smtClean="0"/>
              <a:t>სტევია ასევე მდიდარია: </a:t>
            </a:r>
          </a:p>
          <a:p>
            <a:pPr marL="0" indent="0">
              <a:buNone/>
            </a:pPr>
            <a:r>
              <a:rPr lang="ka-GE" sz="3200" dirty="0" smtClean="0"/>
              <a:t>მინერალები - კალციუმი,</a:t>
            </a:r>
            <a:r>
              <a:rPr lang="en-US" sz="3200" dirty="0" smtClean="0"/>
              <a:t> </a:t>
            </a:r>
            <a:r>
              <a:rPr lang="ka-GE" sz="3200" dirty="0" smtClean="0"/>
              <a:t>კალიუმი, მანგანუმი, მაგნიუმი, თუთია, ფტორი, ფოსფორი, კობალტი, ალუმინი</a:t>
            </a:r>
            <a:r>
              <a:rPr lang="ka-GE" sz="3200" dirty="0"/>
              <a:t> </a:t>
            </a:r>
            <a:r>
              <a:rPr lang="ka-GE" sz="3200" dirty="0" smtClean="0"/>
              <a:t>და ა.შ.</a:t>
            </a:r>
          </a:p>
          <a:p>
            <a:pPr marL="0" indent="0">
              <a:buNone/>
            </a:pPr>
            <a:r>
              <a:rPr lang="ka-GE" sz="3200" dirty="0" smtClean="0"/>
              <a:t>ვიტამინები - </a:t>
            </a:r>
            <a:r>
              <a:rPr lang="en-US" sz="3200" dirty="0" smtClean="0"/>
              <a:t>A, </a:t>
            </a:r>
            <a:r>
              <a:rPr lang="ka-GE" sz="3200" dirty="0" smtClean="0"/>
              <a:t>C,</a:t>
            </a:r>
            <a:r>
              <a:rPr lang="en-US" sz="3200" dirty="0" smtClean="0"/>
              <a:t> </a:t>
            </a:r>
            <a:r>
              <a:rPr lang="ka-GE" sz="3200" dirty="0" smtClean="0"/>
              <a:t>B</a:t>
            </a:r>
            <a:r>
              <a:rPr lang="en-US" sz="3200" baseline="-25000" dirty="0" smtClean="0"/>
              <a:t>1,</a:t>
            </a:r>
            <a:r>
              <a:rPr lang="en-US" sz="3200" dirty="0" smtClean="0"/>
              <a:t> </a:t>
            </a:r>
            <a:r>
              <a:rPr lang="ka-GE" sz="3200" dirty="0" smtClean="0"/>
              <a:t>B</a:t>
            </a:r>
            <a:r>
              <a:rPr lang="en-US" sz="3200" baseline="-25000" dirty="0" smtClean="0"/>
              <a:t>2,</a:t>
            </a:r>
            <a:r>
              <a:rPr lang="ka-GE" sz="3200" dirty="0" smtClean="0"/>
              <a:t> </a:t>
            </a:r>
            <a:r>
              <a:rPr lang="ka-GE" sz="3200" dirty="0"/>
              <a:t>B</a:t>
            </a:r>
            <a:r>
              <a:rPr lang="ka-GE" sz="3200" baseline="-25000" dirty="0"/>
              <a:t>6</a:t>
            </a:r>
            <a:r>
              <a:rPr lang="ka-GE" sz="3200" dirty="0"/>
              <a:t>, K</a:t>
            </a:r>
            <a:r>
              <a:rPr lang="ka-GE" sz="3200" dirty="0" smtClean="0"/>
              <a:t>,</a:t>
            </a:r>
            <a:r>
              <a:rPr lang="en-US" sz="3200" dirty="0" smtClean="0"/>
              <a:t> P, F,</a:t>
            </a:r>
            <a:r>
              <a:rPr lang="ka-GE" sz="3200" dirty="0" smtClean="0"/>
              <a:t> </a:t>
            </a:r>
            <a:r>
              <a:rPr lang="ka-GE" sz="3200" dirty="0"/>
              <a:t>ბეტა </a:t>
            </a:r>
            <a:r>
              <a:rPr lang="ka-GE" sz="3200" dirty="0" smtClean="0"/>
              <a:t>კაროტინი, რიბოფლავინი, </a:t>
            </a:r>
            <a:r>
              <a:rPr lang="ka-GE" sz="3200" dirty="0"/>
              <a:t>ნიკოტინის </a:t>
            </a:r>
            <a:r>
              <a:rPr lang="ka-GE" sz="3200" dirty="0" smtClean="0"/>
              <a:t>მჟავა; </a:t>
            </a:r>
          </a:p>
          <a:p>
            <a:pPr marL="0" indent="0">
              <a:buNone/>
            </a:pPr>
            <a:r>
              <a:rPr lang="ka-GE" sz="3200" dirty="0" smtClean="0"/>
              <a:t>ფენოლური ნაერთები - 11,8-15,4%. ფლავონოიდები: კვერციტინი, კვერციტრინი, აპიგენენი და ა. შ.</a:t>
            </a:r>
            <a:r>
              <a:rPr lang="ka-GE" sz="3200" dirty="0"/>
              <a:t> </a:t>
            </a:r>
            <a:endParaRPr lang="ka-GE" sz="3200" dirty="0" smtClean="0"/>
          </a:p>
          <a:p>
            <a:pPr marL="0" indent="0">
              <a:buNone/>
            </a:pPr>
            <a:r>
              <a:rPr lang="ka-GE" sz="3200" dirty="0" smtClean="0"/>
              <a:t>არაქიდონის მჟავა (ნატურალური ჰერბიციდი), ლინოლენის მჟავა (</a:t>
            </a:r>
            <a:r>
              <a:rPr lang="ka-GE" sz="3200" dirty="0"/>
              <a:t>ომეგა 6). </a:t>
            </a:r>
            <a:endParaRPr lang="ka-GE" sz="3200" dirty="0" smtClean="0"/>
          </a:p>
          <a:p>
            <a:pPr marL="0" indent="0">
              <a:buNone/>
            </a:pPr>
            <a:r>
              <a:rPr lang="ka-GE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0050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1884" y="260648"/>
            <a:ext cx="9601200" cy="5623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ka-GE" sz="3200" dirty="0" smtClean="0"/>
              <a:t>სტევია პირველად მე–16 საუკუნეში გამოიკვლია ექიმმა და ბოტანიკოსმა პეტრუს ჯაკობუს სტევუსმა, რომელიც ვალენსიის უნივერსიტეტში მუშაობდა. ხოლო მეცნიერულად  პირველმა 1899 წელს აღწერა იტალიელმა ბოტანიკოსმა ბერტონიმ. ცნობილია სტევიას გვარის 200- ზე მეტ სახეობა.</a:t>
            </a:r>
            <a:endParaRPr lang="ru-RU" sz="3200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836" y="4901437"/>
            <a:ext cx="2422005" cy="19654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24"/>
            <a:ext cx="792549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0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48680"/>
            <a:ext cx="9601200" cy="5623520"/>
          </a:xfrm>
        </p:spPr>
        <p:txBody>
          <a:bodyPr/>
          <a:lstStyle/>
          <a:p>
            <a:r>
              <a:rPr lang="ka-GE" dirty="0"/>
              <a:t>სტევიას სამშობლო სამხრეთ ამერიკაა, კერძოდ პარაგვაი.</a:t>
            </a:r>
          </a:p>
          <a:p>
            <a:r>
              <a:rPr lang="ka-GE" dirty="0"/>
              <a:t>ის მრავალი სინონიმითაა ცნობილი. ამერიკელ ინდიელთა ცნობილი ტომის გუარანას ენაზე მოიხსენიება როგორც: „თაფლოვანი ბალახი“, „ორფოთოლა ტკბილი</a:t>
            </a:r>
            <a:r>
              <a:rPr lang="ka-GE" dirty="0" smtClean="0"/>
              <a:t>“,</a:t>
            </a:r>
            <a:r>
              <a:rPr lang="en-US" dirty="0" smtClean="0"/>
              <a:t> </a:t>
            </a:r>
            <a:r>
              <a:rPr lang="ka-GE" dirty="0" smtClean="0"/>
              <a:t> „ტკბილი მცენარე“, </a:t>
            </a:r>
            <a:r>
              <a:rPr lang="ka-GE" dirty="0"/>
              <a:t>„კაა-ჰეე“  და სხვა.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755" y="3717032"/>
            <a:ext cx="2924378" cy="27809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364" y="2708920"/>
            <a:ext cx="468052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6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476672"/>
            <a:ext cx="4700016" cy="5695528"/>
          </a:xfrm>
        </p:spPr>
        <p:txBody>
          <a:bodyPr>
            <a:normAutofit/>
          </a:bodyPr>
          <a:lstStyle/>
          <a:p>
            <a:r>
              <a:rPr lang="ka-GE" sz="1400" dirty="0" smtClean="0"/>
              <a:t>სტევია მიეკუთვნება ორლებნიანთა კლასს, ასტრისებრთა ოჯახს. სიმაღლით 80-130 სმ-ია. </a:t>
            </a:r>
          </a:p>
          <a:p>
            <a:r>
              <a:rPr lang="ka-GE" sz="1400" dirty="0" smtClean="0"/>
              <a:t>ჩვენში მცენარე ინტროდუცირებულია, როგორც მრავალწლიანი ბალახი ზამთარში ხმობადი და გაზაფხულზე განახლებადი სახით.</a:t>
            </a:r>
          </a:p>
          <a:p>
            <a:r>
              <a:rPr lang="ka-GE" sz="1400" dirty="0" smtClean="0"/>
              <a:t>ფოთლები წაგრძელებული ელიფსური ფორმისაა. ზრდასრული ფოთლის სიგრზე 4-6 სმ-ა, ხოლო სიგანე 1,5-2 სმ. ყვავილობს სექტემბერში. </a:t>
            </a:r>
          </a:p>
          <a:p>
            <a:r>
              <a:rPr lang="ka-GE" sz="1400" dirty="0" smtClean="0"/>
              <a:t>ჩვენს პირობებში მცენარეზე ბუნებრივად დამწიფებული თესლი ღია გრუნტის პირობებში პრაქტიკულად არ აღმოცენდება. ხელოვნური კლიმატის პირობებშიც კი ისინი ცუდი აღმოცენებით ხასიათდებიან. აქედან გამომდინარე სტევიას გამრავლება ძირითადად ხდება მწვანე დაკალმებით.</a:t>
            </a:r>
          </a:p>
          <a:p>
            <a:r>
              <a:rPr lang="ka-GE" sz="1400" dirty="0" smtClean="0"/>
              <a:t>ერთ ჰექტარზე ირგვება 50-100 ათასამდე ნერგი.</a:t>
            </a:r>
            <a:endParaRPr lang="ru-RU" sz="14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67046" y="260648"/>
            <a:ext cx="4176464" cy="51845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818"/>
            <a:ext cx="792549" cy="8657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36" y="4797152"/>
            <a:ext cx="2420322" cy="1963082"/>
          </a:xfrm>
          <a:prstGeom prst="rect">
            <a:avLst/>
          </a:prstGeom>
        </p:spPr>
      </p:pic>
      <p:pic>
        <p:nvPicPr>
          <p:cNvPr id="6" name="Рисунок 5" descr="C:\Users\Nana\Desktop\სტევია\STEVIA 2016\PA18062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716" y="2204864"/>
            <a:ext cx="2808312" cy="3680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369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dirty="0"/>
              <a:t>დღეისათვის მრავალ ქვეყანაში გამოყვანილია სტევიას ჯიშები, რომლებიც გამოირჩევიან ტკბილი ნაერთების მაღალი შემცველობით, მაგ. „რამონსკაია სლასტინა“ – 14%; „როიალ სვიტ“ – 18%; კრიოლა - 17</a:t>
            </a:r>
            <a:r>
              <a:rPr lang="ka-GE" sz="2000" dirty="0" smtClean="0"/>
              <a:t>%; მორიტა - 16% </a:t>
            </a:r>
            <a:r>
              <a:rPr lang="ka-GE" sz="2000" dirty="0"/>
              <a:t>და ა. შ.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dirty="0"/>
              <a:t> </a:t>
            </a:r>
            <a:r>
              <a:rPr lang="ka-GE" dirty="0" smtClean="0"/>
              <a:t>                Stevia </a:t>
            </a:r>
            <a:r>
              <a:rPr lang="ka-GE" dirty="0"/>
              <a:t>morita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ka-GE" dirty="0" smtClean="0"/>
              <a:t>    Stevia </a:t>
            </a:r>
            <a:r>
              <a:rPr lang="ka-GE" dirty="0"/>
              <a:t>criolla</a:t>
            </a:r>
            <a:endParaRPr lang="ru-RU" dirty="0"/>
          </a:p>
        </p:txBody>
      </p:sp>
      <p:pic>
        <p:nvPicPr>
          <p:cNvPr id="9" name="Объект 8" descr="Morita II and Criolla Stevia rebaudiana varieties, respectively. 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972" y="2617832"/>
            <a:ext cx="7200800" cy="3475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981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548680"/>
            <a:ext cx="4700016" cy="5623520"/>
          </a:xfrm>
        </p:spPr>
        <p:txBody>
          <a:bodyPr>
            <a:normAutofit/>
          </a:bodyPr>
          <a:lstStyle/>
          <a:p>
            <a:r>
              <a:rPr lang="ka-GE" sz="2000" dirty="0" smtClean="0"/>
              <a:t>მსოფლიო პრაქტიკაში სტევია გამოიყენება უშუალოდ ფოთლის, ექსტრაქტის, კონცენტრატის, მშრალი ექსტრაქტის და ტკბილი გლიკოზიდების სახით: სტევიოზიდი, რებაოდიოზიდი </a:t>
            </a:r>
            <a:r>
              <a:rPr lang="en-US" sz="2000" dirty="0" smtClean="0"/>
              <a:t>A</a:t>
            </a:r>
            <a:r>
              <a:rPr lang="ka-GE" sz="2000" dirty="0" smtClean="0"/>
              <a:t>, რებაოდიოზიდი</a:t>
            </a:r>
            <a:r>
              <a:rPr lang="ka-GE" sz="2000" dirty="0"/>
              <a:t> </a:t>
            </a:r>
            <a:r>
              <a:rPr lang="en-US" sz="2000" dirty="0" smtClean="0"/>
              <a:t>C</a:t>
            </a:r>
            <a:r>
              <a:rPr lang="en-US" sz="2000" dirty="0"/>
              <a:t> </a:t>
            </a:r>
            <a:r>
              <a:rPr lang="ka-GE" sz="2000" dirty="0" smtClean="0"/>
              <a:t>და ა. შ.</a:t>
            </a:r>
          </a:p>
          <a:p>
            <a:r>
              <a:rPr lang="ka-GE" sz="2000" dirty="0" smtClean="0"/>
              <a:t>სტევიოზიდთან შედარებით რებაოდიოზიდი მცირე რაოდენობითაა მცენარეში წარმოდგენილი.</a:t>
            </a:r>
          </a:p>
          <a:p>
            <a:endParaRPr lang="ka-GE" sz="1400" dirty="0" smtClean="0"/>
          </a:p>
        </p:txBody>
      </p:sp>
      <p:pic>
        <p:nvPicPr>
          <p:cNvPr id="2050" name="Picture 2" descr="stevia+chocolat-áá¡ á¡á£á áááá¡ á¨ááááá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878711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áááááá¨áá ááá£áá á¡á£á ááá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28" y="3360440"/>
            <a:ext cx="4752975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" y="0"/>
            <a:ext cx="792549" cy="865707"/>
          </a:xfrm>
          <a:prstGeom prst="rect">
            <a:avLst/>
          </a:prstGeom>
        </p:spPr>
      </p:pic>
      <p:pic>
        <p:nvPicPr>
          <p:cNvPr id="4" name="Picture 2" descr="á¡á¢áááááááá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787" y="930846"/>
            <a:ext cx="313548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20" y="4941590"/>
            <a:ext cx="2420322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3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548680"/>
            <a:ext cx="4700016" cy="5623520"/>
          </a:xfrm>
        </p:spPr>
        <p:txBody>
          <a:bodyPr>
            <a:normAutofit fontScale="92500" lnSpcReduction="10000"/>
          </a:bodyPr>
          <a:lstStyle/>
          <a:p>
            <a:r>
              <a:rPr lang="ka-GE" dirty="0"/>
              <a:t>სტევიოზიდი 1931 წელს იქნა გამოყოფილი სტევიას ფოთლებიდან, ფრანგი ქიმიკოსების </a:t>
            </a:r>
            <a:r>
              <a:rPr lang="ka-GE" b="1" dirty="0"/>
              <a:t>ბრიდელისა და ლავიეს მიერ</a:t>
            </a:r>
            <a:r>
              <a:rPr lang="ka-GE" dirty="0"/>
              <a:t>. </a:t>
            </a:r>
            <a:endParaRPr lang="ka-GE" dirty="0" smtClean="0"/>
          </a:p>
          <a:p>
            <a:r>
              <a:rPr lang="ka-GE" dirty="0" smtClean="0"/>
              <a:t>ის </a:t>
            </a:r>
            <a:r>
              <a:rPr lang="ka-GE" dirty="0"/>
              <a:t>არის თეთრი, კრისტალური ნივთიერება, რომელიც 300-400 -ჯერ მეტ სიტკბოს შეიცავს ვიდრე შაქარი - საქაროზა; </a:t>
            </a:r>
            <a:endParaRPr lang="ka-GE" dirty="0" smtClean="0"/>
          </a:p>
          <a:p>
            <a:r>
              <a:rPr lang="ka-GE" dirty="0" smtClean="0"/>
              <a:t>არ </a:t>
            </a:r>
            <a:r>
              <a:rPr lang="ka-GE" dirty="0"/>
              <a:t>მოქმედებს სისხლში გლუკოზის რაოდენობაზე და ამდენად, დიაბეტით დაავადებულთათვის მისი მიღება რეკომენდირებულია. </a:t>
            </a:r>
            <a:endParaRPr lang="ka-GE" dirty="0" smtClean="0"/>
          </a:p>
          <a:p>
            <a:r>
              <a:rPr lang="ka-GE" dirty="0" smtClean="0"/>
              <a:t>სტევიოზიდი </a:t>
            </a:r>
            <a:r>
              <a:rPr lang="ka-GE" dirty="0"/>
              <a:t>დარეგისტრირებულია, როგორც </a:t>
            </a:r>
            <a:r>
              <a:rPr lang="ka-GE" dirty="0" smtClean="0"/>
              <a:t>დამატკბობელი</a:t>
            </a:r>
            <a:r>
              <a:rPr lang="en-US" dirty="0" smtClean="0"/>
              <a:t> </a:t>
            </a:r>
            <a:r>
              <a:rPr lang="ka-GE" dirty="0" smtClean="0"/>
              <a:t>საკვებდანამატი </a:t>
            </a:r>
            <a:r>
              <a:rPr lang="en-US" dirty="0" smtClean="0"/>
              <a:t>E960</a:t>
            </a:r>
            <a:r>
              <a:rPr lang="ka-GE" dirty="0" smtClean="0"/>
              <a:t>.</a:t>
            </a:r>
            <a:endParaRPr lang="ru-RU" dirty="0"/>
          </a:p>
          <a:p>
            <a:endParaRPr lang="ru-RU" sz="1800" dirty="0"/>
          </a:p>
        </p:txBody>
      </p:sp>
      <p:pic>
        <p:nvPicPr>
          <p:cNvPr id="5" name="Объект 4" descr="Ð¡ÑÐµÐ²Ð¸Ñ, ÑÑÐµÐ²Ð¸Ð¾Ð·Ð¸Ð´ 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284" y="1880828"/>
            <a:ext cx="2540000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ÑÑÐµÐ²Ð¸Ð¾Ð·Ð¸Ð´-áá¡ á¡á£á áááá¡ á¨ááááá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740" y="476672"/>
            <a:ext cx="2664296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4" y="0"/>
            <a:ext cx="792549" cy="8657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8828" y="4906353"/>
            <a:ext cx="2420322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5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Безмятежность 16 х 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83_TF02801109_TF02801109" id="{1C06BAA0-3930-493B-AD60-9265984A33DD}" vid="{F056C7C8-BEFB-4DDF-85DC-215FA76949EE}"/>
    </a:ext>
  </a:extLst>
</a:theme>
</file>

<file path=ppt/theme/theme2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4873beb7-5857-4685-be1f-d57550cc96c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2326</TotalTime>
  <Words>924</Words>
  <Application>Microsoft Office PowerPoint</Application>
  <PresentationFormat>Произвольный</PresentationFormat>
  <Paragraphs>100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Euphemia</vt:lpstr>
      <vt:lpstr>Безмятежность 16 х 9</vt:lpstr>
      <vt:lpstr>ბათუმის შოთა რუსთაველის სახელმწიფო უნივერსიტეტის ფიტოპათოლოგიისა და ბიომრავალფეროვნების ინსტიტუტი    სემინარი თემაზე: „სტევიას (Stevia Rebaudiana Bertoni) კულტურა                        საქართველოში და მისი ძირითადი დაავადებები“                  მომხსენებელი: ნანა ჯაბნიძე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დღეისათვის მრავალ ქვეყანაში გამოყვანილია სტევიას ჯიშები, რომლებიც გამოირჩევიან ტკბილი ნაერთების მაღალი შემცველობით, მაგ. „რამონსკაია სლასტინა“ – 14%; „როიალ სვიტ“ – 18%; კრიოლა - 17%; მორიტა - 16% და ა. შ.</vt:lpstr>
      <vt:lpstr>Презентация PowerPoint</vt:lpstr>
      <vt:lpstr>Презентация PowerPoint</vt:lpstr>
      <vt:lpstr>სტევიის უპირატესობები: </vt:lpstr>
      <vt:lpstr>Презентация PowerPoint</vt:lpstr>
      <vt:lpstr>Презентация PowerPoint</vt:lpstr>
      <vt:lpstr>Презентация PowerPoint</vt:lpstr>
      <vt:lpstr>Презентация PowerPoint</vt:lpstr>
      <vt:lpstr>ჩვენს მიერ დაკალმებული სტევიას მცენარეები </vt:lpstr>
      <vt:lpstr>სტევიას დაავადებები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სტევია (Stevia Rebaudiana Bertoni)</dc:title>
  <dc:creator>Nana</dc:creator>
  <cp:lastModifiedBy>Nana</cp:lastModifiedBy>
  <cp:revision>123</cp:revision>
  <dcterms:created xsi:type="dcterms:W3CDTF">2018-01-30T07:59:02Z</dcterms:created>
  <dcterms:modified xsi:type="dcterms:W3CDTF">2018-06-01T12:29:47Z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