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60" r:id="rId1"/>
  </p:sldMasterIdLst>
  <p:notesMasterIdLst>
    <p:notesMasterId r:id="rId46"/>
  </p:notesMasterIdLst>
  <p:sldIdLst>
    <p:sldId id="281" r:id="rId2"/>
    <p:sldId id="480" r:id="rId3"/>
    <p:sldId id="536" r:id="rId4"/>
    <p:sldId id="537" r:id="rId5"/>
    <p:sldId id="538" r:id="rId6"/>
    <p:sldId id="546" r:id="rId7"/>
    <p:sldId id="449" r:id="rId8"/>
    <p:sldId id="502" r:id="rId9"/>
    <p:sldId id="503" r:id="rId10"/>
    <p:sldId id="547" r:id="rId11"/>
    <p:sldId id="497" r:id="rId12"/>
    <p:sldId id="487" r:id="rId13"/>
    <p:sldId id="529" r:id="rId14"/>
    <p:sldId id="527" r:id="rId15"/>
    <p:sldId id="530" r:id="rId16"/>
    <p:sldId id="531" r:id="rId17"/>
    <p:sldId id="524" r:id="rId18"/>
    <p:sldId id="528" r:id="rId19"/>
    <p:sldId id="525" r:id="rId20"/>
    <p:sldId id="483" r:id="rId21"/>
    <p:sldId id="535" r:id="rId22"/>
    <p:sldId id="485" r:id="rId23"/>
    <p:sldId id="489" r:id="rId24"/>
    <p:sldId id="488" r:id="rId25"/>
    <p:sldId id="532" r:id="rId26"/>
    <p:sldId id="533" r:id="rId27"/>
    <p:sldId id="491" r:id="rId28"/>
    <p:sldId id="486" r:id="rId29"/>
    <p:sldId id="492" r:id="rId30"/>
    <p:sldId id="493" r:id="rId31"/>
    <p:sldId id="495" r:id="rId32"/>
    <p:sldId id="514" r:id="rId33"/>
    <p:sldId id="523" r:id="rId34"/>
    <p:sldId id="504" r:id="rId35"/>
    <p:sldId id="506" r:id="rId36"/>
    <p:sldId id="507" r:id="rId37"/>
    <p:sldId id="534" r:id="rId38"/>
    <p:sldId id="509" r:id="rId39"/>
    <p:sldId id="436" r:id="rId40"/>
    <p:sldId id="441" r:id="rId41"/>
    <p:sldId id="445" r:id="rId42"/>
    <p:sldId id="520" r:id="rId43"/>
    <p:sldId id="521" r:id="rId44"/>
    <p:sldId id="526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C50B"/>
    <a:srgbClr val="FF2B61"/>
    <a:srgbClr val="6456CA"/>
    <a:srgbClr val="2C3216"/>
    <a:srgbClr val="00CC99"/>
    <a:srgbClr val="009900"/>
    <a:srgbClr val="5B6C44"/>
    <a:srgbClr val="2D9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2" autoAdjust="0"/>
    <p:restoredTop sz="94660"/>
  </p:normalViewPr>
  <p:slideViewPr>
    <p:cSldViewPr>
      <p:cViewPr varScale="1">
        <p:scale>
          <a:sx n="69" d="100"/>
          <a:sy n="69" d="100"/>
        </p:scale>
        <p:origin x="-16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EB821F-8DA3-BA47-BAE6-231EA90AE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0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z="4000">
                <a:solidFill>
                  <a:schemeClr val="bg1"/>
                </a:solidFill>
                <a:latin typeface="Comic Sans MS" charset="0"/>
                <a:ea typeface="MS PGothic" charset="0"/>
              </a:rPr>
              <a:t>melanomas, by the molecular cloning of antigens that are recognized by T cells and antibodies from tumor-bearing patients.</a:t>
            </a:r>
          </a:p>
          <a:p>
            <a:endParaRPr lang="tr-TR">
              <a:latin typeface="Times" charset="0"/>
              <a:ea typeface="MS PGothic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F093580-D0AE-0946-9D7C-5F873018C34A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7841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z="4000">
                <a:solidFill>
                  <a:schemeClr val="bg1"/>
                </a:solidFill>
                <a:latin typeface="Comic Sans MS" charset="0"/>
                <a:ea typeface="MS PGothic" charset="0"/>
              </a:rPr>
              <a:t>melanomas, by the molecular cloning of antigens that are recognized by T cells and antibodies from tumor-bearing patients.</a:t>
            </a:r>
          </a:p>
          <a:p>
            <a:endParaRPr lang="tr-TR">
              <a:latin typeface="Times" charset="0"/>
              <a:ea typeface="MS PGothic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0931B1C-9530-6548-890F-C2BD1275E89E}" type="slidenum">
              <a:rPr lang="en-US" sz="1200"/>
              <a:pPr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30420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4D50A99-1E0E-7D41-B3F0-958916C8D9A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defTabSz="449263"/>
            <a:endParaRPr lang="en-US"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03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MS PGothic" charset="0"/>
              </a:rPr>
              <a:t>nteraction of checkpoint proteins and receptors on tumor cells, APCs, T cells, and Tregs. PD-L1/2 and CD200 are expressed on the tumor cell surface. Soluble CD200 (sCD200) exists in the serum of patients with solid tumors. Binding their ligands on T cells (PD-1 and CD200R, respectively) results in downregulation of the activated T-cell immune response. CTLA-4 on the surface of Tregs and T cells can bind to B7-1/2 on APCs, and interfere with T-cell activation and proliferation via disruption of the B7-1/2–CD28 costimulatory complex. IDO, an enzyme found in the cytoplasm of tumor cells, catabolizes tryptophan into active metabolites. Kynurenic acid (KYNR), quinolinic acid (QUIN), 3-hydroxykynurenine (3-HK), and picolinic acid (PIC) contribute to T-cell inhibition directly and indirectly through Treg activation. Treg activation results in T-cell inhibition through Treg cell surface CTLA-4 and PD-L1/2. The interaction between sCD200, tumor CD200, and Treg CD200R results in Treg activation and further T-cell inhibition. TAg, tumor-associated antigen.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B508B5B3-E778-8741-8775-18168FDC2166}" type="slidenum">
              <a:rPr lang="en-US" sz="1200"/>
              <a:pPr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32862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lvl="1" eaLnBrk="1" hangingPunct="1"/>
            <a:r>
              <a:rPr lang="en-US">
                <a:solidFill>
                  <a:schemeClr val="bg1"/>
                </a:solidFill>
                <a:latin typeface="Comic Sans MS" charset="0"/>
                <a:ea typeface="MS PGothic" charset="0"/>
              </a:rPr>
              <a:t>MDSCs are a heterogeneous collection of cell types, including precursors of dendritic cells, monocytes, and neutrophils. </a:t>
            </a:r>
          </a:p>
          <a:p>
            <a:endParaRPr lang="tr-TR">
              <a:latin typeface="Times" charset="0"/>
              <a:ea typeface="MS PGothic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E6DCBE7-A002-D344-9403-FF964708300F}" type="slidenum">
              <a:rPr lang="en-US" sz="1200"/>
              <a:pPr/>
              <a:t>38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45660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For reasons that are still not clear, after variable periods, even years after the diagnosis of primary tumour, dormancy ends and cancer cells start to proliferate causing late relapse. </a:t>
            </a: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AF5E341-995F-FC4D-8BA4-70B558A20071}" type="slidenum">
              <a:rPr lang="en-US" sz="1200">
                <a:latin typeface="Verdana" charset="0"/>
              </a:rPr>
              <a:pPr/>
              <a:t>39</a:t>
            </a:fld>
            <a:endParaRPr lang="en-US" sz="120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52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MicroRNAs are small, highly conserved non-coding RNA molecules involved in the regulation of gene expression. It is predicted that miRNA account for 1-5% of the human genome and regulate at least 30% of protein-coding genes [4-8]. To date, 940 distinct miRNAs molecules have been identified within the human genome [9-12] (http://microrna.sanger.ac.uk accessed July 20, 2010). Although little is currently known about the specific targets and biological functions of miRNA molecules thus far, it is evident that miRNA plays a crucial role in the regulation of gene expression controlling diverse cellular and metabolic pathways [13-19].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F920285-5FD3-B543-BF10-3B1131DE332A}" type="slidenum">
              <a:rPr lang="en-US" sz="1200">
                <a:latin typeface="Verdana" charset="0"/>
              </a:rPr>
              <a:pPr/>
              <a:t>40</a:t>
            </a:fld>
            <a:endParaRPr lang="en-US" sz="120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68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925"/>
            <a:r>
              <a:rPr lang="en-US">
                <a:solidFill>
                  <a:schemeClr val="bg1"/>
                </a:solidFill>
                <a:latin typeface="Comic Sans MS" charset="0"/>
                <a:ea typeface="MS PGothic" charset="0"/>
              </a:rPr>
              <a:t>that antitumor</a:t>
            </a:r>
          </a:p>
          <a:p>
            <a:pPr marL="34925"/>
            <a:r>
              <a:rPr lang="en-US">
                <a:solidFill>
                  <a:schemeClr val="bg1"/>
                </a:solidFill>
                <a:latin typeface="Comic Sans MS" charset="0"/>
                <a:ea typeface="MS PGothic" charset="0"/>
              </a:rPr>
              <a:t>immunity is unable to eradicate transformed</a:t>
            </a:r>
          </a:p>
          <a:p>
            <a:pPr marL="34925"/>
            <a:r>
              <a:rPr lang="en-US">
                <a:solidFill>
                  <a:schemeClr val="bg1"/>
                </a:solidFill>
                <a:latin typeface="Comic Sans MS" charset="0"/>
                <a:ea typeface="MS PGothic" charset="0"/>
              </a:rPr>
              <a:t>cells.</a:t>
            </a:r>
            <a:endParaRPr lang="tr-TR">
              <a:latin typeface="Times" charset="0"/>
              <a:ea typeface="MS PGothic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18DA243-DFBC-0849-9391-0C15093031B6}" type="slidenum">
              <a:rPr lang="en-US" sz="1200"/>
              <a:pPr/>
              <a:t>42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48703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925"/>
            <a:r>
              <a:rPr lang="en-US">
                <a:solidFill>
                  <a:schemeClr val="bg1"/>
                </a:solidFill>
                <a:latin typeface="Comic Sans MS" charset="0"/>
                <a:ea typeface="MS PGothic" charset="0"/>
              </a:rPr>
              <a:t>in which the viral proteins are foreign antigens….. This may be because the tumors that grow have undergone mutations that</a:t>
            </a:r>
          </a:p>
          <a:p>
            <a:pPr marL="34925"/>
            <a:r>
              <a:rPr lang="en-US">
                <a:solidFill>
                  <a:schemeClr val="bg1"/>
                </a:solidFill>
                <a:latin typeface="Comic Sans MS" charset="0"/>
                <a:ea typeface="MS PGothic" charset="0"/>
              </a:rPr>
              <a:t>reduce their ability to stimulate strong immune responses.</a:t>
            </a:r>
            <a:endParaRPr lang="tr-TR">
              <a:solidFill>
                <a:schemeClr val="bg1"/>
              </a:solidFill>
              <a:latin typeface="Comic Sans MS" charset="0"/>
              <a:ea typeface="MS PGothic" charset="0"/>
            </a:endParaRPr>
          </a:p>
          <a:p>
            <a:pPr marL="34925"/>
            <a:endParaRPr lang="tr-TR">
              <a:latin typeface="Times" charset="0"/>
              <a:ea typeface="MS PGothic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3DF3A19-4012-4842-8394-022ED921C9E5}" type="slidenum">
              <a:rPr lang="en-US" sz="1200"/>
              <a:pPr/>
              <a:t>43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3836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MS PGothic" charset="0"/>
              </a:rPr>
              <a:t>There is evidence that some macrophages in tumors contribute to tumor progression and have an M2 phenotype.</a:t>
            </a:r>
            <a:endParaRPr lang="tr-TR">
              <a:latin typeface="Times" charset="0"/>
              <a:ea typeface="MS PGothic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99ADD76-C8AC-994E-BE00-A636E08A9E97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6789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z="4000">
                <a:solidFill>
                  <a:schemeClr val="bg1"/>
                </a:solidFill>
                <a:latin typeface="Comic Sans MS" charset="0"/>
                <a:ea typeface="MS PGothic" charset="0"/>
              </a:rPr>
              <a:t>melanomas, by the molecular cloning of antigens that are recognized by T cells and antibodies from tumor-bearing patients.</a:t>
            </a:r>
          </a:p>
          <a:p>
            <a:endParaRPr lang="tr-TR">
              <a:latin typeface="Times" charset="0"/>
              <a:ea typeface="MS PGothic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8986490-F7EE-BF46-9EC6-41BB3CF398D4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4501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MS PGothic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77F9A1D-04DD-3F43-B950-5B834C65FC35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324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925"/>
            <a:r>
              <a:rPr lang="en-US">
                <a:solidFill>
                  <a:schemeClr val="bg1"/>
                </a:solidFill>
                <a:latin typeface="Comic Sans MS" charset="0"/>
                <a:ea typeface="MS PGothic" charset="0"/>
              </a:rPr>
              <a:t>that antitumor</a:t>
            </a:r>
          </a:p>
          <a:p>
            <a:pPr marL="34925"/>
            <a:r>
              <a:rPr lang="en-US">
                <a:solidFill>
                  <a:schemeClr val="bg1"/>
                </a:solidFill>
                <a:latin typeface="Comic Sans MS" charset="0"/>
                <a:ea typeface="MS PGothic" charset="0"/>
              </a:rPr>
              <a:t>immunity is unable to eradicate transformed</a:t>
            </a:r>
          </a:p>
          <a:p>
            <a:pPr marL="34925"/>
            <a:r>
              <a:rPr lang="en-US">
                <a:solidFill>
                  <a:schemeClr val="bg1"/>
                </a:solidFill>
                <a:latin typeface="Comic Sans MS" charset="0"/>
                <a:ea typeface="MS PGothic" charset="0"/>
              </a:rPr>
              <a:t>cells.</a:t>
            </a:r>
            <a:endParaRPr lang="tr-TR">
              <a:latin typeface="Times" charset="0"/>
              <a:ea typeface="MS PGothic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E9F490A-B972-E541-B19E-1F07150D5215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313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This receptor-ligand combination may play a critical role in the immune response to a variety of pathologies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B821F-8DA3-BA47-BAE6-231EA90AE91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8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z="4000">
                <a:solidFill>
                  <a:schemeClr val="bg1"/>
                </a:solidFill>
                <a:latin typeface="Comic Sans MS" charset="0"/>
                <a:ea typeface="MS PGothic" charset="0"/>
              </a:rPr>
              <a:t>melanomas, by the molecular cloning of antigens that are recognized by T cells and antibodies from tumor-bearing patients.</a:t>
            </a:r>
          </a:p>
          <a:p>
            <a:endParaRPr lang="tr-TR">
              <a:latin typeface="Times" charset="0"/>
              <a:ea typeface="MS PGothic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536A678-3640-4747-B51A-AFA97E680D56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74779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MS PGothic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72B7F12-965D-5449-80CF-AD9CFB249CFD}" type="slidenum">
              <a:rPr lang="en-US" sz="1200"/>
              <a:pPr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80932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z="4000">
                <a:solidFill>
                  <a:schemeClr val="bg1"/>
                </a:solidFill>
                <a:latin typeface="Comic Sans MS" charset="0"/>
                <a:ea typeface="MS PGothic" charset="0"/>
              </a:rPr>
              <a:t>melanomas, by the molecular cloning of antigens that are recognized by T cells and antibodies from tumor-bearing patients.</a:t>
            </a:r>
          </a:p>
          <a:p>
            <a:endParaRPr lang="tr-TR">
              <a:latin typeface="Times" charset="0"/>
              <a:ea typeface="MS PGothic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BC0A07E-4418-F54F-A38D-FFF40EA5629D}" type="slidenum">
              <a:rPr lang="en-US" sz="1200"/>
              <a:pPr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8614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blurRad="50800"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blurRad="50800"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B90E-7F24-9C45-A54D-6FAA04C41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39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149E-D1EF-EC42-B8B4-AE1E2EC0F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F4CB-70D4-E447-8E9C-0178E2CF5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1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0030-A9C5-5A4E-AD57-31E3E9B4A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1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ACFDA-F008-3845-B344-20EF3EB32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8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blurRad="50800"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blurRad="50800"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1D72A-9499-A049-BE72-F29985536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83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86295-8329-6249-94F0-0F29CD327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9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4E2F-3A68-D14F-9EE0-1217A63D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2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7D2B8-9D26-624C-8DE0-3D551E7CC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5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FF92-3D13-5246-8B60-5DA230595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0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984EF-F72A-454F-98F1-0A8CAE141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1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063-0451-3143-9E87-B5FF0732D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4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60001">
              <a:srgbClr val="FFFFFF"/>
            </a:gs>
            <a:gs pos="72000">
              <a:srgbClr val="26C50B"/>
            </a:gs>
            <a:gs pos="82001">
              <a:srgbClr val="FFFF00"/>
            </a:gs>
            <a:gs pos="91000">
              <a:srgbClr val="FF0000"/>
            </a:gs>
            <a:gs pos="100000">
              <a:srgbClr val="00B0F0"/>
            </a:gs>
          </a:gsLst>
          <a:lin ang="21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blurRad="50800"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blurRad="50800"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19D0818C-E02F-E243-B3DF-F843A6F1E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696" r:id="rId1"/>
    <p:sldLayoutId id="2147485688" r:id="rId2"/>
    <p:sldLayoutId id="2147485697" r:id="rId3"/>
    <p:sldLayoutId id="2147485689" r:id="rId4"/>
    <p:sldLayoutId id="2147485690" r:id="rId5"/>
    <p:sldLayoutId id="2147485691" r:id="rId6"/>
    <p:sldLayoutId id="2147485692" r:id="rId7"/>
    <p:sldLayoutId id="2147485698" r:id="rId8"/>
    <p:sldLayoutId id="2147485693" r:id="rId9"/>
    <p:sldLayoutId id="2147485694" r:id="rId10"/>
    <p:sldLayoutId id="2147485695" r:id="rId11"/>
    <p:sldLayoutId id="2147485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"/>
        <a:defRPr sz="3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tream.wum.edu.pl/en/knowledge-base/96-nk-cells-applications-in-immuno-oncolog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ri1199#f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journal/1078-0432_Clinical_Cancer_Research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65/11530960-000000000-00000" TargetMode="External"/><Relationship Id="rId2" Type="http://schemas.openxmlformats.org/officeDocument/2006/relationships/hyperlink" Target="https://en.wikipedia.org/wiki/Digital_object_identifi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ubmed/20199124" TargetMode="External"/><Relationship Id="rId4" Type="http://schemas.openxmlformats.org/officeDocument/2006/relationships/hyperlink" Target="https://en.wikipedia.org/wiki/PubMed_Identifie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657600"/>
            <a:ext cx="7315200" cy="2301875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a-GE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ასოც. პროფ ლეილა ახვლედიანი</a:t>
            </a:r>
            <a:endParaRPr dirty="0">
              <a:solidFill>
                <a:srgbClr val="C0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8991600" cy="3048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ka-GE" altLang="en-US" sz="72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სიმსივნის იმუნობიოლოგია და იმუნოთერაპია</a:t>
            </a:r>
            <a:endParaRPr lang="en-US" altLang="en-U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620000" cy="685800"/>
          </a:xfrm>
        </p:spPr>
        <p:txBody>
          <a:bodyPr/>
          <a:lstStyle/>
          <a:p>
            <a:r>
              <a:rPr lang="ka-GE" sz="1000" dirty="0" smtClean="0">
                <a:solidFill>
                  <a:schemeClr val="bg1"/>
                </a:solidFill>
                <a:hlinkClick r:id="rId2"/>
              </a:rPr>
              <a:t>სურათი ნასაგებლებია: </a:t>
            </a:r>
            <a:r>
              <a:rPr lang="en-US" sz="1000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n-US" sz="1000" dirty="0">
                <a:solidFill>
                  <a:schemeClr val="bg1"/>
                </a:solidFill>
                <a:hlinkClick r:id="rId2"/>
              </a:rPr>
              <a:t>://</a:t>
            </a:r>
            <a:r>
              <a:rPr lang="en-US" sz="1000" dirty="0" smtClean="0">
                <a:solidFill>
                  <a:schemeClr val="bg1"/>
                </a:solidFill>
                <a:hlinkClick r:id="rId2"/>
              </a:rPr>
              <a:t>www.stream.wum.edu.pl/en/knowledge-base/96-nk-cells-applications-in-immuno-oncology</a:t>
            </a:r>
            <a:r>
              <a:rPr lang="en-US" sz="1000" dirty="0">
                <a:solidFill>
                  <a:schemeClr val="bg1"/>
                </a:solidFill>
              </a:rPr>
              <a:t/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Authors: Marta </a:t>
            </a:r>
            <a:r>
              <a:rPr lang="en-US" sz="1000" dirty="0" err="1">
                <a:solidFill>
                  <a:schemeClr val="bg1"/>
                </a:solidFill>
              </a:rPr>
              <a:t>Siernicka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Małgorzata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Firczuk</a:t>
            </a:r>
            <a:r>
              <a:rPr lang="en-US" sz="1000" dirty="0">
                <a:solidFill>
                  <a:schemeClr val="bg1"/>
                </a:solidFill>
              </a:rPr>
              <a:t>, Magdalena </a:t>
            </a:r>
            <a:r>
              <a:rPr lang="en-US" sz="1000" dirty="0" err="1" smtClean="0">
                <a:solidFill>
                  <a:schemeClr val="bg1"/>
                </a:solidFill>
              </a:rPr>
              <a:t>Winiarska</a:t>
            </a:r>
            <a:r>
              <a:rPr lang="en-US" sz="1000" dirty="0" smtClean="0">
                <a:solidFill>
                  <a:schemeClr val="bg1"/>
                </a:solidFill>
              </a:rPr>
              <a:t/>
            </a:r>
            <a:br>
              <a:rPr lang="en-US" sz="1000" dirty="0" smtClean="0">
                <a:solidFill>
                  <a:schemeClr val="bg1"/>
                </a:solidFill>
              </a:rPr>
            </a:br>
            <a:r>
              <a:rPr lang="en-US" sz="1000" dirty="0" smtClean="0">
                <a:solidFill>
                  <a:schemeClr val="bg1"/>
                </a:solidFill>
              </a:rPr>
              <a:t>STREAM</a:t>
            </a:r>
            <a:br>
              <a:rPr lang="en-US" sz="1000" dirty="0" smtClean="0">
                <a:solidFill>
                  <a:schemeClr val="bg1"/>
                </a:solidFill>
              </a:rPr>
            </a:b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9028313" cy="5948784"/>
          </a:xfrm>
        </p:spPr>
      </p:pic>
    </p:spTree>
    <p:extLst>
      <p:ext uri="{BB962C8B-B14F-4D97-AF65-F5344CB8AC3E}">
        <p14:creationId xmlns:p14="http://schemas.microsoft.com/office/powerpoint/2010/main" val="122400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639762"/>
          </a:xfrm>
        </p:spPr>
        <p:txBody>
          <a:bodyPr/>
          <a:lstStyle/>
          <a:p>
            <a:pPr marL="342900" indent="-342900" algn="ctr" eaLnBrk="1" hangingPunct="1"/>
            <a:r>
              <a:rPr lang="ka-GE" sz="36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ბუნებრივი მკვლელები </a:t>
            </a:r>
            <a:r>
              <a:rPr lang="en-US" sz="36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(NK)</a:t>
            </a:r>
            <a:endParaRPr lang="en-US" sz="3600" dirty="0">
              <a:solidFill>
                <a:schemeClr val="bg1"/>
              </a:solidFill>
              <a:latin typeface="Franklin Gothic Book" charset="0"/>
              <a:ea typeface="MS PGothic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839200" cy="5638800"/>
          </a:xfrm>
        </p:spPr>
        <p:txBody>
          <a:bodyPr/>
          <a:lstStyle/>
          <a:p>
            <a:pPr marL="449263" lvl="1" indent="0" eaLnBrk="1" hangingPunct="1">
              <a:buNone/>
            </a:pPr>
            <a:r>
              <a:rPr lang="en-US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MHC I</a:t>
            </a:r>
            <a:r>
              <a:rPr lang="ka-GE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 </a:t>
            </a:r>
            <a:r>
              <a:rPr lang="ka-GE" sz="20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(ჰისტოშეთავსებულობის მთავარი კომპლექსი) </a:t>
            </a:r>
            <a:r>
              <a:rPr lang="ka-GE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ექსპრესიის დათრგუნვისას </a:t>
            </a:r>
            <a:r>
              <a:rPr lang="en-US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(KAR</a:t>
            </a:r>
            <a:r>
              <a:rPr lang="en-US" sz="3200" dirty="0">
                <a:solidFill>
                  <a:schemeClr val="bg1"/>
                </a:solidFill>
                <a:latin typeface="Comic Sans MS" charset="0"/>
                <a:ea typeface="MS PGothic" charset="0"/>
              </a:rPr>
              <a:t>). </a:t>
            </a:r>
          </a:p>
          <a:p>
            <a:pPr marL="449263" lvl="1" indent="0" eaLnBrk="1" hangingPunct="1">
              <a:buFont typeface="Wingdings 2" charset="0"/>
              <a:buNone/>
            </a:pPr>
            <a:endParaRPr lang="ka-GE" sz="3200" dirty="0" smtClean="0">
              <a:solidFill>
                <a:schemeClr val="bg1"/>
              </a:solidFill>
              <a:latin typeface="Comic Sans MS" charset="0"/>
              <a:ea typeface="MS PGothic" charset="0"/>
            </a:endParaRPr>
          </a:p>
          <a:p>
            <a:pPr marL="449263" lvl="1" indent="0" eaLnBrk="1" hangingPunct="1">
              <a:buFont typeface="Wingdings 2" charset="0"/>
              <a:buNone/>
            </a:pPr>
            <a:r>
              <a:rPr lang="ka-GE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ზოგი სიმსივნე ზედაპირზე წარმოშობს </a:t>
            </a:r>
            <a:r>
              <a:rPr lang="en-US" sz="3200" dirty="0" smtClean="0">
                <a:solidFill>
                  <a:srgbClr val="FF6600"/>
                </a:solidFill>
                <a:latin typeface="Comic Sans MS" charset="0"/>
                <a:ea typeface="MS PGothic" charset="0"/>
              </a:rPr>
              <a:t>MIC-A</a:t>
            </a:r>
            <a:r>
              <a:rPr lang="en-US" sz="3200" dirty="0">
                <a:solidFill>
                  <a:srgbClr val="FF6600"/>
                </a:solidFill>
                <a:latin typeface="Comic Sans MS" charset="0"/>
                <a:ea typeface="MS PGothic" charset="0"/>
              </a:rPr>
              <a:t>, </a:t>
            </a:r>
            <a:endParaRPr lang="ka-GE" sz="3200" dirty="0" smtClean="0">
              <a:solidFill>
                <a:srgbClr val="FF6600"/>
              </a:solidFill>
              <a:latin typeface="Comic Sans MS" charset="0"/>
              <a:ea typeface="MS PGothic" charset="0"/>
            </a:endParaRPr>
          </a:p>
          <a:p>
            <a:pPr marL="449263" lvl="1" indent="0" eaLnBrk="1" hangingPunct="1">
              <a:buFont typeface="Wingdings 2" charset="0"/>
              <a:buNone/>
            </a:pPr>
            <a:r>
              <a:rPr lang="en-US" sz="3200" dirty="0" smtClean="0">
                <a:solidFill>
                  <a:srgbClr val="FF6600"/>
                </a:solidFill>
                <a:latin typeface="Comic Sans MS" charset="0"/>
                <a:ea typeface="MS PGothic" charset="0"/>
              </a:rPr>
              <a:t>MIC-B</a:t>
            </a:r>
            <a:r>
              <a:rPr lang="en-US" sz="3200" dirty="0">
                <a:solidFill>
                  <a:srgbClr val="FF6600"/>
                </a:solidFill>
                <a:latin typeface="Comic Sans MS" charset="0"/>
                <a:ea typeface="MS PGothic" charset="0"/>
              </a:rPr>
              <a:t>, </a:t>
            </a:r>
            <a:endParaRPr lang="ka-GE" sz="3200" dirty="0">
              <a:solidFill>
                <a:srgbClr val="FF6600"/>
              </a:solidFill>
              <a:latin typeface="Comic Sans MS" charset="0"/>
              <a:ea typeface="MS PGothic" charset="0"/>
            </a:endParaRPr>
          </a:p>
          <a:p>
            <a:pPr marL="449263" lvl="1" indent="0" eaLnBrk="1" hangingPunct="1">
              <a:buFont typeface="Wingdings 2" charset="0"/>
              <a:buNone/>
            </a:pPr>
            <a:r>
              <a:rPr lang="en-US" sz="3200" dirty="0" smtClean="0">
                <a:solidFill>
                  <a:srgbClr val="FF6600"/>
                </a:solidFill>
                <a:latin typeface="Comic Sans MS" charset="0"/>
                <a:ea typeface="MS PGothic" charset="0"/>
              </a:rPr>
              <a:t>ULB</a:t>
            </a:r>
            <a:r>
              <a:rPr lang="en-US" sz="3200" dirty="0">
                <a:solidFill>
                  <a:srgbClr val="FF6600"/>
                </a:solidFill>
                <a:latin typeface="Comic Sans MS" charset="0"/>
                <a:ea typeface="MS PGothic" charset="0"/>
              </a:rPr>
              <a:t>, </a:t>
            </a:r>
            <a:endParaRPr lang="ka-GE" sz="3200" dirty="0" smtClean="0">
              <a:solidFill>
                <a:srgbClr val="FF6600"/>
              </a:solidFill>
              <a:latin typeface="Comic Sans MS" charset="0"/>
              <a:ea typeface="MS PGothic" charset="0"/>
            </a:endParaRPr>
          </a:p>
          <a:p>
            <a:pPr marL="449263" lvl="1" indent="0" eaLnBrk="1" hangingPunct="1">
              <a:buNone/>
            </a:pPr>
            <a:r>
              <a:rPr lang="ka-GE" sz="3200" dirty="0" smtClean="0">
                <a:solidFill>
                  <a:srgbClr val="FF6600"/>
                </a:solidFill>
                <a:latin typeface="Comic Sans MS" charset="0"/>
                <a:ea typeface="MS PGothic" charset="0"/>
              </a:rPr>
              <a:t>რომლებიც წარმოადგენენ </a:t>
            </a:r>
            <a:r>
              <a:rPr lang="en-US" sz="3200" dirty="0" smtClean="0">
                <a:solidFill>
                  <a:srgbClr val="FF6600"/>
                </a:solidFill>
                <a:latin typeface="Comic Sans MS" charset="0"/>
                <a:ea typeface="MS PGothic" charset="0"/>
              </a:rPr>
              <a:t>NKG2D</a:t>
            </a:r>
            <a:r>
              <a:rPr lang="ka-GE" sz="3200" dirty="0" smtClean="0">
                <a:solidFill>
                  <a:srgbClr val="FF6600"/>
                </a:solidFill>
                <a:latin typeface="Comic Sans MS" charset="0"/>
                <a:ea typeface="MS PGothic" charset="0"/>
              </a:rPr>
              <a:t> -ის ლიგანდს </a:t>
            </a:r>
            <a:r>
              <a:rPr lang="en-US" sz="3200" dirty="0" smtClean="0">
                <a:solidFill>
                  <a:srgbClr val="FF6600"/>
                </a:solidFill>
                <a:latin typeface="Comic Sans MS" charset="0"/>
                <a:ea typeface="MS PGothic" charset="0"/>
              </a:rPr>
              <a:t>  (</a:t>
            </a:r>
            <a:r>
              <a:rPr lang="en-US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NK </a:t>
            </a:r>
            <a:r>
              <a:rPr lang="ka-GE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უჯრედის </a:t>
            </a:r>
            <a:r>
              <a:rPr lang="en-US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KAR)</a:t>
            </a:r>
            <a:endParaRPr lang="en-US" sz="3200" dirty="0">
              <a:solidFill>
                <a:schemeClr val="bg1"/>
              </a:solidFill>
              <a:latin typeface="Comic Sans MS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Book" charset="0"/>
                <a:ea typeface="MS PGothic" charset="0"/>
              </a:rPr>
              <a:t>A stress associated molecule 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9296400" cy="6629400"/>
          </a:xfrm>
        </p:spPr>
        <p:txBody>
          <a:bodyPr/>
          <a:lstStyle/>
          <a:p>
            <a:pPr marL="34925" indent="0">
              <a:buNone/>
            </a:pPr>
            <a:r>
              <a:rPr lang="is-IS" sz="3200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პ</a:t>
            </a:r>
            <a:r>
              <a:rPr lang="ka-GE" sz="3200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ერფორინისა და გრანზიმების </a:t>
            </a:r>
            <a:r>
              <a:rPr lang="ka-GE" sz="3200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გ</a:t>
            </a:r>
            <a:r>
              <a:rPr lang="ka-GE" sz="3200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ამოთავისუფლება </a:t>
            </a:r>
            <a:endParaRPr lang="en-US" sz="3200" dirty="0" smtClean="0">
              <a:solidFill>
                <a:schemeClr val="bg1"/>
              </a:solidFill>
              <a:latin typeface="Comic Sans MS" charset="0"/>
              <a:ea typeface="MS PGothic" charset="0"/>
              <a:cs typeface="Comic Sans MS" charset="0"/>
            </a:endParaRPr>
          </a:p>
          <a:p>
            <a:pPr marL="34925" indent="0">
              <a:buNone/>
            </a:pPr>
            <a:r>
              <a:rPr lang="ka-GE" sz="900" i="1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სურათი ნასარგებლებია: </a:t>
            </a:r>
            <a:r>
              <a:rPr lang="en-US" sz="900" i="1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Front</a:t>
            </a:r>
            <a:r>
              <a:rPr lang="en-US" sz="900" i="1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. </a:t>
            </a:r>
            <a:r>
              <a:rPr lang="en-US" sz="900" i="1" dirty="0" err="1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Immunol</a:t>
            </a:r>
            <a:r>
              <a:rPr lang="en-US" sz="900" i="1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., 29 April 2015 | https://doi.org/10.3389/fimmu.2015.00202</a:t>
            </a:r>
          </a:p>
          <a:p>
            <a:pPr marL="34925" indent="0">
              <a:buNone/>
            </a:pPr>
            <a:r>
              <a:rPr lang="en-US" sz="900" i="1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Therapeutic potential and challenges of natural killer cells in treatment of solid </a:t>
            </a:r>
            <a:r>
              <a:rPr lang="en-US" sz="900" i="1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tumors</a:t>
            </a:r>
          </a:p>
          <a:p>
            <a:pPr marL="34925" indent="0">
              <a:buNone/>
            </a:pPr>
            <a:r>
              <a:rPr lang="en-US" sz="900" i="1" dirty="0" err="1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imageAndrea</a:t>
            </a:r>
            <a:r>
              <a:rPr lang="en-US" sz="900" i="1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 </a:t>
            </a:r>
            <a:r>
              <a:rPr lang="en-US" sz="900" i="1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Gras Navarro1,  </a:t>
            </a:r>
            <a:r>
              <a:rPr lang="en-US" sz="900" i="1" dirty="0" err="1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imageAndreas</a:t>
            </a:r>
            <a:r>
              <a:rPr lang="en-US" sz="900" i="1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 T. Björklund2 and </a:t>
            </a:r>
            <a:r>
              <a:rPr lang="en-US" sz="900" i="1" dirty="0" err="1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imageMartha</a:t>
            </a:r>
            <a:r>
              <a:rPr lang="en-US" sz="900" i="1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 Chekenya1*</a:t>
            </a:r>
          </a:p>
        </p:txBody>
      </p:sp>
      <p:pic>
        <p:nvPicPr>
          <p:cNvPr id="26627" name="Picture 4" descr="fimmu-06-00202-g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6" y="1692276"/>
            <a:ext cx="8872678" cy="516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NKG2D</a:t>
            </a:r>
            <a:endParaRPr lang="en-US">
              <a:solidFill>
                <a:srgbClr val="000000"/>
              </a:solidFill>
              <a:latin typeface="Franklin Gothic Book" charset="0"/>
              <a:ea typeface="MS PGothic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NKG2D </a:t>
            </a:r>
            <a:r>
              <a:rPr lang="ka-GE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არის 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II</a:t>
            </a:r>
            <a:r>
              <a:rPr lang="ka-GE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 ტიპის ტრანსმემბრანული ცილა უჯრედგარე 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 C </a:t>
            </a:r>
            <a:r>
              <a:rPr lang="ka-GE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ტიპის ლექტინის მსგავსი დომენით</a:t>
            </a:r>
            <a:r>
              <a:rPr lang="ka-GE" dirty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;</a:t>
            </a:r>
            <a:endParaRPr lang="en-US" dirty="0">
              <a:solidFill>
                <a:srgbClr val="000000"/>
              </a:solidFill>
              <a:latin typeface="Comic Sans MS" charset="0"/>
              <a:ea typeface="MS PGothic" charset="0"/>
              <a:cs typeface="Comic Sans M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NKG2D </a:t>
            </a:r>
            <a:r>
              <a:rPr lang="ka-GE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-ს დაკარგული აქვს 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Ca2+</a:t>
            </a:r>
            <a:r>
              <a:rPr lang="ka-GE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 მაკავშირებელი ნაწილი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 </a:t>
            </a:r>
            <a:r>
              <a:rPr lang="ka-GE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და უკეთესად გამოიცნობს ცილოვან ლიგანდებს ვიდრე ნახშირწყლოვანს;</a:t>
            </a:r>
          </a:p>
          <a:p>
            <a:r>
              <a:rPr lang="ka-GE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მნიშვნელოვან როლს თამაშობს 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T (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ɣ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δ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) </a:t>
            </a:r>
            <a:r>
              <a:rPr lang="ka-GE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 და 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CD8</a:t>
            </a:r>
            <a:r>
              <a:rPr lang="en-US" dirty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+ T </a:t>
            </a:r>
            <a:r>
              <a:rPr lang="ka-GE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გამოწვეულ იმუნურ პასუხში.</a:t>
            </a:r>
            <a:endParaRPr lang="en-US" dirty="0">
              <a:solidFill>
                <a:srgbClr val="000000"/>
              </a:solidFill>
              <a:latin typeface="Comic Sans MS" charset="0"/>
              <a:ea typeface="MS PGothic" charset="0"/>
              <a:cs typeface="Comic Sans MS" charset="0"/>
            </a:endParaRPr>
          </a:p>
          <a:p>
            <a:endParaRPr lang="en-US" dirty="0">
              <a:solidFill>
                <a:srgbClr val="000000"/>
              </a:solidFill>
              <a:latin typeface="Comic Sans MS" charset="0"/>
              <a:ea typeface="MS PGothic" charset="0"/>
              <a:cs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Franklin Gothic Book" charset="0"/>
              <a:ea typeface="MS PGothic" charset="0"/>
            </a:endParaRPr>
          </a:p>
        </p:txBody>
      </p:sp>
      <p:pic>
        <p:nvPicPr>
          <p:cNvPr id="29698" name="Content Placeholder 3" descr="F1.larg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" b="2568"/>
          <a:stretch>
            <a:fillRect/>
          </a:stretch>
        </p:blipFill>
        <p:spPr>
          <a:xfrm>
            <a:off x="0" y="152400"/>
            <a:ext cx="9144000" cy="6553200"/>
          </a:xfrm>
        </p:spPr>
      </p:pic>
      <p:sp>
        <p:nvSpPr>
          <p:cNvPr id="2" name="Rectangle 1"/>
          <p:cNvSpPr/>
          <p:nvPr/>
        </p:nvSpPr>
        <p:spPr>
          <a:xfrm>
            <a:off x="5334000" y="60620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sz="9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სურათი ნასარგებლებია:</a:t>
            </a:r>
          </a:p>
          <a:p>
            <a:r>
              <a:rPr lang="en-US" sz="9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NKG2D </a:t>
            </a:r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</a:rPr>
              <a:t>ligands as therapeutic targets</a:t>
            </a:r>
          </a:p>
          <a:p>
            <a:r>
              <a:rPr lang="en-US" sz="900" i="1" dirty="0">
                <a:solidFill>
                  <a:srgbClr val="000000"/>
                </a:solidFill>
                <a:latin typeface="inherit"/>
              </a:rPr>
              <a:t>Paul Spear, Ming-Ru Wu, Marie-Louise </a:t>
            </a:r>
            <a:r>
              <a:rPr lang="en-US" sz="900" i="1" dirty="0" err="1">
                <a:solidFill>
                  <a:srgbClr val="000000"/>
                </a:solidFill>
                <a:latin typeface="inherit"/>
              </a:rPr>
              <a:t>Sentman</a:t>
            </a:r>
            <a:r>
              <a:rPr lang="en-US" sz="900" i="1" dirty="0">
                <a:solidFill>
                  <a:srgbClr val="000000"/>
                </a:solidFill>
                <a:latin typeface="inherit"/>
              </a:rPr>
              <a:t> and Charles L. </a:t>
            </a:r>
            <a:r>
              <a:rPr lang="en-US" sz="900" i="1" dirty="0" err="1">
                <a:solidFill>
                  <a:srgbClr val="000000"/>
                </a:solidFill>
                <a:latin typeface="inherit"/>
              </a:rPr>
              <a:t>Sentman</a:t>
            </a:r>
            <a:endParaRPr lang="en-US" sz="900" i="1" dirty="0">
              <a:solidFill>
                <a:srgbClr val="000000"/>
              </a:solidFill>
              <a:latin typeface="inherit"/>
            </a:endParaRPr>
          </a:p>
          <a:p>
            <a:r>
              <a:rPr lang="en-US" sz="900" b="1" i="1" dirty="0">
                <a:solidFill>
                  <a:srgbClr val="000000"/>
                </a:solidFill>
                <a:latin typeface="inherit"/>
              </a:rPr>
              <a:t>DOI:</a:t>
            </a:r>
            <a:r>
              <a:rPr lang="en-US" sz="900" i="1" dirty="0">
                <a:solidFill>
                  <a:srgbClr val="000000"/>
                </a:solidFill>
                <a:latin typeface="Arial" panose="020B0604020202020204" pitchFamily="34" charset="0"/>
              </a:rPr>
              <a:t>  Published January 2013</a:t>
            </a:r>
            <a:endParaRPr lang="en-US" sz="9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  <a:ea typeface="MS PGothic" charset="0"/>
              </a:rPr>
              <a:t>A stress associated molecule 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400800"/>
          </a:xfrm>
        </p:spPr>
        <p:txBody>
          <a:bodyPr/>
          <a:lstStyle/>
          <a:p>
            <a:pPr marL="34925" indent="0">
              <a:buNone/>
            </a:pPr>
            <a:r>
              <a:rPr lang="en-US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NK cells recognize stress associated molecules  on damaged and cancerous cells</a:t>
            </a: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 </a:t>
            </a:r>
            <a:r>
              <a:rPr lang="ka-GE" sz="900" b="1" i="1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ს</a:t>
            </a:r>
          </a:p>
          <a:p>
            <a:pPr marL="34925" indent="0">
              <a:buNone/>
            </a:pPr>
            <a:r>
              <a:rPr lang="ka-GE" sz="900" b="1" i="1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ურათი ნასარგებლებია: </a:t>
            </a:r>
            <a:r>
              <a:rPr lang="fr-FR" sz="900" b="1" i="1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Front </a:t>
            </a:r>
            <a:r>
              <a:rPr lang="fr-FR" sz="900" b="1" i="1" dirty="0" err="1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Immunol</a:t>
            </a:r>
            <a:r>
              <a:rPr lang="fr-FR" sz="900" b="1" i="1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. 2011 </a:t>
            </a:r>
            <a:r>
              <a:rPr lang="fr-FR" sz="900" b="1" i="1" dirty="0" err="1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Dec</a:t>
            </a:r>
            <a:r>
              <a:rPr lang="fr-FR" sz="900" b="1" i="1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 </a:t>
            </a:r>
            <a:r>
              <a:rPr lang="fr-FR" sz="900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28; 2:85</a:t>
            </a:r>
            <a:endParaRPr lang="en-US" sz="900" dirty="0" smtClean="0">
              <a:solidFill>
                <a:schemeClr val="bg1"/>
              </a:solidFill>
              <a:latin typeface="Comic Sans MS" charset="0"/>
              <a:ea typeface="MS PGothic" charset="0"/>
              <a:cs typeface="Comic Sans MS" charset="0"/>
            </a:endParaRPr>
          </a:p>
          <a:p>
            <a:pPr marL="34925" indent="0">
              <a:buFont typeface="Wingdings 2" charset="0"/>
              <a:buNone/>
            </a:pPr>
            <a:endParaRPr lang="en-US" dirty="0" smtClean="0">
              <a:solidFill>
                <a:schemeClr val="bg1"/>
              </a:solidFill>
              <a:latin typeface="Comic Sans MS" charset="0"/>
              <a:ea typeface="MS PGothic" charset="0"/>
              <a:cs typeface="Comic Sans MS" charset="0"/>
            </a:endParaRPr>
          </a:p>
          <a:p>
            <a:pPr marL="34925" indent="0">
              <a:buFont typeface="Wingdings 2" charset="0"/>
              <a:buNone/>
            </a:pPr>
            <a:r>
              <a:rPr lang="en-US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NKG2D ligand expression is induced by various stress conditions, including cellular stress, malignant transformation or infection. The </a:t>
            </a:r>
          </a:p>
          <a:p>
            <a:pPr marL="34925" indent="0">
              <a:buFont typeface="Wingdings 2" charset="0"/>
              <a:buNone/>
            </a:pPr>
            <a:endParaRPr lang="en-US" dirty="0" smtClean="0">
              <a:solidFill>
                <a:schemeClr val="bg1"/>
              </a:solidFill>
              <a:latin typeface="Comic Sans MS" charset="0"/>
              <a:ea typeface="MS PGothic" charset="0"/>
              <a:cs typeface="Comic Sans MS" charset="0"/>
            </a:endParaRPr>
          </a:p>
          <a:p>
            <a:pPr marL="34925" indent="0">
              <a:buFont typeface="Wingdings 2" charset="0"/>
              <a:buNone/>
            </a:pPr>
            <a:endParaRPr lang="en-US" dirty="0" smtClean="0">
              <a:solidFill>
                <a:schemeClr val="bg1"/>
              </a:solidFill>
              <a:latin typeface="Comic Sans MS" charset="0"/>
              <a:ea typeface="MS PGothic" charset="0"/>
              <a:cs typeface="Comic Sans MS" charset="0"/>
            </a:endParaRPr>
          </a:p>
          <a:p>
            <a:pPr marL="34925" indent="0">
              <a:buFont typeface="Wingdings 2" charset="0"/>
              <a:buNone/>
            </a:pPr>
            <a:r>
              <a:rPr lang="en-US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  </a:t>
            </a:r>
            <a:endParaRPr lang="en-US" dirty="0">
              <a:solidFill>
                <a:schemeClr val="bg1"/>
              </a:solidFill>
              <a:latin typeface="Comic Sans MS" charset="0"/>
              <a:ea typeface="MS PGothic" charset="0"/>
              <a:cs typeface="Comic Sans MS" charset="0"/>
            </a:endParaRPr>
          </a:p>
        </p:txBody>
      </p:sp>
      <p:pic>
        <p:nvPicPr>
          <p:cNvPr id="4" name="Content Placeholder 1" descr="fimmu-02-00085-g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t="-639" b="4424"/>
          <a:stretch>
            <a:fillRect/>
          </a:stretch>
        </p:blipFill>
        <p:spPr bwMode="auto">
          <a:xfrm>
            <a:off x="0" y="1417638"/>
            <a:ext cx="914400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295400" y="1295400"/>
            <a:ext cx="1905000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Tumor cell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91200" y="1295400"/>
            <a:ext cx="1905000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Tumor cell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6324600"/>
            <a:ext cx="2057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stimulation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086600" y="6324600"/>
            <a:ext cx="2057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costimulation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066800"/>
          </a:xfrm>
        </p:spPr>
        <p:txBody>
          <a:bodyPr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Comic Sans MS" charset="0"/>
                <a:ea typeface="MS PGothic" charset="0"/>
              </a:rPr>
              <a:t>NKG2D</a:t>
            </a:r>
            <a:endParaRPr lang="tr-TR" sz="3600" b="1">
              <a:latin typeface="Franklin Gothic Book" charset="0"/>
              <a:ea typeface="MS PGothic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990600"/>
            <a:ext cx="20574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Tumor cells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91200" y="838200"/>
            <a:ext cx="20574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Tumor cells</a:t>
            </a:r>
          </a:p>
        </p:txBody>
      </p:sp>
      <p:pic>
        <p:nvPicPr>
          <p:cNvPr id="31752" name="Content Placeholder 6" descr="fimmu-06-00601-g00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3" r="742" b="238"/>
          <a:stretch>
            <a:fillRect/>
          </a:stretch>
        </p:blipFill>
        <p:spPr>
          <a:xfrm>
            <a:off x="0" y="685800"/>
            <a:ext cx="9144000" cy="6172200"/>
          </a:xfrm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360750" y="2988850"/>
            <a:ext cx="7413735" cy="782489"/>
          </a:xfrm>
          <a:custGeom>
            <a:avLst/>
            <a:gdLst>
              <a:gd name="connsiteX0" fmla="*/ 7041688 w 7413735"/>
              <a:gd name="connsiteY0" fmla="*/ 230898 h 782489"/>
              <a:gd name="connsiteX1" fmla="*/ 6451546 w 7413735"/>
              <a:gd name="connsiteY1" fmla="*/ 218071 h 782489"/>
              <a:gd name="connsiteX2" fmla="*/ 6400229 w 7413735"/>
              <a:gd name="connsiteY2" fmla="*/ 205243 h 782489"/>
              <a:gd name="connsiteX3" fmla="*/ 6336083 w 7413735"/>
              <a:gd name="connsiteY3" fmla="*/ 192415 h 782489"/>
              <a:gd name="connsiteX4" fmla="*/ 6297596 w 7413735"/>
              <a:gd name="connsiteY4" fmla="*/ 153932 h 782489"/>
              <a:gd name="connsiteX5" fmla="*/ 6246279 w 7413735"/>
              <a:gd name="connsiteY5" fmla="*/ 141105 h 782489"/>
              <a:gd name="connsiteX6" fmla="*/ 6130816 w 7413735"/>
              <a:gd name="connsiteY6" fmla="*/ 89794 h 782489"/>
              <a:gd name="connsiteX7" fmla="*/ 5617649 w 7413735"/>
              <a:gd name="connsiteY7" fmla="*/ 102622 h 782489"/>
              <a:gd name="connsiteX8" fmla="*/ 5527845 w 7413735"/>
              <a:gd name="connsiteY8" fmla="*/ 115449 h 782489"/>
              <a:gd name="connsiteX9" fmla="*/ 5399553 w 7413735"/>
              <a:gd name="connsiteY9" fmla="*/ 128277 h 782489"/>
              <a:gd name="connsiteX10" fmla="*/ 4360389 w 7413735"/>
              <a:gd name="connsiteY10" fmla="*/ 115449 h 782489"/>
              <a:gd name="connsiteX11" fmla="*/ 3821564 w 7413735"/>
              <a:gd name="connsiteY11" fmla="*/ 102622 h 782489"/>
              <a:gd name="connsiteX12" fmla="*/ 3744588 w 7413735"/>
              <a:gd name="connsiteY12" fmla="*/ 76966 h 782489"/>
              <a:gd name="connsiteX13" fmla="*/ 3372542 w 7413735"/>
              <a:gd name="connsiteY13" fmla="*/ 102622 h 782489"/>
              <a:gd name="connsiteX14" fmla="*/ 3205763 w 7413735"/>
              <a:gd name="connsiteY14" fmla="*/ 153932 h 782489"/>
              <a:gd name="connsiteX15" fmla="*/ 3141617 w 7413735"/>
              <a:gd name="connsiteY15" fmla="*/ 166760 h 782489"/>
              <a:gd name="connsiteX16" fmla="*/ 3051813 w 7413735"/>
              <a:gd name="connsiteY16" fmla="*/ 192415 h 782489"/>
              <a:gd name="connsiteX17" fmla="*/ 2666937 w 7413735"/>
              <a:gd name="connsiteY17" fmla="*/ 179588 h 782489"/>
              <a:gd name="connsiteX18" fmla="*/ 2615620 w 7413735"/>
              <a:gd name="connsiteY18" fmla="*/ 166760 h 782489"/>
              <a:gd name="connsiteX19" fmla="*/ 2551474 w 7413735"/>
              <a:gd name="connsiteY19" fmla="*/ 153932 h 782489"/>
              <a:gd name="connsiteX20" fmla="*/ 2448841 w 7413735"/>
              <a:gd name="connsiteY20" fmla="*/ 128277 h 782489"/>
              <a:gd name="connsiteX21" fmla="*/ 2397524 w 7413735"/>
              <a:gd name="connsiteY21" fmla="*/ 115449 h 782489"/>
              <a:gd name="connsiteX22" fmla="*/ 2320549 w 7413735"/>
              <a:gd name="connsiteY22" fmla="*/ 102622 h 782489"/>
              <a:gd name="connsiteX23" fmla="*/ 1999820 w 7413735"/>
              <a:gd name="connsiteY23" fmla="*/ 115449 h 782489"/>
              <a:gd name="connsiteX24" fmla="*/ 1961332 w 7413735"/>
              <a:gd name="connsiteY24" fmla="*/ 128277 h 782489"/>
              <a:gd name="connsiteX25" fmla="*/ 1910015 w 7413735"/>
              <a:gd name="connsiteY25" fmla="*/ 141105 h 782489"/>
              <a:gd name="connsiteX26" fmla="*/ 1563627 w 7413735"/>
              <a:gd name="connsiteY26" fmla="*/ 128277 h 782489"/>
              <a:gd name="connsiteX27" fmla="*/ 1448165 w 7413735"/>
              <a:gd name="connsiteY27" fmla="*/ 102622 h 782489"/>
              <a:gd name="connsiteX28" fmla="*/ 1242898 w 7413735"/>
              <a:gd name="connsiteY28" fmla="*/ 76966 h 782489"/>
              <a:gd name="connsiteX29" fmla="*/ 1191581 w 7413735"/>
              <a:gd name="connsiteY29" fmla="*/ 64139 h 782489"/>
              <a:gd name="connsiteX30" fmla="*/ 1153094 w 7413735"/>
              <a:gd name="connsiteY30" fmla="*/ 38483 h 782489"/>
              <a:gd name="connsiteX31" fmla="*/ 1076118 w 7413735"/>
              <a:gd name="connsiteY31" fmla="*/ 25655 h 782489"/>
              <a:gd name="connsiteX32" fmla="*/ 858022 w 7413735"/>
              <a:gd name="connsiteY32" fmla="*/ 0 h 782489"/>
              <a:gd name="connsiteX33" fmla="*/ 242222 w 7413735"/>
              <a:gd name="connsiteY33" fmla="*/ 12828 h 782489"/>
              <a:gd name="connsiteX34" fmla="*/ 75442 w 7413735"/>
              <a:gd name="connsiteY34" fmla="*/ 25655 h 782489"/>
              <a:gd name="connsiteX35" fmla="*/ 49784 w 7413735"/>
              <a:gd name="connsiteY35" fmla="*/ 76966 h 782489"/>
              <a:gd name="connsiteX36" fmla="*/ 11296 w 7413735"/>
              <a:gd name="connsiteY36" fmla="*/ 192415 h 782489"/>
              <a:gd name="connsiteX37" fmla="*/ 62613 w 7413735"/>
              <a:gd name="connsiteY37" fmla="*/ 461797 h 782489"/>
              <a:gd name="connsiteX38" fmla="*/ 113930 w 7413735"/>
              <a:gd name="connsiteY38" fmla="*/ 474624 h 782489"/>
              <a:gd name="connsiteX39" fmla="*/ 139588 w 7413735"/>
              <a:gd name="connsiteY39" fmla="*/ 500280 h 782489"/>
              <a:gd name="connsiteX40" fmla="*/ 229392 w 7413735"/>
              <a:gd name="connsiteY40" fmla="*/ 551590 h 782489"/>
              <a:gd name="connsiteX41" fmla="*/ 267880 w 7413735"/>
              <a:gd name="connsiteY41" fmla="*/ 641384 h 782489"/>
              <a:gd name="connsiteX42" fmla="*/ 306368 w 7413735"/>
              <a:gd name="connsiteY42" fmla="*/ 718350 h 782489"/>
              <a:gd name="connsiteX43" fmla="*/ 332026 w 7413735"/>
              <a:gd name="connsiteY43" fmla="*/ 744006 h 782489"/>
              <a:gd name="connsiteX44" fmla="*/ 421830 w 7413735"/>
              <a:gd name="connsiteY44" fmla="*/ 782489 h 782489"/>
              <a:gd name="connsiteX45" fmla="*/ 883681 w 7413735"/>
              <a:gd name="connsiteY45" fmla="*/ 769661 h 782489"/>
              <a:gd name="connsiteX46" fmla="*/ 960656 w 7413735"/>
              <a:gd name="connsiteY46" fmla="*/ 731178 h 782489"/>
              <a:gd name="connsiteX47" fmla="*/ 1050460 w 7413735"/>
              <a:gd name="connsiteY47" fmla="*/ 705523 h 782489"/>
              <a:gd name="connsiteX48" fmla="*/ 1153094 w 7413735"/>
              <a:gd name="connsiteY48" fmla="*/ 667040 h 782489"/>
              <a:gd name="connsiteX49" fmla="*/ 1242898 w 7413735"/>
              <a:gd name="connsiteY49" fmla="*/ 641384 h 782489"/>
              <a:gd name="connsiteX50" fmla="*/ 1319873 w 7413735"/>
              <a:gd name="connsiteY50" fmla="*/ 615729 h 782489"/>
              <a:gd name="connsiteX51" fmla="*/ 1448165 w 7413735"/>
              <a:gd name="connsiteY51" fmla="*/ 590074 h 782489"/>
              <a:gd name="connsiteX52" fmla="*/ 1512311 w 7413735"/>
              <a:gd name="connsiteY52" fmla="*/ 577246 h 782489"/>
              <a:gd name="connsiteX53" fmla="*/ 1563627 w 7413735"/>
              <a:gd name="connsiteY53" fmla="*/ 564418 h 782489"/>
              <a:gd name="connsiteX54" fmla="*/ 1679090 w 7413735"/>
              <a:gd name="connsiteY54" fmla="*/ 551590 h 782489"/>
              <a:gd name="connsiteX55" fmla="*/ 1717578 w 7413735"/>
              <a:gd name="connsiteY55" fmla="*/ 538763 h 782489"/>
              <a:gd name="connsiteX56" fmla="*/ 1807382 w 7413735"/>
              <a:gd name="connsiteY56" fmla="*/ 525935 h 782489"/>
              <a:gd name="connsiteX57" fmla="*/ 1884357 w 7413735"/>
              <a:gd name="connsiteY57" fmla="*/ 513107 h 782489"/>
              <a:gd name="connsiteX58" fmla="*/ 2987667 w 7413735"/>
              <a:gd name="connsiteY58" fmla="*/ 538763 h 782489"/>
              <a:gd name="connsiteX59" fmla="*/ 3077471 w 7413735"/>
              <a:gd name="connsiteY59" fmla="*/ 551590 h 782489"/>
              <a:gd name="connsiteX60" fmla="*/ 3154446 w 7413735"/>
              <a:gd name="connsiteY60" fmla="*/ 564418 h 782489"/>
              <a:gd name="connsiteX61" fmla="*/ 4950532 w 7413735"/>
              <a:gd name="connsiteY61" fmla="*/ 577246 h 782489"/>
              <a:gd name="connsiteX62" fmla="*/ 5053165 w 7413735"/>
              <a:gd name="connsiteY62" fmla="*/ 602901 h 782489"/>
              <a:gd name="connsiteX63" fmla="*/ 5130140 w 7413735"/>
              <a:gd name="connsiteY63" fmla="*/ 628557 h 782489"/>
              <a:gd name="connsiteX64" fmla="*/ 5309749 w 7413735"/>
              <a:gd name="connsiteY64" fmla="*/ 641384 h 782489"/>
              <a:gd name="connsiteX65" fmla="*/ 6977543 w 7413735"/>
              <a:gd name="connsiteY65" fmla="*/ 615729 h 782489"/>
              <a:gd name="connsiteX66" fmla="*/ 7208468 w 7413735"/>
              <a:gd name="connsiteY66" fmla="*/ 590074 h 782489"/>
              <a:gd name="connsiteX67" fmla="*/ 7349589 w 7413735"/>
              <a:gd name="connsiteY67" fmla="*/ 474624 h 782489"/>
              <a:gd name="connsiteX68" fmla="*/ 7400906 w 7413735"/>
              <a:gd name="connsiteY68" fmla="*/ 397658 h 782489"/>
              <a:gd name="connsiteX69" fmla="*/ 7413735 w 7413735"/>
              <a:gd name="connsiteY69" fmla="*/ 359175 h 782489"/>
              <a:gd name="connsiteX70" fmla="*/ 7388076 w 7413735"/>
              <a:gd name="connsiteY70" fmla="*/ 218071 h 782489"/>
              <a:gd name="connsiteX71" fmla="*/ 7362418 w 7413735"/>
              <a:gd name="connsiteY71" fmla="*/ 192415 h 782489"/>
              <a:gd name="connsiteX72" fmla="*/ 7285443 w 7413735"/>
              <a:gd name="connsiteY72" fmla="*/ 141105 h 782489"/>
              <a:gd name="connsiteX73" fmla="*/ 7259785 w 7413735"/>
              <a:gd name="connsiteY73" fmla="*/ 115449 h 782489"/>
              <a:gd name="connsiteX74" fmla="*/ 7221297 w 7413735"/>
              <a:gd name="connsiteY74" fmla="*/ 102622 h 782489"/>
              <a:gd name="connsiteX75" fmla="*/ 7105834 w 7413735"/>
              <a:gd name="connsiteY75" fmla="*/ 76966 h 782489"/>
              <a:gd name="connsiteX76" fmla="*/ 7067347 w 7413735"/>
              <a:gd name="connsiteY76" fmla="*/ 64139 h 782489"/>
              <a:gd name="connsiteX77" fmla="*/ 6810763 w 7413735"/>
              <a:gd name="connsiteY77" fmla="*/ 76966 h 782489"/>
              <a:gd name="connsiteX78" fmla="*/ 6733788 w 7413735"/>
              <a:gd name="connsiteY78" fmla="*/ 102622 h 782489"/>
              <a:gd name="connsiteX79" fmla="*/ 6695301 w 7413735"/>
              <a:gd name="connsiteY79" fmla="*/ 115449 h 782489"/>
              <a:gd name="connsiteX80" fmla="*/ 6656813 w 7413735"/>
              <a:gd name="connsiteY80" fmla="*/ 128277 h 782489"/>
              <a:gd name="connsiteX81" fmla="*/ 6105158 w 7413735"/>
              <a:gd name="connsiteY81" fmla="*/ 141105 h 78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413735" h="782489">
                <a:moveTo>
                  <a:pt x="7041688" y="230898"/>
                </a:moveTo>
                <a:lnTo>
                  <a:pt x="6451546" y="218071"/>
                </a:lnTo>
                <a:cubicBezTo>
                  <a:pt x="6433928" y="217366"/>
                  <a:pt x="6417441" y="209068"/>
                  <a:pt x="6400229" y="205243"/>
                </a:cubicBezTo>
                <a:cubicBezTo>
                  <a:pt x="6378943" y="200513"/>
                  <a:pt x="6357465" y="196691"/>
                  <a:pt x="6336083" y="192415"/>
                </a:cubicBezTo>
                <a:cubicBezTo>
                  <a:pt x="6323254" y="179587"/>
                  <a:pt x="6313348" y="162932"/>
                  <a:pt x="6297596" y="153932"/>
                </a:cubicBezTo>
                <a:cubicBezTo>
                  <a:pt x="6282287" y="145185"/>
                  <a:pt x="6263167" y="146171"/>
                  <a:pt x="6246279" y="141105"/>
                </a:cubicBezTo>
                <a:cubicBezTo>
                  <a:pt x="6163007" y="116126"/>
                  <a:pt x="6187060" y="127285"/>
                  <a:pt x="6130816" y="89794"/>
                </a:cubicBezTo>
                <a:lnTo>
                  <a:pt x="5617649" y="102622"/>
                </a:lnTo>
                <a:cubicBezTo>
                  <a:pt x="5587438" y="103907"/>
                  <a:pt x="5557876" y="111916"/>
                  <a:pt x="5527845" y="115449"/>
                </a:cubicBezTo>
                <a:cubicBezTo>
                  <a:pt x="5485162" y="120470"/>
                  <a:pt x="5442317" y="124001"/>
                  <a:pt x="5399553" y="128277"/>
                </a:cubicBezTo>
                <a:lnTo>
                  <a:pt x="4360389" y="115449"/>
                </a:lnTo>
                <a:cubicBezTo>
                  <a:pt x="4180754" y="112528"/>
                  <a:pt x="4000873" y="113828"/>
                  <a:pt x="3821564" y="102622"/>
                </a:cubicBezTo>
                <a:cubicBezTo>
                  <a:pt x="3794570" y="100935"/>
                  <a:pt x="3744588" y="76966"/>
                  <a:pt x="3744588" y="76966"/>
                </a:cubicBezTo>
                <a:cubicBezTo>
                  <a:pt x="3620573" y="85518"/>
                  <a:pt x="3496092" y="88896"/>
                  <a:pt x="3372542" y="102622"/>
                </a:cubicBezTo>
                <a:cubicBezTo>
                  <a:pt x="3335873" y="106696"/>
                  <a:pt x="3243520" y="143636"/>
                  <a:pt x="3205763" y="153932"/>
                </a:cubicBezTo>
                <a:cubicBezTo>
                  <a:pt x="3184726" y="159669"/>
                  <a:pt x="3162903" y="162030"/>
                  <a:pt x="3141617" y="166760"/>
                </a:cubicBezTo>
                <a:cubicBezTo>
                  <a:pt x="3093293" y="177498"/>
                  <a:pt x="3094671" y="178131"/>
                  <a:pt x="3051813" y="192415"/>
                </a:cubicBezTo>
                <a:cubicBezTo>
                  <a:pt x="2923521" y="188139"/>
                  <a:pt x="2795079" y="187125"/>
                  <a:pt x="2666937" y="179588"/>
                </a:cubicBezTo>
                <a:cubicBezTo>
                  <a:pt x="2649335" y="178553"/>
                  <a:pt x="2632832" y="170585"/>
                  <a:pt x="2615620" y="166760"/>
                </a:cubicBezTo>
                <a:cubicBezTo>
                  <a:pt x="2594334" y="162030"/>
                  <a:pt x="2572721" y="158835"/>
                  <a:pt x="2551474" y="153932"/>
                </a:cubicBezTo>
                <a:cubicBezTo>
                  <a:pt x="2517113" y="146004"/>
                  <a:pt x="2483052" y="136829"/>
                  <a:pt x="2448841" y="128277"/>
                </a:cubicBezTo>
                <a:cubicBezTo>
                  <a:pt x="2431735" y="124001"/>
                  <a:pt x="2414916" y="118347"/>
                  <a:pt x="2397524" y="115449"/>
                </a:cubicBezTo>
                <a:lnTo>
                  <a:pt x="2320549" y="102622"/>
                </a:lnTo>
                <a:cubicBezTo>
                  <a:pt x="2213639" y="106898"/>
                  <a:pt x="2106543" y="107827"/>
                  <a:pt x="1999820" y="115449"/>
                </a:cubicBezTo>
                <a:cubicBezTo>
                  <a:pt x="1986331" y="116412"/>
                  <a:pt x="1974335" y="124562"/>
                  <a:pt x="1961332" y="128277"/>
                </a:cubicBezTo>
                <a:cubicBezTo>
                  <a:pt x="1944378" y="133120"/>
                  <a:pt x="1927121" y="136829"/>
                  <a:pt x="1910015" y="141105"/>
                </a:cubicBezTo>
                <a:cubicBezTo>
                  <a:pt x="1785966" y="223795"/>
                  <a:pt x="1883460" y="170917"/>
                  <a:pt x="1563627" y="128277"/>
                </a:cubicBezTo>
                <a:cubicBezTo>
                  <a:pt x="1355318" y="100506"/>
                  <a:pt x="1572671" y="130287"/>
                  <a:pt x="1448165" y="102622"/>
                </a:cubicBezTo>
                <a:cubicBezTo>
                  <a:pt x="1383051" y="88154"/>
                  <a:pt x="1307435" y="83419"/>
                  <a:pt x="1242898" y="76966"/>
                </a:cubicBezTo>
                <a:cubicBezTo>
                  <a:pt x="1225792" y="72690"/>
                  <a:pt x="1207788" y="71084"/>
                  <a:pt x="1191581" y="64139"/>
                </a:cubicBezTo>
                <a:cubicBezTo>
                  <a:pt x="1177409" y="58066"/>
                  <a:pt x="1167721" y="43358"/>
                  <a:pt x="1153094" y="38483"/>
                </a:cubicBezTo>
                <a:cubicBezTo>
                  <a:pt x="1128416" y="30258"/>
                  <a:pt x="1101828" y="29610"/>
                  <a:pt x="1076118" y="25655"/>
                </a:cubicBezTo>
                <a:cubicBezTo>
                  <a:pt x="970792" y="9453"/>
                  <a:pt x="977995" y="11996"/>
                  <a:pt x="858022" y="0"/>
                </a:cubicBezTo>
                <a:lnTo>
                  <a:pt x="242222" y="12828"/>
                </a:lnTo>
                <a:cubicBezTo>
                  <a:pt x="186494" y="14655"/>
                  <a:pt x="128339" y="8025"/>
                  <a:pt x="75442" y="25655"/>
                </a:cubicBezTo>
                <a:cubicBezTo>
                  <a:pt x="57300" y="31701"/>
                  <a:pt x="57551" y="59492"/>
                  <a:pt x="49784" y="76966"/>
                </a:cubicBezTo>
                <a:cubicBezTo>
                  <a:pt x="22177" y="139075"/>
                  <a:pt x="26188" y="132852"/>
                  <a:pt x="11296" y="192415"/>
                </a:cubicBezTo>
                <a:cubicBezTo>
                  <a:pt x="17752" y="315074"/>
                  <a:pt x="-42207" y="416880"/>
                  <a:pt x="62613" y="461797"/>
                </a:cubicBezTo>
                <a:cubicBezTo>
                  <a:pt x="78820" y="468742"/>
                  <a:pt x="96824" y="470348"/>
                  <a:pt x="113930" y="474624"/>
                </a:cubicBezTo>
                <a:cubicBezTo>
                  <a:pt x="122483" y="483176"/>
                  <a:pt x="130143" y="492725"/>
                  <a:pt x="139588" y="500280"/>
                </a:cubicBezTo>
                <a:cubicBezTo>
                  <a:pt x="169807" y="524453"/>
                  <a:pt x="194279" y="534035"/>
                  <a:pt x="229392" y="551590"/>
                </a:cubicBezTo>
                <a:cubicBezTo>
                  <a:pt x="242221" y="581521"/>
                  <a:pt x="255784" y="611149"/>
                  <a:pt x="267880" y="641384"/>
                </a:cubicBezTo>
                <a:cubicBezTo>
                  <a:pt x="286852" y="688809"/>
                  <a:pt x="271763" y="675099"/>
                  <a:pt x="306368" y="718350"/>
                </a:cubicBezTo>
                <a:cubicBezTo>
                  <a:pt x="313924" y="727794"/>
                  <a:pt x="321453" y="738133"/>
                  <a:pt x="332026" y="744006"/>
                </a:cubicBezTo>
                <a:cubicBezTo>
                  <a:pt x="360496" y="759821"/>
                  <a:pt x="391895" y="769661"/>
                  <a:pt x="421830" y="782489"/>
                </a:cubicBezTo>
                <a:cubicBezTo>
                  <a:pt x="575780" y="778213"/>
                  <a:pt x="730365" y="784261"/>
                  <a:pt x="883681" y="769661"/>
                </a:cubicBezTo>
                <a:cubicBezTo>
                  <a:pt x="912238" y="766942"/>
                  <a:pt x="933881" y="741475"/>
                  <a:pt x="960656" y="731178"/>
                </a:cubicBezTo>
                <a:cubicBezTo>
                  <a:pt x="989714" y="720003"/>
                  <a:pt x="1020925" y="715367"/>
                  <a:pt x="1050460" y="705523"/>
                </a:cubicBezTo>
                <a:cubicBezTo>
                  <a:pt x="1085123" y="693970"/>
                  <a:pt x="1118431" y="678593"/>
                  <a:pt x="1153094" y="667040"/>
                </a:cubicBezTo>
                <a:cubicBezTo>
                  <a:pt x="1182629" y="657196"/>
                  <a:pt x="1213142" y="650539"/>
                  <a:pt x="1242898" y="641384"/>
                </a:cubicBezTo>
                <a:cubicBezTo>
                  <a:pt x="1268748" y="633431"/>
                  <a:pt x="1293634" y="622288"/>
                  <a:pt x="1319873" y="615729"/>
                </a:cubicBezTo>
                <a:cubicBezTo>
                  <a:pt x="1362182" y="605153"/>
                  <a:pt x="1405401" y="598626"/>
                  <a:pt x="1448165" y="590074"/>
                </a:cubicBezTo>
                <a:cubicBezTo>
                  <a:pt x="1469547" y="585798"/>
                  <a:pt x="1491157" y="582534"/>
                  <a:pt x="1512311" y="577246"/>
                </a:cubicBezTo>
                <a:cubicBezTo>
                  <a:pt x="1529416" y="572970"/>
                  <a:pt x="1546200" y="567099"/>
                  <a:pt x="1563627" y="564418"/>
                </a:cubicBezTo>
                <a:cubicBezTo>
                  <a:pt x="1601901" y="558530"/>
                  <a:pt x="1640602" y="555866"/>
                  <a:pt x="1679090" y="551590"/>
                </a:cubicBezTo>
                <a:cubicBezTo>
                  <a:pt x="1691919" y="547314"/>
                  <a:pt x="1704317" y="541415"/>
                  <a:pt x="1717578" y="538763"/>
                </a:cubicBezTo>
                <a:cubicBezTo>
                  <a:pt x="1747229" y="532833"/>
                  <a:pt x="1777495" y="530533"/>
                  <a:pt x="1807382" y="525935"/>
                </a:cubicBezTo>
                <a:cubicBezTo>
                  <a:pt x="1833092" y="521980"/>
                  <a:pt x="1858699" y="517383"/>
                  <a:pt x="1884357" y="513107"/>
                </a:cubicBezTo>
                <a:cubicBezTo>
                  <a:pt x="2914235" y="554298"/>
                  <a:pt x="1004590" y="480445"/>
                  <a:pt x="2987667" y="538763"/>
                </a:cubicBezTo>
                <a:cubicBezTo>
                  <a:pt x="3017892" y="539652"/>
                  <a:pt x="3047584" y="546993"/>
                  <a:pt x="3077471" y="551590"/>
                </a:cubicBezTo>
                <a:cubicBezTo>
                  <a:pt x="3103181" y="555545"/>
                  <a:pt x="3128436" y="564062"/>
                  <a:pt x="3154446" y="564418"/>
                </a:cubicBezTo>
                <a:lnTo>
                  <a:pt x="4950532" y="577246"/>
                </a:lnTo>
                <a:cubicBezTo>
                  <a:pt x="4984743" y="585798"/>
                  <a:pt x="5019711" y="591751"/>
                  <a:pt x="5053165" y="602901"/>
                </a:cubicBezTo>
                <a:cubicBezTo>
                  <a:pt x="5078823" y="611453"/>
                  <a:pt x="5103163" y="626630"/>
                  <a:pt x="5130140" y="628557"/>
                </a:cubicBezTo>
                <a:lnTo>
                  <a:pt x="5309749" y="641384"/>
                </a:lnTo>
                <a:lnTo>
                  <a:pt x="6977543" y="615729"/>
                </a:lnTo>
                <a:cubicBezTo>
                  <a:pt x="7107145" y="613010"/>
                  <a:pt x="7112689" y="609227"/>
                  <a:pt x="7208468" y="590074"/>
                </a:cubicBezTo>
                <a:cubicBezTo>
                  <a:pt x="7258010" y="557050"/>
                  <a:pt x="7315207" y="526190"/>
                  <a:pt x="7349589" y="474624"/>
                </a:cubicBezTo>
                <a:lnTo>
                  <a:pt x="7400906" y="397658"/>
                </a:lnTo>
                <a:cubicBezTo>
                  <a:pt x="7405182" y="384830"/>
                  <a:pt x="7413735" y="372697"/>
                  <a:pt x="7413735" y="359175"/>
                </a:cubicBezTo>
                <a:cubicBezTo>
                  <a:pt x="7413735" y="347966"/>
                  <a:pt x="7406119" y="248139"/>
                  <a:pt x="7388076" y="218071"/>
                </a:cubicBezTo>
                <a:cubicBezTo>
                  <a:pt x="7381853" y="207700"/>
                  <a:pt x="7372094" y="199671"/>
                  <a:pt x="7362418" y="192415"/>
                </a:cubicBezTo>
                <a:cubicBezTo>
                  <a:pt x="7337748" y="173915"/>
                  <a:pt x="7307248" y="162909"/>
                  <a:pt x="7285443" y="141105"/>
                </a:cubicBezTo>
                <a:cubicBezTo>
                  <a:pt x="7276890" y="132553"/>
                  <a:pt x="7270157" y="121671"/>
                  <a:pt x="7259785" y="115449"/>
                </a:cubicBezTo>
                <a:cubicBezTo>
                  <a:pt x="7248189" y="108492"/>
                  <a:pt x="7234300" y="106337"/>
                  <a:pt x="7221297" y="102622"/>
                </a:cubicBezTo>
                <a:cubicBezTo>
                  <a:pt x="7129096" y="76282"/>
                  <a:pt x="7211669" y="103422"/>
                  <a:pt x="7105834" y="76966"/>
                </a:cubicBezTo>
                <a:cubicBezTo>
                  <a:pt x="7092715" y="73687"/>
                  <a:pt x="7080176" y="68415"/>
                  <a:pt x="7067347" y="64139"/>
                </a:cubicBezTo>
                <a:cubicBezTo>
                  <a:pt x="6981819" y="68415"/>
                  <a:pt x="6895834" y="67151"/>
                  <a:pt x="6810763" y="76966"/>
                </a:cubicBezTo>
                <a:cubicBezTo>
                  <a:pt x="6783895" y="80066"/>
                  <a:pt x="6759446" y="94070"/>
                  <a:pt x="6733788" y="102622"/>
                </a:cubicBezTo>
                <a:lnTo>
                  <a:pt x="6695301" y="115449"/>
                </a:lnTo>
                <a:cubicBezTo>
                  <a:pt x="6682472" y="119725"/>
                  <a:pt x="6670333" y="127963"/>
                  <a:pt x="6656813" y="128277"/>
                </a:cubicBezTo>
                <a:lnTo>
                  <a:pt x="6105158" y="141105"/>
                </a:ln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2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MICA </a:t>
            </a: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და</a:t>
            </a:r>
            <a:r>
              <a:rPr lang="en-US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MICB </a:t>
            </a:r>
            <a:endParaRPr lang="en-US" dirty="0">
              <a:latin typeface="Franklin Gothic Book" charset="0"/>
              <a:ea typeface="MS PGothic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257800"/>
          </a:xfrm>
        </p:spPr>
        <p:txBody>
          <a:bodyPr/>
          <a:lstStyle/>
          <a:p>
            <a:pPr marL="34925" indent="0">
              <a:buNone/>
            </a:pP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ჯაჭვ-მონათესავე- მთავარი ჰისტოშეთავსებულობის კომპლექსი </a:t>
            </a:r>
            <a:r>
              <a:rPr lang="en-US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(MHC</a:t>
            </a:r>
            <a:r>
              <a:rPr lang="en-US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) </a:t>
            </a: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კლასი</a:t>
            </a:r>
            <a:r>
              <a:rPr lang="en-US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 I.</a:t>
            </a:r>
            <a:endParaRPr lang="en-US" dirty="0">
              <a:solidFill>
                <a:schemeClr val="bg1"/>
              </a:solidFill>
              <a:latin typeface="Comic Sans MS" charset="0"/>
              <a:ea typeface="MS PGothic" charset="0"/>
              <a:cs typeface="Comic Sans MS" charset="0"/>
            </a:endParaRPr>
          </a:p>
          <a:p>
            <a:pPr marL="34925" indent="0">
              <a:buFont typeface="Wingdings 2" charset="0"/>
              <a:buNone/>
            </a:pP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ზედაპირული მოლეკულა და შორეული ნათესავი </a:t>
            </a:r>
            <a:r>
              <a:rPr lang="en-US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MHC I </a:t>
            </a: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ცილის;</a:t>
            </a:r>
          </a:p>
          <a:p>
            <a:pPr marL="34925" indent="0">
              <a:buFont typeface="Wingdings 2" charset="0"/>
              <a:buNone/>
            </a:pPr>
            <a:r>
              <a:rPr lang="en-US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MICA </a:t>
            </a:r>
            <a:r>
              <a:rPr lang="en-US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and MICB, </a:t>
            </a: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ზედაპირზე ჩნდება უჯრედული სტრესის დროს და ხდება მისი გაძლიერებული რეგულაცია  სიმსივნურ უჯრედებში და ვირუსული ინფექციებისას;</a:t>
            </a:r>
          </a:p>
          <a:p>
            <a:pPr marL="34925" indent="0">
              <a:buFont typeface="Wingdings 2" charset="0"/>
              <a:buNone/>
            </a:pPr>
            <a:endParaRPr lang="en-US" dirty="0">
              <a:solidFill>
                <a:schemeClr val="bg1"/>
              </a:solidFill>
              <a:latin typeface="Comic Sans MS" charset="0"/>
              <a:ea typeface="MS PGothic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Franklin Gothic Book" charset="0"/>
              <a:ea typeface="MS PGothic" charset="0"/>
            </a:endParaRPr>
          </a:p>
        </p:txBody>
      </p:sp>
      <p:pic>
        <p:nvPicPr>
          <p:cNvPr id="34818" name="Content Placeholder 3" descr="NKG2D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734" r="2" b="-1727"/>
          <a:stretch>
            <a:fillRect/>
          </a:stretch>
        </p:blipFill>
        <p:spPr>
          <a:xfrm>
            <a:off x="79375" y="0"/>
            <a:ext cx="9064625" cy="6858000"/>
          </a:xfrm>
        </p:spPr>
      </p:pic>
      <p:sp>
        <p:nvSpPr>
          <p:cNvPr id="2" name="Rectangle 1"/>
          <p:cNvSpPr/>
          <p:nvPr/>
        </p:nvSpPr>
        <p:spPr>
          <a:xfrm>
            <a:off x="0" y="607317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sz="900" b="1" i="1" dirty="0" smtClean="0">
                <a:solidFill>
                  <a:srgbClr val="222222"/>
                </a:solidFill>
                <a:latin typeface="Lora"/>
              </a:rPr>
              <a:t>სურათი ნასარგებლებია:</a:t>
            </a:r>
            <a:r>
              <a:rPr lang="en-US" sz="900" b="1" i="1" dirty="0" smtClean="0">
                <a:solidFill>
                  <a:srgbClr val="222222"/>
                </a:solidFill>
                <a:latin typeface="Lora"/>
              </a:rPr>
              <a:t>Associations </a:t>
            </a:r>
            <a:r>
              <a:rPr lang="en-US" sz="900" b="1" i="1" dirty="0">
                <a:solidFill>
                  <a:srgbClr val="222222"/>
                </a:solidFill>
                <a:latin typeface="Lora"/>
              </a:rPr>
              <a:t>of NKG2D with </a:t>
            </a:r>
            <a:r>
              <a:rPr lang="en-US" sz="900" b="1" i="1" dirty="0" err="1">
                <a:solidFill>
                  <a:srgbClr val="222222"/>
                </a:solidFill>
                <a:latin typeface="Lora"/>
              </a:rPr>
              <a:t>signalling</a:t>
            </a:r>
            <a:r>
              <a:rPr lang="en-US" sz="900" b="1" i="1" dirty="0">
                <a:solidFill>
                  <a:srgbClr val="222222"/>
                </a:solidFill>
                <a:latin typeface="Lora"/>
              </a:rPr>
              <a:t> molecules in mouse natural killer cells.</a:t>
            </a:r>
          </a:p>
          <a:p>
            <a:r>
              <a:rPr lang="en-US" sz="900" b="1" i="1" dirty="0">
                <a:solidFill>
                  <a:srgbClr val="222222"/>
                </a:solidFill>
                <a:latin typeface="Lora"/>
              </a:rPr>
              <a:t>From: </a:t>
            </a:r>
            <a:r>
              <a:rPr lang="en-US" sz="900" b="1" i="1" dirty="0">
                <a:solidFill>
                  <a:srgbClr val="006699"/>
                </a:solidFill>
                <a:latin typeface="Lora"/>
                <a:hlinkClick r:id="rId3"/>
              </a:rPr>
              <a:t>Roles of the NKG2D </a:t>
            </a:r>
            <a:r>
              <a:rPr lang="en-US" sz="900" b="1" i="1" dirty="0" err="1">
                <a:solidFill>
                  <a:srgbClr val="006699"/>
                </a:solidFill>
                <a:latin typeface="Lora"/>
                <a:hlinkClick r:id="rId3"/>
              </a:rPr>
              <a:t>immunoreceptor</a:t>
            </a:r>
            <a:r>
              <a:rPr lang="en-US" sz="900" b="1" i="1" dirty="0">
                <a:solidFill>
                  <a:srgbClr val="006699"/>
                </a:solidFill>
                <a:latin typeface="Lora"/>
                <a:hlinkClick r:id="rId3"/>
              </a:rPr>
              <a:t> and its </a:t>
            </a:r>
            <a:r>
              <a:rPr lang="en-US" sz="900" b="1" i="1" dirty="0" smtClean="0">
                <a:solidFill>
                  <a:srgbClr val="006699"/>
                </a:solidFill>
                <a:latin typeface="Lora"/>
                <a:hlinkClick r:id="rId3"/>
              </a:rPr>
              <a:t>ligands</a:t>
            </a:r>
            <a:r>
              <a:rPr lang="ka-GE" sz="900" b="1" i="1" dirty="0" smtClean="0">
                <a:solidFill>
                  <a:srgbClr val="006699"/>
                </a:solidFill>
                <a:latin typeface="Lora"/>
              </a:rPr>
              <a:t> </a:t>
            </a:r>
            <a:r>
              <a:rPr lang="en-US" sz="900" b="1" i="1" dirty="0">
                <a:solidFill>
                  <a:srgbClr val="006699"/>
                </a:solidFill>
                <a:latin typeface="Lora"/>
              </a:rPr>
              <a:t>https://www.nature.com/articles/nri1199/figures/5</a:t>
            </a:r>
            <a:endParaRPr lang="ka-GE" sz="900" b="1" i="1" dirty="0" smtClean="0">
              <a:solidFill>
                <a:srgbClr val="006699"/>
              </a:solidFill>
              <a:latin typeface="Lora"/>
            </a:endParaRPr>
          </a:p>
          <a:p>
            <a:endParaRPr lang="en-US" sz="900" b="1" i="1" dirty="0">
              <a:solidFill>
                <a:srgbClr val="222222"/>
              </a:solidFill>
              <a:effectLst/>
              <a:latin typeface="Lor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639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MIC </a:t>
            </a: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ცილების ექსპრესია</a:t>
            </a:r>
            <a:endParaRPr lang="en-US" dirty="0">
              <a:latin typeface="Franklin Gothic Book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pPr>
              <a:defRPr/>
            </a:pPr>
            <a:r>
              <a:rPr lang="ka-GE" dirty="0" smtClean="0">
                <a:solidFill>
                  <a:schemeClr val="bg1"/>
                </a:solidFill>
                <a:latin typeface="Comic Sans MS"/>
                <a:cs typeface="Comic Sans MS"/>
              </a:rPr>
              <a:t>სმს</a:t>
            </a:r>
            <a:endParaRPr lang="en-US" dirty="0" smtClean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>
              <a:defRPr/>
            </a:pPr>
            <a:r>
              <a:rPr lang="ka-GE" dirty="0" smtClean="0">
                <a:solidFill>
                  <a:schemeClr val="bg1"/>
                </a:solidFill>
                <a:latin typeface="Comic Sans MS"/>
                <a:cs typeface="Comic Sans MS"/>
              </a:rPr>
              <a:t>ეპითელიუმი</a:t>
            </a:r>
            <a:endParaRPr lang="en-US" dirty="0" smtClean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>
              <a:defRPr/>
            </a:pPr>
            <a:r>
              <a:rPr lang="ka-GE" dirty="0" smtClean="0">
                <a:solidFill>
                  <a:schemeClr val="bg1"/>
                </a:solidFill>
                <a:latin typeface="Comic Sans MS"/>
                <a:cs typeface="Comic Sans MS"/>
              </a:rPr>
              <a:t>ენდოთელური უჯრედები</a:t>
            </a: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,</a:t>
            </a:r>
          </a:p>
          <a:p>
            <a:pPr>
              <a:defRPr/>
            </a:pPr>
            <a:r>
              <a:rPr lang="ka-GE" dirty="0" smtClean="0">
                <a:solidFill>
                  <a:schemeClr val="bg1"/>
                </a:solidFill>
                <a:latin typeface="Comic Sans MS"/>
                <a:cs typeface="Comic Sans MS"/>
              </a:rPr>
              <a:t>ფიბრობლასტები</a:t>
            </a:r>
            <a:endParaRPr lang="en-US" dirty="0" smtClean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36512" indent="0">
              <a:buFont typeface="Wingdings 2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&gt; </a:t>
            </a:r>
            <a:r>
              <a:rPr lang="ka-GE" dirty="0" smtClean="0">
                <a:solidFill>
                  <a:srgbClr val="FF6600"/>
                </a:solidFill>
                <a:latin typeface="Comic Sans MS"/>
                <a:cs typeface="Comic Sans MS"/>
              </a:rPr>
              <a:t>სწრაფად პროლიფერირებად  უჯრედებზე</a:t>
            </a:r>
            <a:endParaRPr lang="en-US" dirty="0" smtClean="0">
              <a:solidFill>
                <a:srgbClr val="FF6600"/>
              </a:solidFill>
              <a:latin typeface="Comic Sans MS"/>
              <a:cs typeface="Comic Sans MS"/>
            </a:endParaRPr>
          </a:p>
          <a:p>
            <a:pPr marL="36512" indent="0">
              <a:buFont typeface="Wingdings 2" charset="0"/>
              <a:buNone/>
              <a:defRPr/>
            </a:pPr>
            <a:r>
              <a:rPr lang="ka-GE" dirty="0" smtClean="0">
                <a:solidFill>
                  <a:schemeClr val="bg1"/>
                </a:solidFill>
                <a:latin typeface="Comic Sans MS"/>
                <a:cs typeface="Comic Sans MS"/>
              </a:rPr>
              <a:t>აპრეგულაცია ტრანსფორმირებულ უჯრედებზე </a:t>
            </a: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(</a:t>
            </a:r>
            <a:r>
              <a:rPr lang="ka-GE" dirty="0" smtClean="0">
                <a:solidFill>
                  <a:schemeClr val="bg1"/>
                </a:solidFill>
                <a:latin typeface="Comic Sans MS"/>
                <a:cs typeface="Comic Sans MS"/>
              </a:rPr>
              <a:t>განსაკ ეპითელურ უჯრედებზე</a:t>
            </a: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)</a:t>
            </a:r>
            <a:r>
              <a:rPr lang="ka-GE" dirty="0" smtClean="0">
                <a:solidFill>
                  <a:schemeClr val="bg1"/>
                </a:solidFill>
                <a:latin typeface="Comic Sans MS"/>
                <a:cs typeface="Comic Sans MS"/>
              </a:rPr>
              <a:t>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Franklin Gothic Book" charset="0"/>
              <a:ea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08800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025"/>
            <a:ext cx="4114800" cy="43719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Franklin Gothic Book" charset="0"/>
              <a:ea typeface="MS PGothic" charset="0"/>
            </a:endParaRPr>
          </a:p>
        </p:txBody>
      </p:sp>
      <p:pic>
        <p:nvPicPr>
          <p:cNvPr id="36866" name="Content Placeholder 3" descr="Figure-1-NK-cells-in-tumor-immunosurveillance-The-diagram-shows-the-potential-roles-of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68" r="38792" b="650"/>
          <a:stretch>
            <a:fillRect/>
          </a:stretch>
        </p:blipFill>
        <p:spPr>
          <a:xfrm>
            <a:off x="0" y="-141288"/>
            <a:ext cx="9144000" cy="71818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  <a:latin typeface="Comic Sans MS" charset="0"/>
                <a:ea typeface="MS PGothic" charset="0"/>
              </a:rPr>
              <a:t>CD8+ T </a:t>
            </a:r>
            <a:r>
              <a:rPr lang="ka-GE" sz="48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უჯრედები</a:t>
            </a:r>
            <a:endParaRPr lang="en-US" dirty="0">
              <a:latin typeface="Franklin Gothic Book" charset="0"/>
              <a:ea typeface="MS PGothic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T </a:t>
            </a: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კიბოსთან ფიზიკური კონტაქტი</a:t>
            </a:r>
            <a:endParaRPr lang="en-US" dirty="0">
              <a:solidFill>
                <a:schemeClr val="bg1"/>
              </a:solidFill>
              <a:latin typeface="Comic Sans MS" charset="0"/>
              <a:ea typeface="MS PGothic" charset="0"/>
              <a:cs typeface="Comic Sans MS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TCR </a:t>
            </a: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 უნდა სტიმულირდეს კიბოთი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  <a:ea typeface="MS PGothic" charset="0"/>
              </a:rPr>
              <a:t>A stress associated molecule 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686800" cy="6400800"/>
          </a:xfrm>
        </p:spPr>
        <p:txBody>
          <a:bodyPr/>
          <a:lstStyle/>
          <a:p>
            <a:pPr marL="34925" indent="0">
              <a:buFont typeface="Wingdings 2" charset="0"/>
              <a:buNone/>
            </a:pPr>
            <a:r>
              <a:rPr lang="en-US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Tc </a:t>
            </a: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გამოიცნობს</a:t>
            </a:r>
            <a:r>
              <a:rPr lang="en-US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TAA </a:t>
            </a:r>
            <a:r>
              <a:rPr lang="en-US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TCR </a:t>
            </a: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სიმსივნეზე</a:t>
            </a:r>
            <a:endParaRPr lang="en-US" dirty="0">
              <a:solidFill>
                <a:schemeClr val="bg1"/>
              </a:solidFill>
              <a:latin typeface="Comic Sans MS" charset="0"/>
              <a:ea typeface="MS PGothic" charset="0"/>
              <a:cs typeface="Comic Sans MS" charset="0"/>
            </a:endParaRPr>
          </a:p>
        </p:txBody>
      </p:sp>
      <p:pic>
        <p:nvPicPr>
          <p:cNvPr id="38915" name="Picture 8" descr="Checkpoi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620838"/>
            <a:ext cx="9144001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096000" y="2895600"/>
            <a:ext cx="17526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19200" y="24384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Negative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066800"/>
          </a:xfrm>
        </p:spPr>
        <p:txBody>
          <a:bodyPr/>
          <a:lstStyle/>
          <a:p>
            <a:pPr marL="342900" indent="-342900" algn="ctr" eaLnBrk="1" hangingPunct="1"/>
            <a:r>
              <a:rPr lang="en-US" sz="3200" dirty="0">
                <a:solidFill>
                  <a:schemeClr val="bg1"/>
                </a:solidFill>
                <a:latin typeface="Comic Sans MS" charset="0"/>
                <a:ea typeface="MS PGothic" charset="0"/>
              </a:rPr>
              <a:t>CD8+ T </a:t>
            </a:r>
            <a:r>
              <a:rPr lang="ka-GE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გამოიცნობს სიმსივნის </a:t>
            </a:r>
            <a:r>
              <a:rPr lang="en-US" sz="3200" dirty="0" err="1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Ags</a:t>
            </a:r>
            <a:r>
              <a:rPr lang="en-US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 </a:t>
            </a:r>
            <a:r>
              <a:rPr lang="ka-GE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აწუ-ით</a:t>
            </a:r>
            <a:endParaRPr lang="en-US" sz="3200" dirty="0">
              <a:solidFill>
                <a:schemeClr val="bg1"/>
              </a:solidFill>
              <a:latin typeface="Franklin Gothic Book" charset="0"/>
              <a:ea typeface="MS PGothic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839200" cy="5638800"/>
          </a:xfrm>
        </p:spPr>
        <p:txBody>
          <a:bodyPr/>
          <a:lstStyle/>
          <a:p>
            <a:pPr marL="449263" lvl="1" indent="0" eaLnBrk="1" hangingPunct="1">
              <a:buFont typeface="Wingdings 2" charset="0"/>
              <a:buNone/>
            </a:pPr>
            <a:r>
              <a:rPr lang="ka-GE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აწუ</a:t>
            </a:r>
            <a:r>
              <a:rPr lang="en-US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 </a:t>
            </a:r>
            <a:r>
              <a:rPr lang="ka-GE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გადაამუშავებს სიმსივნურ ანტიგენს</a:t>
            </a:r>
            <a:r>
              <a:rPr lang="en-US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. </a:t>
            </a:r>
            <a:endParaRPr lang="en-US" sz="3200" dirty="0">
              <a:solidFill>
                <a:schemeClr val="bg1"/>
              </a:solidFill>
              <a:latin typeface="Comic Sans MS" charset="0"/>
              <a:ea typeface="MS PGothic" charset="0"/>
            </a:endParaRPr>
          </a:p>
          <a:p>
            <a:pPr marL="449263" lvl="1" indent="0" eaLnBrk="1" hangingPunct="1">
              <a:buFont typeface="Wingdings 2" charset="0"/>
              <a:buNone/>
            </a:pPr>
            <a:r>
              <a:rPr lang="ka-GE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და წარადგენს </a:t>
            </a:r>
            <a:r>
              <a:rPr lang="en-US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I MHC</a:t>
            </a:r>
            <a:r>
              <a:rPr lang="ka-GE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 მოლეკულით</a:t>
            </a:r>
          </a:p>
          <a:p>
            <a:pPr marL="449263" lvl="1" indent="0" eaLnBrk="1" hangingPunct="1">
              <a:buFont typeface="Wingdings 2" charset="0"/>
              <a:buNone/>
            </a:pPr>
            <a:r>
              <a:rPr lang="en-US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CD8</a:t>
            </a:r>
            <a:r>
              <a:rPr lang="en-US" sz="3200" dirty="0">
                <a:solidFill>
                  <a:schemeClr val="bg1"/>
                </a:solidFill>
                <a:latin typeface="Comic Sans MS" charset="0"/>
                <a:ea typeface="MS PGothic" charset="0"/>
              </a:rPr>
              <a:t>+ T </a:t>
            </a:r>
            <a:r>
              <a:rPr lang="ka-GE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-თვის</a:t>
            </a:r>
            <a:r>
              <a:rPr lang="en-US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. </a:t>
            </a:r>
            <a:endParaRPr lang="en-US" sz="3200" dirty="0">
              <a:solidFill>
                <a:schemeClr val="bg1"/>
              </a:solidFill>
              <a:latin typeface="Comic Sans MS" charset="0"/>
              <a:ea typeface="MS PGothic" charset="0"/>
            </a:endParaRPr>
          </a:p>
          <a:p>
            <a:pPr marL="449263" lvl="1" indent="0" eaLnBrk="1" hangingPunct="1">
              <a:buFont typeface="Wingdings 2" charset="0"/>
              <a:buNone/>
            </a:pPr>
            <a:r>
              <a:rPr lang="ka-GE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აწუ ზედაპირზე კომასტიმულირებელი </a:t>
            </a:r>
            <a:r>
              <a:rPr lang="en-US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CD8</a:t>
            </a:r>
            <a:r>
              <a:rPr lang="en-US" sz="3200" dirty="0">
                <a:solidFill>
                  <a:schemeClr val="bg1"/>
                </a:solidFill>
                <a:latin typeface="Comic Sans MS" charset="0"/>
                <a:ea typeface="MS PGothic" charset="0"/>
              </a:rPr>
              <a:t>+ T </a:t>
            </a:r>
            <a:r>
              <a:rPr lang="ka-GE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დამატებითი სიგნალი</a:t>
            </a:r>
            <a:r>
              <a:rPr lang="en-US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.</a:t>
            </a:r>
            <a:endParaRPr lang="en-US" sz="3200" dirty="0">
              <a:solidFill>
                <a:schemeClr val="bg1"/>
              </a:solidFill>
              <a:latin typeface="Comic Sans MS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Franklin Gothic Book" charset="0"/>
              <a:ea typeface="MS PGothic" charset="0"/>
            </a:endParaRPr>
          </a:p>
        </p:txBody>
      </p:sp>
      <p:pic>
        <p:nvPicPr>
          <p:cNvPr id="4198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Franklin Gothic Book" charset="0"/>
              <a:ea typeface="MS PGothic" charset="0"/>
            </a:endParaRPr>
          </a:p>
        </p:txBody>
      </p:sp>
      <p:pic>
        <p:nvPicPr>
          <p:cNvPr id="43010" name="Content Placeholder 3" descr="kargia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8" t="162" r="2" b="-110"/>
          <a:stretch>
            <a:fillRect/>
          </a:stretch>
        </p:blipFill>
        <p:spPr>
          <a:xfrm>
            <a:off x="0" y="26988"/>
            <a:ext cx="9144000" cy="6892925"/>
          </a:xfrm>
        </p:spPr>
      </p:pic>
      <p:sp>
        <p:nvSpPr>
          <p:cNvPr id="2" name="Rectangle 1"/>
          <p:cNvSpPr/>
          <p:nvPr/>
        </p:nvSpPr>
        <p:spPr>
          <a:xfrm>
            <a:off x="152400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i="1" dirty="0">
                <a:solidFill>
                  <a:srgbClr val="333333"/>
                </a:solidFill>
                <a:latin typeface="Roboto"/>
              </a:rPr>
              <a:t>Article (PDF Available) </a:t>
            </a:r>
            <a:r>
              <a:rPr lang="en-US" sz="900" b="1" i="1" dirty="0">
                <a:solidFill>
                  <a:srgbClr val="555555"/>
                </a:solidFill>
                <a:latin typeface="Roboto"/>
              </a:rPr>
              <a:t> </a:t>
            </a:r>
            <a:r>
              <a:rPr lang="en-US" sz="900" b="1" i="1" dirty="0">
                <a:solidFill>
                  <a:srgbClr val="888888"/>
                </a:solidFill>
                <a:latin typeface="Roboto"/>
              </a:rPr>
              <a:t>in</a:t>
            </a:r>
            <a:r>
              <a:rPr lang="en-US" sz="900" b="1" i="1" dirty="0">
                <a:solidFill>
                  <a:srgbClr val="555555"/>
                </a:solidFill>
                <a:latin typeface="Roboto"/>
              </a:rPr>
              <a:t> </a:t>
            </a:r>
            <a:r>
              <a:rPr lang="en-US" sz="900" b="1" i="1" dirty="0">
                <a:solidFill>
                  <a:srgbClr val="0080FF"/>
                </a:solidFill>
                <a:latin typeface="Roboto"/>
                <a:hlinkClick r:id="rId4"/>
              </a:rPr>
              <a:t>Clinical Cancer Research</a:t>
            </a:r>
            <a:r>
              <a:rPr lang="en-US" sz="900" b="1" i="1" dirty="0">
                <a:solidFill>
                  <a:srgbClr val="555555"/>
                </a:solidFill>
                <a:latin typeface="Roboto"/>
              </a:rPr>
              <a:t> 21(22):5047-5056 · November 2015 </a:t>
            </a:r>
            <a:r>
              <a:rPr lang="en-US" sz="900" b="1" i="1" dirty="0">
                <a:solidFill>
                  <a:srgbClr val="888888"/>
                </a:solidFill>
                <a:latin typeface="Roboto"/>
              </a:rPr>
              <a:t>with</a:t>
            </a:r>
            <a:r>
              <a:rPr lang="en-US" sz="900" b="1" i="1" dirty="0">
                <a:solidFill>
                  <a:srgbClr val="555555"/>
                </a:solidFill>
                <a:latin typeface="Roboto"/>
              </a:rPr>
              <a:t> 352 Reads</a:t>
            </a:r>
            <a:endParaRPr lang="en-US" sz="900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ka-GE" sz="3200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სიმსივნის კვლის  ორი გზა</a:t>
            </a:r>
            <a:endParaRPr lang="en-US" sz="3200" dirty="0">
              <a:solidFill>
                <a:schemeClr val="bg1"/>
              </a:solidFill>
              <a:latin typeface="Comic Sans MS" charset="0"/>
              <a:ea typeface="MS PGothic" charset="0"/>
              <a:cs typeface="Comic Sans MS" charset="0"/>
            </a:endParaRPr>
          </a:p>
        </p:txBody>
      </p:sp>
      <p:pic>
        <p:nvPicPr>
          <p:cNvPr id="45058" name="Content Placeholder 4" descr="tmp4C74_thumb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r="2065"/>
          <a:stretch>
            <a:fillRect/>
          </a:stretch>
        </p:blipFill>
        <p:spPr>
          <a:xfrm>
            <a:off x="0" y="838200"/>
            <a:ext cx="9182100" cy="60198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639762"/>
          </a:xfrm>
        </p:spPr>
        <p:txBody>
          <a:bodyPr/>
          <a:lstStyle/>
          <a:p>
            <a:pPr marL="342900" indent="-342900" algn="ctr" eaLnBrk="1" hangingPunct="1"/>
            <a:r>
              <a:rPr lang="en-US" sz="3600" dirty="0">
                <a:solidFill>
                  <a:schemeClr val="bg1"/>
                </a:solidFill>
                <a:latin typeface="Comic Sans MS" charset="0"/>
                <a:ea typeface="MS PGothic" charset="0"/>
              </a:rPr>
              <a:t>CD4+ </a:t>
            </a:r>
            <a:r>
              <a:rPr lang="en-US" sz="3600" dirty="0" err="1">
                <a:solidFill>
                  <a:schemeClr val="bg1"/>
                </a:solidFill>
                <a:latin typeface="Comic Sans MS" charset="0"/>
                <a:ea typeface="MS PGothic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Comic Sans MS" charset="0"/>
                <a:ea typeface="MS PGothic" charset="0"/>
              </a:rPr>
              <a:t> </a:t>
            </a:r>
            <a:r>
              <a:rPr lang="ka-GE" sz="36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პასუხი</a:t>
            </a:r>
            <a:endParaRPr lang="en-US" sz="3600" dirty="0">
              <a:solidFill>
                <a:schemeClr val="bg1"/>
              </a:solidFill>
              <a:latin typeface="Franklin Gothic Book" charset="0"/>
              <a:ea typeface="MS PGothic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96200" cy="4114800"/>
          </a:xfrm>
        </p:spPr>
        <p:txBody>
          <a:bodyPr/>
          <a:lstStyle/>
          <a:p>
            <a:pPr marL="449263" lvl="1" indent="0" eaLnBrk="1" hangingPunct="1">
              <a:buFont typeface="Wingdings 2" charset="0"/>
              <a:buNone/>
            </a:pPr>
            <a:r>
              <a:rPr lang="en-US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CD4</a:t>
            </a:r>
            <a:r>
              <a:rPr lang="en-US" sz="3200" dirty="0">
                <a:solidFill>
                  <a:schemeClr val="bg1"/>
                </a:solidFill>
                <a:latin typeface="Comic Sans MS" charset="0"/>
                <a:ea typeface="MS PGothic" charset="0"/>
              </a:rPr>
              <a:t>+ </a:t>
            </a:r>
            <a:r>
              <a:rPr lang="ka-GE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ციტოკინები, რომლებიც ააქტიურებენ </a:t>
            </a:r>
            <a:r>
              <a:rPr lang="en-US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omic Sans MS" charset="0"/>
                <a:ea typeface="MS PGothic" charset="0"/>
              </a:rPr>
              <a:t>CD8+ T </a:t>
            </a:r>
            <a:r>
              <a:rPr lang="ka-GE" sz="32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ეფექტორულ უჯრედებად</a:t>
            </a:r>
            <a:endParaRPr lang="en-US" sz="3200" dirty="0">
              <a:solidFill>
                <a:schemeClr val="bg1"/>
              </a:solidFill>
              <a:latin typeface="Comic Sans MS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charset="0"/>
                <a:ea typeface="MS PGothic" charset="0"/>
              </a:rPr>
              <a:t>A stress associated molecule 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3276600"/>
          </a:xfrm>
        </p:spPr>
        <p:txBody>
          <a:bodyPr/>
          <a:lstStyle/>
          <a:p>
            <a:pPr marL="34925" indent="0">
              <a:buNone/>
            </a:pPr>
            <a:r>
              <a:rPr lang="en-US" sz="4000" dirty="0" err="1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Th</a:t>
            </a:r>
            <a:r>
              <a:rPr lang="en-US" sz="4000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 (CD4+) </a:t>
            </a:r>
            <a:r>
              <a:rPr lang="ka-GE" sz="4000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ეხმარება </a:t>
            </a:r>
            <a:r>
              <a:rPr lang="en-US" sz="4000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  </a:t>
            </a:r>
            <a:r>
              <a:rPr lang="ka-GE" sz="4000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დუ-ს</a:t>
            </a:r>
            <a:r>
              <a:rPr lang="en-US" sz="4000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 </a:t>
            </a:r>
            <a:r>
              <a:rPr lang="ka-GE" sz="4000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გააქტიუროს </a:t>
            </a:r>
            <a:r>
              <a:rPr lang="en-US" sz="4000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Tc </a:t>
            </a:r>
            <a:r>
              <a:rPr lang="en-US" sz="4000" dirty="0" err="1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IFN</a:t>
            </a:r>
            <a:r>
              <a:rPr lang="en-US" sz="4000" dirty="0" err="1" smtClean="0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ɣ</a:t>
            </a:r>
            <a:r>
              <a:rPr lang="ka-GE" sz="4000" dirty="0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-</a:t>
            </a:r>
            <a:r>
              <a:rPr lang="en-US" sz="4000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gamma</a:t>
            </a:r>
            <a:r>
              <a:rPr lang="ka-GE" sz="4000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-ს სინთეზისათვის</a:t>
            </a:r>
            <a:r>
              <a:rPr lang="en-US" sz="4000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, </a:t>
            </a:r>
            <a:r>
              <a:rPr lang="ka-GE" sz="4000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რაც  ახდენს მეტი რაოდენბით </a:t>
            </a:r>
            <a:r>
              <a:rPr lang="en-US" sz="4000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NK</a:t>
            </a:r>
            <a:r>
              <a:rPr lang="ka-GE" sz="4000" dirty="0" smtClean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 ჩართვას პროცესში</a:t>
            </a:r>
            <a:endParaRPr lang="en-US" sz="4000" dirty="0">
              <a:solidFill>
                <a:schemeClr val="bg1"/>
              </a:solidFill>
              <a:latin typeface="Comic Sans MS" charset="0"/>
              <a:ea typeface="MS PGothic" charset="0"/>
              <a:cs typeface="Comic Sans MS" charset="0"/>
            </a:endParaRPr>
          </a:p>
          <a:p>
            <a:pPr marL="34925" indent="0">
              <a:buFont typeface="Wingdings 2" charset="0"/>
              <a:buNone/>
            </a:pPr>
            <a:endParaRPr lang="en-US" sz="4000" dirty="0">
              <a:solidFill>
                <a:schemeClr val="bg1"/>
              </a:solidFill>
              <a:latin typeface="Comic Sans MS" charset="0"/>
              <a:ea typeface="MS PGothic" charset="0"/>
              <a:cs typeface="Comic Sans MS" charset="0"/>
            </a:endParaRPr>
          </a:p>
          <a:p>
            <a:pPr marL="34925" indent="0">
              <a:buFont typeface="Wingdings 2" charset="0"/>
              <a:buNone/>
            </a:pPr>
            <a:r>
              <a:rPr lang="en-US" sz="4000" dirty="0">
                <a:solidFill>
                  <a:schemeClr val="bg1"/>
                </a:solidFill>
                <a:latin typeface="Comic Sans MS" charset="0"/>
                <a:ea typeface="MS PGothic" charset="0"/>
                <a:cs typeface="Comic Sans MS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Franklin Gothic Book" charset="0"/>
                <a:ea typeface="MS PGothic" charset="0"/>
              </a:rPr>
              <a:t>CD4 </a:t>
            </a:r>
            <a:br>
              <a:rPr lang="en-US" dirty="0" smtClean="0">
                <a:solidFill>
                  <a:schemeClr val="bg1"/>
                </a:solidFill>
                <a:latin typeface="Franklin Gothic Book" charset="0"/>
                <a:ea typeface="MS PGothic" charset="0"/>
              </a:rPr>
            </a:br>
            <a:r>
              <a:rPr lang="ka-GE" sz="900" dirty="0" smtClean="0">
                <a:solidFill>
                  <a:schemeClr val="bg1"/>
                </a:solidFill>
                <a:latin typeface="Franklin Gothic Book" charset="0"/>
                <a:ea typeface="MS PGothic" charset="0"/>
              </a:rPr>
              <a:t>წყარო: </a:t>
            </a:r>
            <a:r>
              <a:rPr lang="en-US" sz="900" b="1" i="1" dirty="0" smtClean="0">
                <a:solidFill>
                  <a:schemeClr val="bg1"/>
                </a:solidFill>
                <a:latin typeface="Franklin Gothic Book" charset="0"/>
                <a:ea typeface="MS PGothic" charset="0"/>
              </a:rPr>
              <a:t>Kabul </a:t>
            </a:r>
            <a:r>
              <a:rPr lang="en-US" sz="900" b="1" i="1" dirty="0" err="1" smtClean="0">
                <a:solidFill>
                  <a:schemeClr val="bg1"/>
                </a:solidFill>
                <a:latin typeface="Franklin Gothic Book" charset="0"/>
                <a:ea typeface="MS PGothic" charset="0"/>
              </a:rPr>
              <a:t>Abass</a:t>
            </a:r>
            <a:r>
              <a:rPr lang="en-US" sz="900" b="1" i="1" dirty="0" smtClean="0">
                <a:solidFill>
                  <a:schemeClr val="bg1"/>
                </a:solidFill>
                <a:latin typeface="Franklin Gothic Book" charset="0"/>
                <a:ea typeface="MS PGothic" charset="0"/>
              </a:rPr>
              <a:t>, Molecular and Cellular IMMUNOLOGY</a:t>
            </a:r>
            <a:r>
              <a:rPr lang="en-US" sz="900" dirty="0" smtClean="0">
                <a:solidFill>
                  <a:schemeClr val="bg1"/>
                </a:solidFill>
                <a:latin typeface="Franklin Gothic Book" charset="0"/>
                <a:ea typeface="MS PGothic" charset="0"/>
              </a:rPr>
              <a:t>.</a:t>
            </a:r>
            <a:endParaRPr lang="tr-TR" sz="900" dirty="0">
              <a:solidFill>
                <a:schemeClr val="bg1"/>
              </a:solidFill>
              <a:latin typeface="Franklin Gothic Book" charset="0"/>
              <a:ea typeface="MS PGothic" charset="0"/>
            </a:endParaRPr>
          </a:p>
        </p:txBody>
      </p:sp>
      <p:pic>
        <p:nvPicPr>
          <p:cNvPr id="4915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8" y="1066800"/>
            <a:ext cx="9251950" cy="5638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rgbClr val="26C50B"/>
                </a:solidFill>
              </a:rPr>
              <a:t>ისტორია</a:t>
            </a:r>
            <a:endParaRPr lang="en-US" dirty="0">
              <a:solidFill>
                <a:srgbClr val="26C5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100 </a:t>
            </a:r>
            <a:r>
              <a:rPr lang="en-US" dirty="0" err="1" smtClean="0">
                <a:solidFill>
                  <a:schemeClr val="bg1"/>
                </a:solidFill>
              </a:rPr>
              <a:t>წლის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წინ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Ehrlich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და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თანაავტორებმა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აღმოაჩინეს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მონონუკლეარული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უჯრედების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ინფილტრატი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სიმსივნის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შიგნით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ან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ირგვლივ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1);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58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639762"/>
          </a:xfrm>
        </p:spPr>
        <p:txBody>
          <a:bodyPr/>
          <a:lstStyle/>
          <a:p>
            <a:pPr marL="342900" indent="-342900" algn="ctr" eaLnBrk="1" hangingPunct="1"/>
            <a:r>
              <a:rPr lang="ka-GE" sz="36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ანტისხეულების პასუხი</a:t>
            </a:r>
            <a:endParaRPr lang="en-US" sz="3600" dirty="0">
              <a:solidFill>
                <a:schemeClr val="bg1"/>
              </a:solidFill>
              <a:latin typeface="Franklin Gothic Book" charset="0"/>
              <a:ea typeface="MS PGothic" charset="0"/>
            </a:endParaRPr>
          </a:p>
        </p:txBody>
      </p:sp>
      <p:sp>
        <p:nvSpPr>
          <p:cNvPr id="371714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839200" cy="5638800"/>
          </a:xfrm>
        </p:spPr>
        <p:txBody>
          <a:bodyPr/>
          <a:lstStyle/>
          <a:p>
            <a:pPr marL="449263" lvl="1" indent="0" eaLnBrk="1" hangingPunct="1">
              <a:buFont typeface="Wingdings 2" panose="05020102010507070707" pitchFamily="18" charset="2"/>
              <a:buNone/>
              <a:defRPr/>
            </a:pPr>
            <a:r>
              <a:rPr lang="ka-GE" altLang="tr-TR" sz="3200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კომპლემენტის </a:t>
            </a:r>
            <a:r>
              <a:rPr lang="en-US" altLang="tr-TR" sz="3200" dirty="0" smtClean="0">
                <a:solidFill>
                  <a:schemeClr val="bg1"/>
                </a:solidFill>
                <a:latin typeface="Comic Sans MS" pitchFamily="66" charset="0"/>
              </a:rPr>
              <a:t>C </a:t>
            </a:r>
            <a:r>
              <a:rPr lang="ka-GE" altLang="tr-TR" sz="3200" dirty="0" smtClean="0">
                <a:solidFill>
                  <a:schemeClr val="bg1"/>
                </a:solidFill>
                <a:latin typeface="Comic Sans MS" pitchFamily="66" charset="0"/>
              </a:rPr>
              <a:t> აქტივაცია</a:t>
            </a:r>
          </a:p>
          <a:p>
            <a:pPr marL="449263" lvl="1" indent="0" eaLnBrk="1" hangingPunct="1">
              <a:buFont typeface="Wingdings 2" panose="05020102010507070707" pitchFamily="18" charset="2"/>
              <a:buNone/>
              <a:defRPr/>
            </a:pPr>
            <a:r>
              <a:rPr lang="ka-GE" altLang="tr-TR" sz="3200" dirty="0" smtClean="0">
                <a:solidFill>
                  <a:schemeClr val="bg1"/>
                </a:solidFill>
                <a:latin typeface="Comic Sans MS" pitchFamily="66" charset="0"/>
              </a:rPr>
              <a:t>და </a:t>
            </a:r>
            <a:r>
              <a:rPr lang="en-US" altLang="tr-TR" sz="3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altLang="tr-TR" sz="3200" dirty="0">
                <a:solidFill>
                  <a:schemeClr val="bg1"/>
                </a:solidFill>
                <a:latin typeface="Comic Sans MS" pitchFamily="66" charset="0"/>
              </a:rPr>
              <a:t>ADCC </a:t>
            </a:r>
            <a:r>
              <a:rPr lang="ka-GE" altLang="tr-TR" sz="3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altLang="tr-TR" sz="3200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altLang="tr-TR" sz="3200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MF</a:t>
            </a:r>
            <a:r>
              <a:rPr lang="en-US" altLang="tr-TR" sz="320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  <a:r>
              <a:rPr lang="ka-GE" altLang="tr-TR" sz="3200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და </a:t>
            </a:r>
            <a:r>
              <a:rPr lang="en-US" altLang="tr-TR" sz="3200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NK</a:t>
            </a:r>
            <a:r>
              <a:rPr lang="ka-GE" altLang="tr-TR" sz="320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)</a:t>
            </a:r>
            <a:endParaRPr lang="en-US" altLang="tr-TR" sz="3200" dirty="0" smtClean="0">
              <a:solidFill>
                <a:schemeClr val="bg1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Franklin Gothic Book" charset="0"/>
              <a:ea typeface="MS PGothic" charset="0"/>
            </a:endParaRPr>
          </a:p>
        </p:txBody>
      </p:sp>
      <p:pic>
        <p:nvPicPr>
          <p:cNvPr id="52226" name="Content Placeholder 3" descr="media-8b7-8b7cebf0-b143-4973-88b6-e1eade72054d-phpKTenf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1" t="4808" b="4808"/>
          <a:stretch>
            <a:fillRect/>
          </a:stretch>
        </p:blipFill>
        <p:spPr>
          <a:xfrm>
            <a:off x="0" y="0"/>
            <a:ext cx="8893175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228600" y="228600"/>
            <a:ext cx="8686800" cy="6400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457200" lvl="1" defTabSz="449263">
              <a:spcBef>
                <a:spcPts val="70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en-GB" altLang="en-US" sz="2400" b="1" i="1"/>
              <a:t> 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578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GB" altLang="en-US" sz="3200" dirty="0" smtClean="0">
                <a:solidFill>
                  <a:schemeClr val="accent5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Mechanisms  of tumour  escape </a:t>
            </a:r>
          </a:p>
          <a:p>
            <a:pPr marL="457200" indent="-457200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ka-GE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ანტიგენნეგატიური ვარიანტების სიმრავლე</a:t>
            </a:r>
          </a:p>
          <a:p>
            <a:pPr marL="457200" indent="-457200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alt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MHC </a:t>
            </a:r>
            <a:r>
              <a:rPr lang="ka-GE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ექსპრესიის დაკარგვა</a:t>
            </a:r>
            <a:r>
              <a:rPr lang="en-GB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/ </a:t>
            </a:r>
            <a:r>
              <a:rPr lang="ka-GE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შემცირება</a:t>
            </a:r>
            <a:r>
              <a:rPr lang="en-GB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</a:t>
            </a:r>
            <a:endParaRPr lang="ka-GE" altLang="en-US" sz="2800" dirty="0" smtClean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457200" indent="-457200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ka-GE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კოსტიმულაციის სიმცირე</a:t>
            </a:r>
            <a:endParaRPr lang="en-GB" altLang="en-US" sz="2800" dirty="0" smtClean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457200" indent="-457200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ka-GE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იმუნოსუპრესორული ციტოკინები</a:t>
            </a:r>
            <a:endParaRPr lang="en-GB" altLang="en-US" sz="2800" dirty="0" smtClean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457200" indent="-457200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ka-GE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ანტიგენური მასკირება</a:t>
            </a:r>
            <a:endParaRPr lang="en-GB" altLang="en-US" sz="2800" dirty="0" smtClean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  <a:p>
            <a:pPr marL="457200" indent="-457200">
              <a:lnSpc>
                <a:spcPct val="140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T</a:t>
            </a:r>
            <a:r>
              <a:rPr lang="en-US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c </a:t>
            </a:r>
            <a:r>
              <a:rPr lang="ka-GE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-ს</a:t>
            </a:r>
            <a:r>
              <a:rPr lang="en-GB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ka-GE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t>აპოპტოზი</a:t>
            </a:r>
            <a:endParaRPr lang="en-GB" altLang="en-US" sz="2800" dirty="0" smtClean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Franklin Gothic Book" charset="0"/>
              <a:ea typeface="MS PGothic" charset="0"/>
            </a:endParaRPr>
          </a:p>
        </p:txBody>
      </p:sp>
      <p:pic>
        <p:nvPicPr>
          <p:cNvPr id="5529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32"/>
            <a:ext cx="8996363" cy="680402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Franklin Gothic Book" charset="0"/>
              <a:ea typeface="MS PGothic" charset="0"/>
            </a:endParaRPr>
          </a:p>
        </p:txBody>
      </p:sp>
      <p:pic>
        <p:nvPicPr>
          <p:cNvPr id="5632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8450" cy="67056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12838"/>
          </a:xfrm>
        </p:spPr>
        <p:txBody>
          <a:bodyPr/>
          <a:lstStyle/>
          <a:p>
            <a:pPr algn="ctr"/>
            <a:r>
              <a:rPr lang="ka-GE" sz="36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სიმსივნური უჯრედების მიერ სინთეზებული  სუბსტანციების მიერ იმუნიტეტის დათრგუნვა</a:t>
            </a:r>
            <a:r>
              <a:rPr lang="en-US" sz="36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 </a:t>
            </a:r>
            <a:endParaRPr lang="tr-TR" sz="4000" dirty="0">
              <a:latin typeface="Franklin Gothic Book" charset="0"/>
              <a:ea typeface="MS PGothic" charset="0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7467600" cy="3535363"/>
          </a:xfrm>
        </p:spPr>
        <p:txBody>
          <a:bodyPr/>
          <a:lstStyle/>
          <a:p>
            <a:pPr marL="34925" indent="0">
              <a:buFont typeface="Wingdings 2" charset="0"/>
              <a:buNone/>
            </a:pPr>
            <a:r>
              <a:rPr lang="en-US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TGF-β</a:t>
            </a: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- თრგუნავს ლიმფოციტების და მაკროფაგების ეფექტორულ ფუნქციას და პროლიფერაციას</a:t>
            </a:r>
            <a:endParaRPr lang="tr-TR" dirty="0">
              <a:solidFill>
                <a:schemeClr val="bg1"/>
              </a:solidFill>
              <a:latin typeface="Comic Sans MS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sz="40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იმუნური პასუხის აქტიური დათრგუნვა</a:t>
            </a:r>
            <a:endParaRPr lang="tr-TR" sz="4000" dirty="0">
              <a:latin typeface="Comic Sans MS" charset="0"/>
              <a:ea typeface="MS PGothic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/>
          <a:lstStyle/>
          <a:p>
            <a:pPr marL="34925" indent="0">
              <a:buFont typeface="Wingdings 2" charset="0"/>
              <a:buNone/>
            </a:pPr>
            <a:r>
              <a:rPr lang="en-US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T </a:t>
            </a: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უჯრედული პასუხი ითრგუნება </a:t>
            </a:r>
            <a:r>
              <a:rPr lang="en-US" dirty="0" smtClean="0">
                <a:solidFill>
                  <a:srgbClr val="FF6600"/>
                </a:solidFill>
                <a:latin typeface="Comic Sans MS" charset="0"/>
                <a:ea typeface="MS PGothic" charset="0"/>
              </a:rPr>
              <a:t>CTLA-4 </a:t>
            </a:r>
            <a:r>
              <a:rPr lang="en-US" dirty="0">
                <a:solidFill>
                  <a:srgbClr val="FF6600"/>
                </a:solidFill>
                <a:latin typeface="Comic Sans MS" charset="0"/>
                <a:ea typeface="MS PGothic" charset="0"/>
              </a:rPr>
              <a:t>or PD-1, </a:t>
            </a: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ორი მთავარი ინჰიბირების გზით.</a:t>
            </a:r>
            <a:endParaRPr lang="en-US" dirty="0">
              <a:solidFill>
                <a:schemeClr val="bg1"/>
              </a:solidFill>
              <a:latin typeface="Comic Sans MS" charset="0"/>
              <a:ea typeface="MS PGothic" charset="0"/>
            </a:endParaRPr>
          </a:p>
          <a:p>
            <a:pPr marL="34925" indent="0">
              <a:buFont typeface="Wingdings 2" charset="0"/>
              <a:buNone/>
            </a:pP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სიმსივნური ანტიგენები  წარიდგინება აწუ-ის მიერ  მკაცრი ბუნებრივი იმუნიტეტის პასუხის  არარსებობისას, და ეს თავის მხრივ </a:t>
            </a:r>
            <a:r>
              <a:rPr lang="en-US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B7 </a:t>
            </a: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მოლეკულების დაბალი ექსპრესიას განაპირობებს</a:t>
            </a:r>
            <a:endParaRPr lang="tr-TR" dirty="0">
              <a:solidFill>
                <a:schemeClr val="bg1"/>
              </a:solidFill>
              <a:latin typeface="Comic Sans MS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Franklin Gothic Book" charset="0"/>
              <a:ea typeface="MS PGothic" charset="0"/>
            </a:endParaRPr>
          </a:p>
        </p:txBody>
      </p:sp>
      <p:pic>
        <p:nvPicPr>
          <p:cNvPr id="59394" name="Content Placeholder 3" descr="checkpoint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" b="-3333"/>
          <a:stretch>
            <a:fillRect/>
          </a:stretch>
        </p:blipFill>
        <p:spPr>
          <a:xfrm>
            <a:off x="0" y="177800"/>
            <a:ext cx="9144000" cy="69088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944562"/>
          </a:xfrm>
        </p:spPr>
        <p:txBody>
          <a:bodyPr/>
          <a:lstStyle/>
          <a:p>
            <a:pPr algn="ctr" eaLnBrk="1" hangingPunct="1"/>
            <a:r>
              <a:rPr lang="ka-GE" sz="36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იმუნური პასუხის აქტიური დათრგუნვა</a:t>
            </a:r>
            <a:endParaRPr lang="en-US" sz="4400" dirty="0">
              <a:latin typeface="Comic Sans MS" charset="0"/>
              <a:ea typeface="MS PGothic" charset="0"/>
            </a:endParaRP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334000"/>
          </a:xfrm>
        </p:spPr>
        <p:txBody>
          <a:bodyPr/>
          <a:lstStyle/>
          <a:p>
            <a:pPr marL="449263" lvl="1" eaLnBrk="1" hangingPunct="1"/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მარეგულირებელი </a:t>
            </a:r>
            <a:r>
              <a:rPr lang="en-US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mic Sans MS" charset="0"/>
                <a:ea typeface="MS PGothic" charset="0"/>
              </a:rPr>
              <a:t>T </a:t>
            </a: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უჯრედები შესაძლოა თრგუნავდნენ </a:t>
            </a:r>
            <a:r>
              <a:rPr lang="en-US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T </a:t>
            </a: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 უჯრედულ პასუხს სიმსივნის მიმართ’</a:t>
            </a:r>
            <a:endParaRPr lang="en-US" dirty="0">
              <a:solidFill>
                <a:schemeClr val="bg1"/>
              </a:solidFill>
              <a:latin typeface="Comic Sans MS" charset="0"/>
              <a:ea typeface="MS PGothic" charset="0"/>
            </a:endParaRPr>
          </a:p>
          <a:p>
            <a:pPr marL="449263" lvl="1" eaLnBrk="1" hangingPunct="1"/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სიმსივნეასოცირებული მაკროფაგებოი- </a:t>
            </a:r>
            <a:r>
              <a:rPr lang="en-US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M2</a:t>
            </a: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ხელს უწყობენ სიმსივნის ზრდას  და ინვაზიას ქსოვილური მიკროგარემოცვის ცვლილებით და ტ უჯრედული პასუხის დათრგუნვით’</a:t>
            </a:r>
          </a:p>
          <a:p>
            <a:pPr marL="449263" lvl="1" eaLnBrk="1" hangingPunct="1"/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მიელოიდური წარმოშობის სუპრესორული უჯრედები </a:t>
            </a:r>
            <a:r>
              <a:rPr lang="en-US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(MDSCs</a:t>
            </a:r>
            <a:r>
              <a:rPr lang="en-US" dirty="0">
                <a:solidFill>
                  <a:schemeClr val="bg1"/>
                </a:solidFill>
                <a:latin typeface="Comic Sans MS" charset="0"/>
                <a:ea typeface="MS PGothic" charset="0"/>
              </a:rPr>
              <a:t>) </a:t>
            </a:r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არიან მოუმწიფებელი მიელოიდური წინამორბედები რომლებიც მოიზიდებიან ძვ. ტვინიდან და აკუმულირდებიან სისხლში, ან სიმსივნის გარემოცვაში და თრგუნავენ ანტისიმსივნურ პასუხს.</a:t>
            </a:r>
            <a:endParaRPr lang="en-US" dirty="0">
              <a:solidFill>
                <a:schemeClr val="bg1"/>
              </a:solidFill>
              <a:latin typeface="Comic Sans MS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850900"/>
          </a:xfrm>
        </p:spPr>
        <p:txBody>
          <a:bodyPr/>
          <a:lstStyle/>
          <a:p>
            <a:r>
              <a:rPr lang="ka-GE" dirty="0" smtClean="0">
                <a:solidFill>
                  <a:schemeClr val="accent1"/>
                </a:solidFill>
                <a:latin typeface="Comic Sans MS" charset="0"/>
                <a:ea typeface="MS PGothic" charset="0"/>
                <a:cs typeface="Comic Sans MS" charset="0"/>
              </a:rPr>
              <a:t>გვიანი რეციდივი</a:t>
            </a:r>
            <a:endParaRPr lang="en-US" dirty="0">
              <a:solidFill>
                <a:schemeClr val="accent1"/>
              </a:solidFill>
              <a:latin typeface="Comic Sans MS" charset="0"/>
              <a:ea typeface="MS PGothic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052512"/>
            <a:ext cx="7926387" cy="5576887"/>
          </a:xfrm>
        </p:spPr>
        <p:txBody>
          <a:bodyPr/>
          <a:lstStyle/>
          <a:p>
            <a:pPr marL="69850" indent="0">
              <a:buFont typeface="Wingdings 3" panose="05040102010807070707" pitchFamily="18" charset="2"/>
              <a:buNone/>
              <a:defRPr/>
            </a:pPr>
            <a:r>
              <a:rPr lang="ka-GE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მრავალი ფაქტორია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ka-GE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რაც ადასტურებს სიმსივნის გამოსვლას მთვლიმარე მდგომარეობიდან 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: </a:t>
            </a:r>
            <a:endParaRPr lang="en-US" sz="32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ka-GE" sz="3200" dirty="0" smtClean="0">
                <a:solidFill>
                  <a:srgbClr val="FF6600"/>
                </a:solidFill>
                <a:latin typeface="Comic Sans MS"/>
                <a:cs typeface="Comic Sans MS"/>
              </a:rPr>
              <a:t>გენეტიკური და ეპიგენეტიკური ცვლილებები</a:t>
            </a:r>
            <a:r>
              <a:rPr lang="en-US" sz="3200" dirty="0" smtClean="0">
                <a:solidFill>
                  <a:srgbClr val="FF6600"/>
                </a:solidFill>
                <a:latin typeface="Comic Sans MS"/>
                <a:cs typeface="Comic Sans MS"/>
              </a:rPr>
              <a:t>; </a:t>
            </a:r>
            <a:endParaRPr lang="en-US" sz="3200" dirty="0" smtClean="0">
              <a:solidFill>
                <a:srgbClr val="FF6600"/>
              </a:solidFill>
              <a:latin typeface="Comic Sans MS"/>
              <a:cs typeface="Comic Sans M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ka-GE" sz="3200" dirty="0" smtClean="0">
                <a:solidFill>
                  <a:srgbClr val="FF6600"/>
                </a:solidFill>
                <a:latin typeface="Comic Sans MS"/>
                <a:cs typeface="Comic Sans MS"/>
              </a:rPr>
              <a:t>ანგიოგენეზური ჩათვა</a:t>
            </a:r>
            <a:r>
              <a:rPr lang="en-US" sz="3200" dirty="0" smtClean="0">
                <a:solidFill>
                  <a:srgbClr val="FF6600"/>
                </a:solidFill>
                <a:latin typeface="Comic Sans MS"/>
                <a:cs typeface="Comic Sans MS"/>
              </a:rPr>
              <a:t>; </a:t>
            </a:r>
            <a:endParaRPr lang="en-US" sz="3200" dirty="0" smtClean="0">
              <a:solidFill>
                <a:srgbClr val="FF6600"/>
              </a:solidFill>
              <a:latin typeface="Comic Sans MS"/>
              <a:cs typeface="Comic Sans M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ka-GE" sz="3200" dirty="0" smtClean="0">
                <a:solidFill>
                  <a:srgbClr val="FF6600"/>
                </a:solidFill>
                <a:latin typeface="Comic Sans MS"/>
                <a:cs typeface="Comic Sans MS"/>
              </a:rPr>
              <a:t>იმუნური სისტემა და იმუნური გადარჩევა</a:t>
            </a:r>
            <a:r>
              <a:rPr lang="en-US" sz="3200" dirty="0" smtClean="0">
                <a:solidFill>
                  <a:srgbClr val="FF6600"/>
                </a:solidFill>
                <a:latin typeface="Comic Sans MS"/>
                <a:cs typeface="Comic Sans MS"/>
              </a:rPr>
              <a:t>; </a:t>
            </a:r>
            <a:endParaRPr lang="en-US" sz="3200" dirty="0" smtClean="0">
              <a:solidFill>
                <a:srgbClr val="FF6600"/>
              </a:solidFill>
              <a:latin typeface="Comic Sans MS"/>
              <a:cs typeface="Comic Sans M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ka-GE" sz="3200" dirty="0" smtClean="0">
                <a:solidFill>
                  <a:srgbClr val="FF6600"/>
                </a:solidFill>
                <a:latin typeface="Comic Sans MS"/>
                <a:cs typeface="Comic Sans MS"/>
              </a:rPr>
              <a:t>მიკროგარემოცვა</a:t>
            </a:r>
            <a:endParaRPr lang="en-US" sz="3200" dirty="0" smtClean="0">
              <a:solidFill>
                <a:srgbClr val="FF6600"/>
              </a:solidFill>
              <a:latin typeface="Comic Sans MS"/>
              <a:cs typeface="Comic Sans MS"/>
            </a:endParaRPr>
          </a:p>
          <a:p>
            <a:pPr>
              <a:buFont typeface="Wingdings 3" panose="05040102010807070707" pitchFamily="18" charset="2"/>
              <a:buChar char=""/>
              <a:defRPr/>
            </a:pPr>
            <a:endParaRPr lang="en-US" sz="32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buFont typeface="Wingdings 3" panose="05040102010807070707" pitchFamily="18" charset="2"/>
              <a:buChar char=""/>
              <a:defRPr/>
            </a:pPr>
            <a:endParaRPr lang="en-US" sz="3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5897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XIX </a:t>
            </a:r>
            <a:r>
              <a:rPr lang="en-US" dirty="0" err="1" smtClean="0">
                <a:solidFill>
                  <a:schemeClr val="bg1"/>
                </a:solidFill>
              </a:rPr>
              <a:t>საუკუნე</a:t>
            </a:r>
            <a:r>
              <a:rPr lang="en-US" dirty="0" smtClean="0">
                <a:solidFill>
                  <a:schemeClr val="bg1"/>
                </a:solidFill>
              </a:rPr>
              <a:t> -</a:t>
            </a:r>
            <a:r>
              <a:rPr lang="en-US" dirty="0" err="1" smtClean="0">
                <a:solidFill>
                  <a:schemeClr val="bg1"/>
                </a:solidFill>
              </a:rPr>
              <a:t>სიმსივნის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მქონე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პაციენტების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აქტიური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იმუნიზაცია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საკუთარი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სისმსივნური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ქსოვილის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მიმართ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pPr marL="36512" indent="0">
              <a:buNone/>
            </a:pPr>
            <a:r>
              <a:rPr lang="en-US" dirty="0" err="1" smtClean="0">
                <a:solidFill>
                  <a:srgbClr val="26C50B"/>
                </a:solidFill>
              </a:rPr>
              <a:t>არასპეც</a:t>
            </a:r>
            <a:r>
              <a:rPr lang="en-US" dirty="0" smtClean="0">
                <a:solidFill>
                  <a:srgbClr val="26C50B"/>
                </a:solidFill>
              </a:rPr>
              <a:t>. </a:t>
            </a:r>
            <a:r>
              <a:rPr lang="en-US" dirty="0" err="1" smtClean="0">
                <a:solidFill>
                  <a:srgbClr val="26C50B"/>
                </a:solidFill>
              </a:rPr>
              <a:t>იმუნოსტიმულაცია</a:t>
            </a:r>
            <a:r>
              <a:rPr lang="ka-GE" dirty="0" smtClean="0">
                <a:solidFill>
                  <a:srgbClr val="26C50B"/>
                </a:solidFill>
              </a:rPr>
              <a:t>, მაშინ როცა...</a:t>
            </a:r>
            <a:endParaRPr lang="en-US" dirty="0" smtClean="0">
              <a:solidFill>
                <a:srgbClr val="26C50B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ძალიან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ცოტაა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ცნობილი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ანტისიმსივნური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მოქმედების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იმუნური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სისტემის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სტრუქტურების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შესახებ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უფრო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ნაკლები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სიმსივნის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სტრუქტურების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შესახებ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რომელიც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გამოიცნობა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იმუნური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სისტემის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მიერ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25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777875"/>
          </a:xfrm>
        </p:spPr>
        <p:txBody>
          <a:bodyPr/>
          <a:lstStyle/>
          <a:p>
            <a:r>
              <a:rPr lang="ka-GE" dirty="0" smtClean="0">
                <a:solidFill>
                  <a:schemeClr val="accent1"/>
                </a:solidFill>
                <a:latin typeface="Arial" charset="0"/>
                <a:ea typeface="MS PGothic" charset="0"/>
                <a:cs typeface="Arial" charset="0"/>
              </a:rPr>
              <a:t>მიკრო-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Arial" charset="0"/>
                <a:ea typeface="MS PGothic" charset="0"/>
                <a:cs typeface="Arial" charset="0"/>
              </a:rPr>
              <a:t>RNA</a:t>
            </a:r>
            <a:r>
              <a:rPr lang="en-US" baseline="-25000" dirty="0">
                <a:solidFill>
                  <a:schemeClr val="accent1"/>
                </a:solidFill>
                <a:latin typeface="Arial" charset="0"/>
                <a:ea typeface="MS PGothic" charset="0"/>
                <a:cs typeface="Arial" charset="0"/>
              </a:rPr>
              <a:t>s</a:t>
            </a:r>
            <a:r>
              <a:rPr lang="en-US" dirty="0">
                <a:solidFill>
                  <a:schemeClr val="accent1"/>
                </a:solidFill>
                <a:latin typeface="Arial" charset="0"/>
                <a:ea typeface="MS PGothic" charset="0"/>
                <a:cs typeface="Arial" charset="0"/>
              </a:rPr>
              <a:t> (mi RNA</a:t>
            </a:r>
            <a:r>
              <a:rPr lang="en-US" baseline="-25000" dirty="0">
                <a:solidFill>
                  <a:schemeClr val="accent1"/>
                </a:solidFill>
                <a:latin typeface="Arial" charset="0"/>
                <a:ea typeface="MS PGothic" charset="0"/>
                <a:cs typeface="Arial" charset="0"/>
              </a:rPr>
              <a:t>s</a:t>
            </a:r>
            <a:r>
              <a:rPr lang="en-US" dirty="0">
                <a:solidFill>
                  <a:schemeClr val="accent1"/>
                </a:solidFill>
                <a:latin typeface="Arial" charset="0"/>
                <a:ea typeface="MS PGothic" charset="0"/>
                <a:cs typeface="Arial" charset="0"/>
              </a:rPr>
              <a:t> ) </a:t>
            </a:r>
            <a:endParaRPr lang="en-US" dirty="0">
              <a:solidFill>
                <a:schemeClr val="accent1"/>
              </a:solidFill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179388" y="908050"/>
            <a:ext cx="8856662" cy="5473700"/>
          </a:xfrm>
        </p:spPr>
        <p:txBody>
          <a:bodyPr/>
          <a:lstStyle/>
          <a:p>
            <a:pPr marL="69850" indent="0">
              <a:buFont typeface="Wingdings 3" charset="0"/>
              <a:buNone/>
            </a:pPr>
            <a:r>
              <a:rPr lang="ka-GE" sz="3200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მცირე არაკოდირებადი</a:t>
            </a:r>
            <a:r>
              <a:rPr lang="en-US" sz="3200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 RNA </a:t>
            </a:r>
            <a:r>
              <a:rPr lang="ka-GE" sz="3200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მოლეკულა  რომელიც განიხილება როგორც გენის ექსპრესიის  რეგულატორი;</a:t>
            </a:r>
          </a:p>
          <a:p>
            <a:pPr marL="69850" indent="0">
              <a:buFont typeface="Wingdings 3" charset="0"/>
              <a:buNone/>
            </a:pPr>
            <a:r>
              <a:rPr lang="en-US" sz="3200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19 </a:t>
            </a:r>
            <a:r>
              <a:rPr lang="en-US" sz="3200" dirty="0" err="1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miRNAs</a:t>
            </a:r>
            <a:r>
              <a:rPr lang="en-US" sz="3200" dirty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 </a:t>
            </a:r>
            <a:r>
              <a:rPr lang="ka-GE" sz="3200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რომელიც აკონტროლებს მკერდის კარცინომის, გლიობლასტომის, ოსტეოსარკომის და ლიპოსარკომის  ტიპის სიმსივნეებისას მიჩუმებული კარცინომის გადართვას ექსპონენტური ზრდის  ფაზაზე.</a:t>
            </a:r>
            <a:r>
              <a:rPr lang="en-US" sz="3200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 </a:t>
            </a:r>
            <a:endParaRPr lang="en-US" sz="3200" dirty="0">
              <a:solidFill>
                <a:srgbClr val="000000"/>
              </a:solidFill>
              <a:latin typeface="Comic Sans MS" charset="0"/>
              <a:ea typeface="MS PGothic" charset="0"/>
              <a:cs typeface="Comic Sans MS" charset="0"/>
            </a:endParaRPr>
          </a:p>
          <a:p>
            <a:pPr marL="69850" indent="0">
              <a:buFont typeface="Wingdings 3" charset="0"/>
              <a:buNone/>
            </a:pPr>
            <a:r>
              <a:rPr lang="en-US" sz="3200" dirty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16 </a:t>
            </a:r>
            <a:r>
              <a:rPr lang="en-US" sz="3200" dirty="0" err="1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miRNAs</a:t>
            </a:r>
            <a:r>
              <a:rPr lang="en-US" sz="3200" dirty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 </a:t>
            </a:r>
            <a:r>
              <a:rPr lang="ka-GE" sz="3200" dirty="0" smtClean="0">
                <a:solidFill>
                  <a:srgbClr val="000000"/>
                </a:solidFill>
                <a:latin typeface="Comic Sans MS" charset="0"/>
                <a:ea typeface="MS PGothic" charset="0"/>
                <a:cs typeface="Comic Sans MS" charset="0"/>
              </a:rPr>
              <a:t>ექსპრესიის მაღალი დონე იქნა ნაპოვნი სხვადასხვა სიმსივნებისას </a:t>
            </a:r>
            <a:endParaRPr lang="en-US" sz="3200" dirty="0">
              <a:solidFill>
                <a:srgbClr val="000000"/>
              </a:solidFill>
              <a:latin typeface="Comic Sans MS" charset="0"/>
              <a:ea typeface="MS PGothic" charset="0"/>
              <a:cs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Franklin Gothic Book" charset="0"/>
              <a:ea typeface="MS PGothic" charset="0"/>
            </a:endParaRPr>
          </a:p>
        </p:txBody>
      </p:sp>
      <p:pic>
        <p:nvPicPr>
          <p:cNvPr id="86018" name="Content Placeholder 3" descr="http://ecancer.org/site/data/images/article/321/can-7-320fig2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066800"/>
          </a:xfrm>
        </p:spPr>
        <p:txBody>
          <a:bodyPr/>
          <a:lstStyle/>
          <a:p>
            <a:pPr algn="ctr"/>
            <a:r>
              <a:rPr lang="ka-GE" sz="3600" b="1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იმუნური პასუხის ჩაშლა</a:t>
            </a:r>
            <a:r>
              <a:rPr lang="en-US" sz="3600" b="1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. </a:t>
            </a:r>
            <a:endParaRPr lang="tr-TR" sz="3600" b="1" dirty="0">
              <a:latin typeface="Franklin Gothic Book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36512" indent="0">
              <a:buFont typeface="Wingdings 2" panose="05020102010507070707" pitchFamily="18" charset="2"/>
              <a:buNone/>
              <a:defRPr/>
            </a:pPr>
            <a:r>
              <a:rPr lang="ka-GE" sz="3600" dirty="0" smtClean="0">
                <a:solidFill>
                  <a:schemeClr val="bg1"/>
                </a:solidFill>
                <a:latin typeface="Comic Sans MS" panose="030F0702030302020204" pitchFamily="66" charset="0"/>
                <a:cs typeface="ＭＳ Ｐゴシック" charset="0"/>
              </a:rPr>
              <a:t>სხვადასხვა მიზეზი</a:t>
            </a:r>
            <a:r>
              <a:rPr lang="en-US" sz="3600" dirty="0" smtClean="0">
                <a:solidFill>
                  <a:schemeClr val="bg1"/>
                </a:solidFill>
                <a:latin typeface="Comic Sans MS" panose="030F0702030302020204" pitchFamily="66" charset="0"/>
                <a:cs typeface="ＭＳ Ｐゴシック" charset="0"/>
              </a:rPr>
              <a:t>: </a:t>
            </a:r>
            <a:endParaRPr lang="en-US" sz="3600" dirty="0" smtClean="0">
              <a:solidFill>
                <a:schemeClr val="bg1"/>
              </a:solidFill>
              <a:latin typeface="Comic Sans MS" panose="030F0702030302020204" pitchFamily="66" charset="0"/>
              <a:cs typeface="ＭＳ Ｐゴシック" charset="0"/>
            </a:endParaRPr>
          </a:p>
          <a:p>
            <a:pPr>
              <a:buFont typeface="Wingdings 2" panose="05020102010507070707" pitchFamily="18" charset="2"/>
              <a:buChar char=""/>
              <a:defRPr/>
            </a:pPr>
            <a:r>
              <a:rPr lang="ka-GE" sz="3600" dirty="0" smtClean="0">
                <a:solidFill>
                  <a:schemeClr val="bg1"/>
                </a:solidFill>
                <a:latin typeface="Comic Sans MS" panose="030F0702030302020204" pitchFamily="66" charset="0"/>
                <a:cs typeface="ＭＳ Ｐゴシック" charset="0"/>
              </a:rPr>
              <a:t>სისმსივნური მექანიზმები</a:t>
            </a:r>
            <a:endParaRPr lang="en-US" sz="3600" dirty="0" smtClean="0">
              <a:solidFill>
                <a:schemeClr val="bg1"/>
              </a:solidFill>
              <a:latin typeface="Comic Sans MS" panose="030F0702030302020204" pitchFamily="66" charset="0"/>
              <a:cs typeface="ＭＳ Ｐゴシック" charset="0"/>
            </a:endParaRPr>
          </a:p>
          <a:p>
            <a:pPr>
              <a:buFont typeface="Wingdings 2" panose="05020102010507070707" pitchFamily="18" charset="2"/>
              <a:buChar char=""/>
              <a:defRPr/>
            </a:pPr>
            <a:r>
              <a:rPr lang="ka-GE" sz="3600" dirty="0" smtClean="0">
                <a:solidFill>
                  <a:schemeClr val="bg1"/>
                </a:solidFill>
                <a:latin typeface="Comic Sans MS" panose="030F0702030302020204" pitchFamily="66" charset="0"/>
                <a:cs typeface="ＭＳ Ｐゴシック" charset="0"/>
              </a:rPr>
              <a:t>სიმსივნე წარმოიშობა ნორმალური უჯრედებისაგან, ამიტომ ჰგას ნორმალურ უჯრედებს რაღაცით;</a:t>
            </a:r>
          </a:p>
          <a:p>
            <a:pPr>
              <a:buFont typeface="Wingdings 2" panose="05020102010507070707" pitchFamily="18" charset="2"/>
              <a:buChar char=""/>
              <a:defRPr/>
            </a:pPr>
            <a:r>
              <a:rPr lang="ka-GE" sz="3600" dirty="0" smtClean="0">
                <a:solidFill>
                  <a:schemeClr val="bg1"/>
                </a:solidFill>
                <a:latin typeface="Comic Sans MS" panose="030F0702030302020204" pitchFamily="66" charset="0"/>
                <a:cs typeface="ＭＳ Ｐゴシック" charset="0"/>
              </a:rPr>
              <a:t>სიმსივნეთა უმრავლესობა სსუსტად იმუნოგენურია</a:t>
            </a:r>
            <a:endParaRPr lang="tr-TR" sz="3600" dirty="0">
              <a:solidFill>
                <a:schemeClr val="bg1"/>
              </a:solidFill>
              <a:latin typeface="Comic Sans MS" panose="030F0702030302020204" pitchFamily="66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/>
          <a:lstStyle/>
          <a:p>
            <a:endParaRPr lang="tr-TR">
              <a:latin typeface="Franklin Gothic Book" charset="0"/>
              <a:ea typeface="MS PGothic" charset="0"/>
            </a:endParaRP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791200"/>
          </a:xfrm>
        </p:spPr>
        <p:txBody>
          <a:bodyPr/>
          <a:lstStyle/>
          <a:p>
            <a:pPr>
              <a:buFont typeface="Wingdings" charset="0"/>
              <a:buChar char="v"/>
            </a:pPr>
            <a:r>
              <a:rPr lang="ka-GE" sz="36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მტკიცე იმუნური პასუხი გაიცემა, მხოლოდ ვირუსით გამოწვეული სიმსივნეებისას; </a:t>
            </a:r>
            <a:r>
              <a:rPr lang="en-US" sz="36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; </a:t>
            </a:r>
            <a:endParaRPr lang="en-US" sz="3600" dirty="0">
              <a:solidFill>
                <a:schemeClr val="bg1"/>
              </a:solidFill>
              <a:latin typeface="Comic Sans MS" charset="0"/>
              <a:ea typeface="MS PGothic" charset="0"/>
            </a:endParaRPr>
          </a:p>
          <a:p>
            <a:pPr>
              <a:buFont typeface="Wingdings" charset="0"/>
              <a:buChar char="v"/>
            </a:pPr>
            <a:r>
              <a:rPr lang="ka-GE" sz="36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სპონტანური სიმსივნეების უმარვლესობა  აიდუცირებს სუსტა ნა არაგანსაზღვრად იმუნიტეტს</a:t>
            </a:r>
            <a:endParaRPr lang="en-US" sz="3600" dirty="0">
              <a:solidFill>
                <a:schemeClr val="bg1"/>
              </a:solidFill>
              <a:latin typeface="Comic Sans MS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Franklin Gothic Book" charset="0"/>
              <a:ea typeface="MS PGothic" charset="0"/>
            </a:endParaRP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/>
          <a:lstStyle/>
          <a:p>
            <a:pPr marL="493712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Ehrlich P (1909)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Ueber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den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jetzigen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Stand der </a:t>
            </a:r>
            <a:r>
              <a:rPr lang="en-US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Karzinomforschung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r>
              <a:rPr lang="ka-GE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Ned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Tijdschrift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Geneesk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53: 273–290</a:t>
            </a:r>
          </a:p>
          <a:p>
            <a:pPr marL="493712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Thomas 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L (1959) Discussion. In HS Lawrence (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ed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: Cellular 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and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Humoral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Aspects of the 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Hypersensitive States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Hoeber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-Harper, New 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York</a:t>
            </a:r>
          </a:p>
          <a:p>
            <a:pPr marL="493712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Burnet FM (1970) The concept of immunological surveillance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Prog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Exp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Tumor Res 13: 1–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27</a:t>
            </a:r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93712" indent="-457200">
              <a:buFont typeface="+mj-lt"/>
              <a:buAutoNum type="arabicPeriod"/>
            </a:pPr>
            <a:r>
              <a:rPr lang="en-US" sz="2000" b="1" i="1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i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Mueller, D;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Kontermann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, RE (2010). "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Bispecific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antibodies for cancer immunotherapy". </a:t>
            </a:r>
            <a:r>
              <a:rPr lang="en-US" sz="2000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BioDrugs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24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(2): 89–98. 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hlinkClick r:id="rId2"/>
              </a:rPr>
              <a:t>doi: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hlinkClick r:id="rId3"/>
              </a:rPr>
              <a:t>10.2165/11530960-000000000-00000. 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hlinkClick r:id="rId4"/>
              </a:rPr>
              <a:t>PMID 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hlinkClick r:id="rId5"/>
              </a:rPr>
              <a:t>20199124</a:t>
            </a:r>
            <a:endParaRPr lang="en-US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93712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  <a:ea typeface="MS PGothic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63" y="1143000"/>
            <a:ext cx="8534400" cy="4983163"/>
          </a:xfrm>
        </p:spPr>
        <p:txBody>
          <a:bodyPr/>
          <a:lstStyle/>
          <a:p>
            <a:r>
              <a:rPr lang="en-US" sz="3200" i="1" dirty="0" smtClean="0">
                <a:solidFill>
                  <a:srgbClr val="000000"/>
                </a:solidFill>
              </a:rPr>
              <a:t>1960 </a:t>
            </a:r>
            <a:r>
              <a:rPr lang="en-US" sz="3200" i="1" dirty="0" smtClean="0">
                <a:solidFill>
                  <a:srgbClr val="000000"/>
                </a:solidFill>
                <a:latin typeface=""/>
              </a:rPr>
              <a:t> </a:t>
            </a:r>
            <a:r>
              <a:rPr lang="en-US" sz="3200" i="1" dirty="0">
                <a:solidFill>
                  <a:srgbClr val="000000"/>
                </a:solidFill>
                <a:latin typeface=""/>
              </a:rPr>
              <a:t>Burnet and Medawar </a:t>
            </a:r>
            <a:r>
              <a:rPr lang="en-US" sz="3200" i="1" dirty="0" smtClean="0">
                <a:solidFill>
                  <a:srgbClr val="000000"/>
                </a:solidFill>
                <a:latin typeface=""/>
              </a:rPr>
              <a:t>–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საკუთარი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და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უცხო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რამაც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საფუძველი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ჩ</a:t>
            </a:r>
            <a:r>
              <a:rPr lang="en-US" sz="3200" dirty="0" err="1" smtClean="0">
                <a:solidFill>
                  <a:srgbClr val="000000"/>
                </a:solidFill>
              </a:rPr>
              <a:t>აუყარა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ბერნეტისა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და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ტომასის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მიერ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იმუნური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გადარჩენის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თეორიას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rgbClr val="000000"/>
                </a:solidFill>
              </a:rPr>
              <a:t>თეორია</a:t>
            </a:r>
            <a:r>
              <a:rPr lang="en-US" sz="3200" dirty="0" smtClean="0">
                <a:solidFill>
                  <a:srgbClr val="000000"/>
                </a:solidFill>
              </a:rPr>
              <a:t>:”</a:t>
            </a:r>
            <a:r>
              <a:rPr lang="en-US" sz="3200" dirty="0" err="1" smtClean="0">
                <a:solidFill>
                  <a:srgbClr val="000000"/>
                </a:solidFill>
              </a:rPr>
              <a:t>იმუნური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სისტემა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იცავს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პატრონს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კიბოსგან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ახლაწარმოქმნილი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უჯრედებისაგან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რომელთაც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გამოიცნობს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როგორც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არასაკუთარს</a:t>
            </a:r>
            <a:r>
              <a:rPr lang="en-US" sz="3200" i="1" dirty="0" smtClean="0">
                <a:solidFill>
                  <a:srgbClr val="000000"/>
                </a:solidFill>
              </a:rPr>
              <a:t>”</a:t>
            </a:r>
            <a:r>
              <a:rPr lang="ka-GE" sz="3200" i="1" dirty="0" smtClean="0">
                <a:solidFill>
                  <a:srgbClr val="000000"/>
                </a:solidFill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</a:rPr>
              <a:t>(</a:t>
            </a:r>
            <a:r>
              <a:rPr lang="en-US" sz="3200" dirty="0" smtClean="0">
                <a:solidFill>
                  <a:schemeClr val="bg1"/>
                </a:solidFill>
              </a:rPr>
              <a:t>2</a:t>
            </a:r>
            <a:r>
              <a:rPr lang="ka-GE" sz="3200" dirty="0" smtClean="0">
                <a:solidFill>
                  <a:schemeClr val="bg1"/>
                </a:solidFill>
              </a:rPr>
              <a:t>,</a:t>
            </a:r>
            <a:r>
              <a:rPr lang="en-US" sz="3200" dirty="0" smtClean="0">
                <a:solidFill>
                  <a:schemeClr val="bg1"/>
                </a:solidFill>
              </a:rPr>
              <a:t>3);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chemeClr val="bg1"/>
                </a:solidFill>
              </a:rPr>
              <a:t>მტკიცებულება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839200" cy="5211762"/>
          </a:xfrm>
        </p:spPr>
        <p:txBody>
          <a:bodyPr/>
          <a:lstStyle/>
          <a:p>
            <a:r>
              <a:rPr lang="ka-GE" dirty="0" smtClean="0">
                <a:solidFill>
                  <a:schemeClr val="bg1"/>
                </a:solidFill>
              </a:rPr>
              <a:t>იმუნოდეფიციტის მქონე პაციენტები;</a:t>
            </a:r>
          </a:p>
          <a:p>
            <a:r>
              <a:rPr lang="ka-GE" dirty="0" smtClean="0">
                <a:solidFill>
                  <a:schemeClr val="bg1"/>
                </a:solidFill>
              </a:rPr>
              <a:t>საა 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ka-GE" sz="1800" dirty="0" smtClean="0">
                <a:solidFill>
                  <a:schemeClr val="bg1"/>
                </a:solidFill>
              </a:rPr>
              <a:t>სიმსივნე ასოცირებული ანტიგენები)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ka-GE" dirty="0" smtClean="0">
                <a:solidFill>
                  <a:schemeClr val="bg1"/>
                </a:solidFill>
              </a:rPr>
              <a:t>მოლეცულური თვისებები;</a:t>
            </a:r>
          </a:p>
          <a:p>
            <a:r>
              <a:rPr lang="ka-GE" dirty="0" smtClean="0">
                <a:solidFill>
                  <a:schemeClr val="bg1"/>
                </a:solidFill>
              </a:rPr>
              <a:t>საა გამოყენება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ka-GE" dirty="0" smtClean="0">
                <a:solidFill>
                  <a:schemeClr val="bg1"/>
                </a:solidFill>
              </a:rPr>
              <a:t>ვაქცინებში და დენდრიტული უჯრედების აქტივაციისათვის;</a:t>
            </a:r>
          </a:p>
          <a:p>
            <a:r>
              <a:rPr lang="ka-GE" dirty="0" smtClean="0">
                <a:solidFill>
                  <a:schemeClr val="bg1"/>
                </a:solidFill>
              </a:rPr>
              <a:t>ილ-2 და სიმსივნე ინფილტრირებული </a:t>
            </a:r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ka-GE" dirty="0" smtClean="0">
                <a:solidFill>
                  <a:schemeClr val="bg1"/>
                </a:solidFill>
              </a:rPr>
              <a:t>ლიმფოციტები;</a:t>
            </a:r>
          </a:p>
          <a:p>
            <a:r>
              <a:rPr lang="ka-GE" dirty="0" smtClean="0">
                <a:solidFill>
                  <a:schemeClr val="bg1"/>
                </a:solidFill>
              </a:rPr>
              <a:t>სიმსივნით პროვოცირებული </a:t>
            </a:r>
            <a:r>
              <a:rPr lang="en-US" dirty="0" smtClean="0">
                <a:solidFill>
                  <a:schemeClr val="bg1"/>
                </a:solidFill>
              </a:rPr>
              <a:t>TGF </a:t>
            </a:r>
            <a:r>
              <a:rPr lang="el-GR" dirty="0" smtClean="0">
                <a:solidFill>
                  <a:schemeClr val="bg1"/>
                </a:solidFill>
              </a:rPr>
              <a:t>β</a:t>
            </a:r>
            <a:r>
              <a:rPr lang="ka-GE" dirty="0" smtClean="0">
                <a:solidFill>
                  <a:schemeClr val="bg1"/>
                </a:solidFill>
              </a:rPr>
              <a:t> და ილ-10 სინთეზი;</a:t>
            </a:r>
          </a:p>
          <a:p>
            <a:r>
              <a:rPr lang="ka-GE" dirty="0" smtClean="0">
                <a:solidFill>
                  <a:schemeClr val="bg1"/>
                </a:solidFill>
              </a:rPr>
              <a:t>უჯრედული და ციტორედუქციული თერაპია.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2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639762"/>
          </a:xfrm>
        </p:spPr>
        <p:txBody>
          <a:bodyPr/>
          <a:lstStyle/>
          <a:p>
            <a:pPr marL="342900" indent="-342900" algn="ctr" eaLnBrk="1" hangingPunct="1"/>
            <a:r>
              <a:rPr lang="ka-GE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იმუნური პასუხი</a:t>
            </a:r>
            <a:endParaRPr lang="en-US" sz="3600" dirty="0">
              <a:solidFill>
                <a:schemeClr val="bg1"/>
              </a:solidFill>
              <a:latin typeface="Franklin Gothic Book" charset="0"/>
              <a:ea typeface="MS PGothic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105400"/>
          </a:xfrm>
        </p:spPr>
        <p:txBody>
          <a:bodyPr/>
          <a:lstStyle/>
          <a:p>
            <a:pPr marL="449263" lvl="1" indent="0" eaLnBrk="1" hangingPunct="1">
              <a:buFont typeface="Wingdings 2" charset="0"/>
              <a:buNone/>
            </a:pPr>
            <a:endParaRPr lang="ka-GE" sz="3600" dirty="0" smtClean="0">
              <a:solidFill>
                <a:schemeClr val="bg1"/>
              </a:solidFill>
              <a:latin typeface="Comic Sans MS" charset="0"/>
              <a:ea typeface="MS PGothic" charset="0"/>
            </a:endParaRPr>
          </a:p>
          <a:p>
            <a:pPr marL="449263" lvl="1" indent="0" eaLnBrk="1" hangingPunct="1">
              <a:buFont typeface="Wingdings 2" charset="0"/>
              <a:buNone/>
            </a:pPr>
            <a:r>
              <a:rPr lang="ka-GE" sz="36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თანდაყოლილი</a:t>
            </a:r>
            <a:r>
              <a:rPr lang="en-US" sz="3600" dirty="0">
                <a:solidFill>
                  <a:schemeClr val="bg1"/>
                </a:solidFill>
                <a:latin typeface="Comic Sans MS" charset="0"/>
                <a:ea typeface="MS PGothic" charset="0"/>
              </a:rPr>
              <a:t>-</a:t>
            </a:r>
            <a:r>
              <a:rPr lang="ka-GE" sz="36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NK</a:t>
            </a:r>
            <a:endParaRPr lang="ka-GE" sz="3600" dirty="0" smtClean="0">
              <a:solidFill>
                <a:schemeClr val="bg1"/>
              </a:solidFill>
              <a:latin typeface="Comic Sans MS" charset="0"/>
              <a:ea typeface="MS PGothic" charset="0"/>
            </a:endParaRPr>
          </a:p>
          <a:p>
            <a:pPr marL="449263" lvl="1" indent="0" eaLnBrk="1" hangingPunct="1">
              <a:buFont typeface="Wingdings 2" charset="0"/>
              <a:buNone/>
            </a:pPr>
            <a:r>
              <a:rPr lang="ka-GE" sz="36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ადაპტური </a:t>
            </a:r>
            <a:r>
              <a:rPr lang="en-US" sz="36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-T </a:t>
            </a:r>
            <a:r>
              <a:rPr lang="ka-GE" sz="36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 უჯრედების მიერ</a:t>
            </a:r>
            <a:endParaRPr lang="en-US" sz="3600" dirty="0">
              <a:solidFill>
                <a:schemeClr val="bg1"/>
              </a:solidFill>
              <a:latin typeface="Comic Sans MS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639762"/>
          </a:xfrm>
        </p:spPr>
        <p:txBody>
          <a:bodyPr/>
          <a:lstStyle/>
          <a:p>
            <a:pPr marL="342900" indent="-342900" algn="ctr" eaLnBrk="1" hangingPunct="1"/>
            <a:r>
              <a:rPr lang="ka-GE" sz="3600" dirty="0" smtClean="0">
                <a:solidFill>
                  <a:schemeClr val="bg1"/>
                </a:solidFill>
                <a:latin typeface="Franklin Gothic Book" charset="0"/>
                <a:ea typeface="MS PGothic" charset="0"/>
              </a:rPr>
              <a:t>მაკროფაგები</a:t>
            </a:r>
            <a:endParaRPr lang="en-US" sz="3600" dirty="0">
              <a:solidFill>
                <a:schemeClr val="bg1"/>
              </a:solidFill>
              <a:latin typeface="Franklin Gothic Book" charset="0"/>
              <a:ea typeface="MS PGothic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5638800"/>
          </a:xfrm>
        </p:spPr>
        <p:txBody>
          <a:bodyPr/>
          <a:lstStyle/>
          <a:p>
            <a:pPr marL="449263" lvl="1" indent="0" eaLnBrk="1" hangingPunct="1">
              <a:buFont typeface="Wingdings 2" charset="0"/>
              <a:buNone/>
            </a:pPr>
            <a:r>
              <a:rPr lang="en-US" sz="28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MF</a:t>
            </a:r>
            <a:r>
              <a:rPr lang="ka-GE" sz="28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- აქტივაციის სტადიის მიხედვით ან ანადგურებენ ან ხელს უწყობენ სიმსივნეს;</a:t>
            </a:r>
          </a:p>
          <a:p>
            <a:pPr marL="449263" lvl="1" indent="0" eaLnBrk="1" hangingPunct="1">
              <a:buFont typeface="Wingdings 2" charset="0"/>
              <a:buNone/>
            </a:pPr>
            <a:endParaRPr lang="en-US" sz="2800" dirty="0">
              <a:solidFill>
                <a:schemeClr val="bg1"/>
              </a:solidFill>
              <a:latin typeface="Comic Sans MS" charset="0"/>
              <a:ea typeface="MS PGothic" charset="0"/>
            </a:endParaRPr>
          </a:p>
          <a:p>
            <a:pPr marL="449263" lvl="1" indent="0" eaLnBrk="1" hangingPunct="1">
              <a:buFont typeface="Wingdings 2" charset="0"/>
              <a:buNone/>
            </a:pPr>
            <a:r>
              <a:rPr lang="ka-GE" sz="28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კლასიკური გზით აქტივირებული </a:t>
            </a:r>
            <a:r>
              <a:rPr lang="en-US" sz="28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M1 </a:t>
            </a:r>
            <a:r>
              <a:rPr lang="ka-GE" sz="28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 კლავენ სისმსივნურ უჯრედებს;</a:t>
            </a:r>
          </a:p>
          <a:p>
            <a:pPr marL="449263" lvl="1" indent="0" eaLnBrk="1" hangingPunct="1">
              <a:buFont typeface="Wingdings 2" charset="0"/>
              <a:buNone/>
            </a:pPr>
            <a:endParaRPr lang="en-US" sz="2800" dirty="0">
              <a:solidFill>
                <a:schemeClr val="bg1"/>
              </a:solidFill>
              <a:latin typeface="Comic Sans MS" charset="0"/>
              <a:ea typeface="MS PGothic" charset="0"/>
            </a:endParaRPr>
          </a:p>
          <a:p>
            <a:pPr marL="449263" lvl="1" indent="0" eaLnBrk="1" hangingPunct="1">
              <a:buFont typeface="Wingdings 2" charset="0"/>
              <a:buNone/>
            </a:pPr>
            <a:r>
              <a:rPr lang="ka-GE" sz="28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სავარაუდო მექანიზმი:</a:t>
            </a:r>
          </a:p>
          <a:p>
            <a:pPr lvl="1" eaLnBrk="1" hangingPunct="1"/>
            <a:r>
              <a:rPr lang="ka-GE" sz="28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მომაკვდავი სიმსივნური უჯრედის ზედაპირზე </a:t>
            </a:r>
            <a:r>
              <a:rPr lang="en-US" sz="2800" dirty="0" smtClean="0">
                <a:solidFill>
                  <a:srgbClr val="FF6600"/>
                </a:solidFill>
                <a:latin typeface="Comic Sans MS" charset="0"/>
                <a:ea typeface="MS PGothic" charset="0"/>
              </a:rPr>
              <a:t>DAMP</a:t>
            </a:r>
            <a:r>
              <a:rPr lang="ka-GE" sz="2800" dirty="0" smtClean="0">
                <a:solidFill>
                  <a:srgbClr val="FF6600"/>
                </a:solidFill>
                <a:latin typeface="Comic Sans MS" charset="0"/>
                <a:ea typeface="MS PGothic" charset="0"/>
              </a:rPr>
              <a:t>-ით აქტივაცია</a:t>
            </a:r>
          </a:p>
          <a:p>
            <a:pPr lvl="1" eaLnBrk="1" hangingPunct="1"/>
            <a:r>
              <a:rPr lang="en-US" sz="28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T </a:t>
            </a:r>
            <a:r>
              <a:rPr lang="ka-GE" sz="28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უჯრედების მიერ სინთეზირებული </a:t>
            </a:r>
            <a:r>
              <a:rPr lang="en-US" sz="2800" dirty="0" smtClean="0">
                <a:solidFill>
                  <a:srgbClr val="FF6600"/>
                </a:solidFill>
                <a:latin typeface="Comic Sans MS" charset="0"/>
                <a:ea typeface="MS PGothic" charset="0"/>
              </a:rPr>
              <a:t>IFN-γ </a:t>
            </a:r>
            <a:r>
              <a:rPr lang="ka-GE" sz="2800" dirty="0" smtClean="0">
                <a:solidFill>
                  <a:schemeClr val="bg1"/>
                </a:solidFill>
                <a:latin typeface="Comic Sans MS" charset="0"/>
                <a:ea typeface="MS PGothic" charset="0"/>
              </a:rPr>
              <a:t>  ააქტივაცია</a:t>
            </a:r>
            <a:endParaRPr lang="en-US" sz="2800" dirty="0">
              <a:solidFill>
                <a:schemeClr val="bg1"/>
              </a:solidFill>
              <a:latin typeface="Comic Sans MS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Franklin Gothic Book" charset="0"/>
              <a:ea typeface="MS PGothic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98" y="76200"/>
            <a:ext cx="9176898" cy="660736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3338</TotalTime>
  <Words>1503</Words>
  <Application>Microsoft Office PowerPoint</Application>
  <PresentationFormat>On-screen Show (4:3)</PresentationFormat>
  <Paragraphs>175</Paragraphs>
  <Slides>44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Technic</vt:lpstr>
      <vt:lpstr>ასოც. პროფ ლეილა ახვლედიანი</vt:lpstr>
      <vt:lpstr>PowerPoint Presentation</vt:lpstr>
      <vt:lpstr>ისტორია</vt:lpstr>
      <vt:lpstr>PowerPoint Presentation</vt:lpstr>
      <vt:lpstr>PowerPoint Presentation</vt:lpstr>
      <vt:lpstr>მტკიცებულება</vt:lpstr>
      <vt:lpstr>იმუნური პასუხი</vt:lpstr>
      <vt:lpstr>მაკროფაგები</vt:lpstr>
      <vt:lpstr>PowerPoint Presentation</vt:lpstr>
      <vt:lpstr>სურათი ნასაგებლებია: http://www.stream.wum.edu.pl/en/knowledge-base/96-nk-cells-applications-in-immuno-oncology Authors: Marta Siernicka, Małgorzata Firczuk, Magdalena Winiarska STREAM </vt:lpstr>
      <vt:lpstr>ბუნებრივი მკვლელები (NK)</vt:lpstr>
      <vt:lpstr>A stress associated molecule </vt:lpstr>
      <vt:lpstr>NKG2D</vt:lpstr>
      <vt:lpstr>PowerPoint Presentation</vt:lpstr>
      <vt:lpstr>A stress associated molecule </vt:lpstr>
      <vt:lpstr>NKG2D</vt:lpstr>
      <vt:lpstr>MICA და MICB </vt:lpstr>
      <vt:lpstr>PowerPoint Presentation</vt:lpstr>
      <vt:lpstr>MIC ცილების ექსპრესია</vt:lpstr>
      <vt:lpstr>PowerPoint Presentation</vt:lpstr>
      <vt:lpstr>CD8+ T უჯრედები</vt:lpstr>
      <vt:lpstr>A stress associated molecule </vt:lpstr>
      <vt:lpstr>CD8+ T გამოიცნობს სიმსივნის Ags აწუ-ით</vt:lpstr>
      <vt:lpstr>PowerPoint Presentation</vt:lpstr>
      <vt:lpstr>PowerPoint Presentation</vt:lpstr>
      <vt:lpstr>სიმსივნის კვლის  ორი გზა</vt:lpstr>
      <vt:lpstr>CD4+ Th პასუხი</vt:lpstr>
      <vt:lpstr>A stress associated molecule </vt:lpstr>
      <vt:lpstr>CD4  წყარო: Kabul Abass, Molecular and Cellular IMMUNOLOGY.</vt:lpstr>
      <vt:lpstr>ანტისხეულების პასუხი</vt:lpstr>
      <vt:lpstr>PowerPoint Presentation</vt:lpstr>
      <vt:lpstr>PowerPoint Presentation</vt:lpstr>
      <vt:lpstr>PowerPoint Presentation</vt:lpstr>
      <vt:lpstr>PowerPoint Presentation</vt:lpstr>
      <vt:lpstr>სიმსივნური უჯრედების მიერ სინთეზებული  სუბსტანციების მიერ იმუნიტეტის დათრგუნვა </vt:lpstr>
      <vt:lpstr>იმუნური პასუხის აქტიური დათრგუნვა</vt:lpstr>
      <vt:lpstr>PowerPoint Presentation</vt:lpstr>
      <vt:lpstr>იმუნური პასუხის აქტიური დათრგუნვა</vt:lpstr>
      <vt:lpstr>გვიანი რეციდივი</vt:lpstr>
      <vt:lpstr>მიკრო- RNAs (mi RNAs ) </vt:lpstr>
      <vt:lpstr>PowerPoint Presentation</vt:lpstr>
      <vt:lpstr>იმუნური პასუხის ჩაშლა. </vt:lpstr>
      <vt:lpstr>PowerPoint Presentation</vt:lpstr>
      <vt:lpstr>PowerPoint Presentation</vt:lpstr>
    </vt:vector>
  </TitlesOfParts>
  <Manager>Sumanas, Inc.</Manager>
  <Company>W. H. Freeman &amp; Co.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Kuby Immunology 6/e</dc:title>
  <dc:creator>Kindt, Goldsby, Osborne</dc:creator>
  <cp:lastModifiedBy>Windows User</cp:lastModifiedBy>
  <cp:revision>193</cp:revision>
  <dcterms:created xsi:type="dcterms:W3CDTF">2002-12-24T01:08:46Z</dcterms:created>
  <dcterms:modified xsi:type="dcterms:W3CDTF">2018-06-24T22:26:29Z</dcterms:modified>
</cp:coreProperties>
</file>