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73" r:id="rId6"/>
    <p:sldId id="272" r:id="rId7"/>
    <p:sldId id="277" r:id="rId8"/>
    <p:sldId id="274" r:id="rId9"/>
    <p:sldId id="279" r:id="rId10"/>
    <p:sldId id="281" r:id="rId11"/>
    <p:sldId id="28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ri paghava" initials="ap" lastIdx="1" clrIdx="0">
    <p:extLst>
      <p:ext uri="{19B8F6BF-5375-455C-9EA6-DF929625EA0E}">
        <p15:presenceInfo xmlns:p15="http://schemas.microsoft.com/office/powerpoint/2012/main" userId="83fb66258de588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710" autoAdjust="0"/>
  </p:normalViewPr>
  <p:slideViewPr>
    <p:cSldViewPr>
      <p:cViewPr varScale="1">
        <p:scale>
          <a:sx n="90" d="100"/>
          <a:sy n="90" d="100"/>
        </p:scale>
        <p:origin x="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B88C-ACFC-41EE-AA51-50D8FC105985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B7113-BFED-432B-82FD-1EF0521480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F337-1F06-470A-B3AF-76EF0DA46811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0CE-2EFD-463A-BBD4-AAA6F2559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.kakhinani@bsu.edu.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435" y="2266427"/>
            <a:ext cx="9144000" cy="2714644"/>
          </a:xfrm>
        </p:spPr>
        <p:txBody>
          <a:bodyPr>
            <a:normAutofit/>
          </a:bodyPr>
          <a:lstStyle/>
          <a:p>
            <a:r>
              <a:rPr lang="ka-GE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ტექსტური მონაცემების ანალიზი კონვოლუციური ნეირონული ქსელების გამოყენებით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852050"/>
            <a:ext cx="8100392" cy="1285884"/>
          </a:xfrm>
        </p:spPr>
        <p:txBody>
          <a:bodyPr>
            <a:normAutofit/>
          </a:bodyPr>
          <a:lstStyle/>
          <a:p>
            <a:pPr algn="r"/>
            <a:r>
              <a:rPr lang="ka-GE" sz="1600" b="1" dirty="0">
                <a:solidFill>
                  <a:schemeClr val="tx1"/>
                </a:solidFill>
              </a:rPr>
              <a:t>ასოცირებული პროფესორი</a:t>
            </a:r>
          </a:p>
          <a:p>
            <a:pPr algn="r"/>
            <a:r>
              <a:rPr lang="ka-GE" sz="1600" b="1" dirty="0">
                <a:solidFill>
                  <a:schemeClr val="tx1"/>
                </a:solidFill>
              </a:rPr>
              <a:t>გრიგოლ კახიანი</a:t>
            </a:r>
          </a:p>
          <a:p>
            <a:pPr algn="r"/>
            <a:r>
              <a:rPr lang="en-US" sz="1600" b="1" dirty="0">
                <a:solidFill>
                  <a:schemeClr val="tx1"/>
                </a:solidFill>
                <a:hlinkClick r:id="rId2"/>
              </a:rPr>
              <a:t>gregory.kakhinani@bsu.edu.ge</a:t>
            </a:r>
            <a:endParaRPr lang="en-US" sz="1600" b="1" dirty="0">
              <a:solidFill>
                <a:schemeClr val="tx1"/>
              </a:solidFill>
            </a:endParaRPr>
          </a:p>
          <a:p>
            <a:pPr algn="r"/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68628"/>
            <a:ext cx="1000132" cy="1000132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0" y="1196752"/>
            <a:ext cx="9124565" cy="71438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accent1">
                    <a:lumMod val="75000"/>
                  </a:schemeClr>
                </a:solidFill>
              </a:rPr>
              <a:t>ბათუმის  შოთა რუსთაველის სახელმწიფო უნივერსიტეტი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6D4FA11-BDC9-4712-8163-CF14F1BF3EAC}"/>
              </a:ext>
            </a:extLst>
          </p:cNvPr>
          <p:cNvSpPr txBox="1">
            <a:spLocks/>
          </p:cNvSpPr>
          <p:nvPr/>
        </p:nvSpPr>
        <p:spPr>
          <a:xfrm>
            <a:off x="-6307" y="5804954"/>
            <a:ext cx="9144000" cy="37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</a:rPr>
              <a:t>2019</a:t>
            </a:r>
          </a:p>
          <a:p>
            <a:pPr algn="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настраиваемая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4910E4-CC26-4EA0-967A-C452621B4D50}"/>
              </a:ext>
            </a:extLst>
          </p:cNvPr>
          <p:cNvSpPr/>
          <p:nvPr/>
        </p:nvSpPr>
        <p:spPr>
          <a:xfrm>
            <a:off x="0" y="1706508"/>
            <a:ext cx="9144000" cy="71438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ზუსტ მეცნიერებათა და განათლების ფაკულტეტი</a:t>
            </a:r>
            <a:endParaRPr lang="en-US" dirty="0"/>
          </a:p>
          <a:p>
            <a:pPr algn="ctr"/>
            <a:r>
              <a:rPr lang="ka-GE" dirty="0"/>
              <a:t>კომპიუტერულ მეცნიერებათა დეპარტამენტი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583953-122E-4C00-B256-8B906D580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/>
          <a:stretch/>
        </p:blipFill>
        <p:spPr>
          <a:xfrm>
            <a:off x="1535234" y="1408755"/>
            <a:ext cx="5701062" cy="5449245"/>
          </a:xfrm>
          <a:prstGeom prst="rect">
            <a:avLst/>
          </a:prstGeom>
        </p:spPr>
      </p:pic>
      <p:pic>
        <p:nvPicPr>
          <p:cNvPr id="7" name="Рисунок 6" descr="logo.png">
            <a:extLst>
              <a:ext uri="{FF2B5EF4-FFF2-40B4-BE49-F238E27FC236}">
                <a16:creationId xmlns:a16="http://schemas.microsoft.com/office/drawing/2014/main" id="{9147B2C4-E145-40D3-A082-650DC40136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73"/>
            <a:ext cx="656172" cy="714380"/>
          </a:xfrm>
          <a:prstGeom prst="rect">
            <a:avLst/>
          </a:prstGeom>
        </p:spPr>
      </p:pic>
      <p:sp>
        <p:nvSpPr>
          <p:cNvPr id="8" name="Управляющая кнопка: настраиваемая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514FC96-ECE4-4660-ADA0-0631D87C950B}"/>
              </a:ext>
            </a:extLst>
          </p:cNvPr>
          <p:cNvSpPr/>
          <p:nvPr/>
        </p:nvSpPr>
        <p:spPr>
          <a:xfrm>
            <a:off x="1071537" y="193770"/>
            <a:ext cx="1643075" cy="642942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accent1">
                    <a:lumMod val="75000"/>
                  </a:schemeClr>
                </a:solidFill>
              </a:rPr>
              <a:t>ბათუმის შოთა რუსთაველის   სახელმწიფო უნივერსიტეტი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D606EE-5600-4729-8B26-688C8462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14381"/>
          </a:xfrm>
        </p:spPr>
        <p:txBody>
          <a:bodyPr>
            <a:normAutofit/>
          </a:bodyPr>
          <a:lstStyle/>
          <a:p>
            <a:r>
              <a:rPr lang="ka-GE" sz="3000" dirty="0"/>
              <a:t>რიცხვითი ექსპერიმენტის შედეგი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1931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F5C4F7-FFAB-4EBA-AD77-38E2B1FFC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1491660"/>
            <a:ext cx="8748464" cy="5277063"/>
          </a:xfrm>
          <a:prstGeom prst="rect">
            <a:avLst/>
          </a:prstGeom>
        </p:spPr>
      </p:pic>
      <p:pic>
        <p:nvPicPr>
          <p:cNvPr id="9" name="Рисунок 6" descr="logo.png">
            <a:extLst>
              <a:ext uri="{FF2B5EF4-FFF2-40B4-BE49-F238E27FC236}">
                <a16:creationId xmlns:a16="http://schemas.microsoft.com/office/drawing/2014/main" id="{4EAE080F-8903-4595-8FB6-7DA02F778F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73"/>
            <a:ext cx="656172" cy="714380"/>
          </a:xfrm>
          <a:prstGeom prst="rect">
            <a:avLst/>
          </a:prstGeom>
        </p:spPr>
      </p:pic>
      <p:sp>
        <p:nvSpPr>
          <p:cNvPr id="10" name="Управляющая кнопка: настраиваемая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57D6DC0-CED0-4307-9D55-301D67FA9E61}"/>
              </a:ext>
            </a:extLst>
          </p:cNvPr>
          <p:cNvSpPr/>
          <p:nvPr/>
        </p:nvSpPr>
        <p:spPr>
          <a:xfrm>
            <a:off x="1071537" y="193770"/>
            <a:ext cx="1643075" cy="642942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accent1">
                    <a:lumMod val="75000"/>
                  </a:schemeClr>
                </a:solidFill>
              </a:rPr>
              <a:t>ბათუმის შოთა რუსთაველის   სახელმწიფო უნივერსიტეტი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83C9CB-01A1-4F69-9F9E-13BEDE13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14381"/>
          </a:xfrm>
        </p:spPr>
        <p:txBody>
          <a:bodyPr>
            <a:normAutofit/>
          </a:bodyPr>
          <a:lstStyle/>
          <a:p>
            <a:r>
              <a:rPr lang="ka-GE" sz="3000" dirty="0"/>
              <a:t>რიცხვითი ექსპერიმენტის შედეგი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3611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BA89-7FB2-4327-820F-6211BC5F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ka-GE" dirty="0"/>
              <a:t>მადლობა ყურადღებისთვის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14360"/>
            <a:ext cx="9144000" cy="1143000"/>
          </a:xfrm>
        </p:spPr>
        <p:txBody>
          <a:bodyPr>
            <a:normAutofit/>
          </a:bodyPr>
          <a:lstStyle/>
          <a:p>
            <a:r>
              <a:rPr lang="ka-GE" sz="4000" dirty="0">
                <a:solidFill>
                  <a:schemeClr val="accent1">
                    <a:lumMod val="75000"/>
                  </a:schemeClr>
                </a:solidFill>
              </a:rPr>
              <a:t>შინაარსი: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28596" y="1628800"/>
            <a:ext cx="8535891" cy="4071966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a-GE" dirty="0">
                <a:solidFill>
                  <a:schemeClr val="tx2"/>
                </a:solidFill>
              </a:rPr>
              <a:t> სიმბოლოთა შეწონილი სიხშირის მატრიცის აგება</a:t>
            </a:r>
          </a:p>
          <a:p>
            <a:pPr>
              <a:buFont typeface="Arial" pitchFamily="34" charset="0"/>
              <a:buChar char="•"/>
            </a:pPr>
            <a:r>
              <a:rPr lang="ka-GE" dirty="0">
                <a:solidFill>
                  <a:schemeClr val="tx2"/>
                </a:solidFill>
              </a:rPr>
              <a:t>ტექსტური მონაცემების გრაფიკულ მონაცემებად გარდაქმნის პრინციპების გამოყენების შედეგები</a:t>
            </a:r>
          </a:p>
          <a:p>
            <a:pPr>
              <a:buFont typeface="Arial" pitchFamily="34" charset="0"/>
              <a:buChar char="•"/>
            </a:pPr>
            <a:r>
              <a:rPr lang="ka-GE" dirty="0">
                <a:solidFill>
                  <a:schemeClr val="tx2"/>
                </a:solidFill>
              </a:rPr>
              <a:t>კონვოლუციური ნეირონული ქსელების მუშაობის პრინციპი.</a:t>
            </a:r>
          </a:p>
          <a:p>
            <a:pPr>
              <a:buFont typeface="Arial" pitchFamily="34" charset="0"/>
              <a:buChar char="•"/>
            </a:pPr>
            <a:r>
              <a:rPr lang="ka-GE" dirty="0">
                <a:solidFill>
                  <a:schemeClr val="tx2"/>
                </a:solidFill>
              </a:rPr>
              <a:t>კონვოლუციური ნეირონული ქსელების გამოყენება მონაცემთა დამუშავების და მონაცემთა ვიზუალიზაციისათვის  განკუთვნილი ინსტრუმეტალური პლატფორმა "</a:t>
            </a:r>
            <a:r>
              <a:rPr lang="en-US" dirty="0">
                <a:solidFill>
                  <a:schemeClr val="tx2"/>
                </a:solidFill>
              </a:rPr>
              <a:t>Orange" -</a:t>
            </a:r>
            <a:r>
              <a:rPr lang="ka-GE" dirty="0">
                <a:solidFill>
                  <a:schemeClr val="tx2"/>
                </a:solidFill>
              </a:rPr>
              <a:t>ის მეშვეობით (საკვლევი სქემა).</a:t>
            </a:r>
          </a:p>
          <a:p>
            <a:pPr>
              <a:buFont typeface="Arial" pitchFamily="34" charset="0"/>
              <a:buChar char="•"/>
            </a:pPr>
            <a:r>
              <a:rPr lang="ka-GE" dirty="0">
                <a:solidFill>
                  <a:schemeClr val="tx2"/>
                </a:solidFill>
              </a:rPr>
              <a:t>კონვოლუციური ნეირონული ქსელების გამოყენება მონაცემთა დამუშავების და მონაცემთა ვიზუალიზაციისათვის  განკუთვნილი ინსტრუმეტალური პლატფორმა "</a:t>
            </a:r>
            <a:r>
              <a:rPr lang="en-US" dirty="0">
                <a:solidFill>
                  <a:schemeClr val="tx2"/>
                </a:solidFill>
              </a:rPr>
              <a:t>Orange" -</a:t>
            </a:r>
            <a:r>
              <a:rPr lang="ka-GE" dirty="0">
                <a:solidFill>
                  <a:schemeClr val="tx2"/>
                </a:solidFill>
              </a:rPr>
              <a:t>ის მეშვეობით (ანალიზის სქემა).</a:t>
            </a:r>
          </a:p>
          <a:p>
            <a:pPr>
              <a:buFont typeface="Arial" pitchFamily="34" charset="0"/>
              <a:buChar char="•"/>
            </a:pPr>
            <a:r>
              <a:rPr lang="ka-GE" dirty="0">
                <a:solidFill>
                  <a:schemeClr val="tx2"/>
                </a:solidFill>
              </a:rPr>
              <a:t> რიცხვითი ექსპერიმენტის შედეგები.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73"/>
            <a:ext cx="656172" cy="714380"/>
          </a:xfrm>
          <a:prstGeom prst="rect">
            <a:avLst/>
          </a:prstGeom>
        </p:spPr>
      </p:pic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071537" y="193770"/>
            <a:ext cx="1643075" cy="642942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accent1">
                    <a:lumMod val="75000"/>
                  </a:schemeClr>
                </a:solidFill>
              </a:rPr>
              <a:t>ბათუმის შოთა რუსთაველის   სახელმწიფო უნივერსიტეტი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0" y="692696"/>
            <a:ext cx="9036496" cy="857256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>
                <a:solidFill>
                  <a:schemeClr val="tx2"/>
                </a:solidFill>
              </a:rPr>
              <a:t>სიმბოლოთა შეწონილი სიხშირის მატრიცის აგება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643306" y="6286520"/>
            <a:ext cx="5000660" cy="214314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9A92D-5647-4566-8A03-CBF97C735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" t="2330" r="2785" b="6182"/>
          <a:stretch/>
        </p:blipFill>
        <p:spPr>
          <a:xfrm>
            <a:off x="1259632" y="1420509"/>
            <a:ext cx="6624736" cy="5053922"/>
          </a:xfrm>
          <a:prstGeom prst="rect">
            <a:avLst/>
          </a:prstGeom>
        </p:spPr>
      </p:pic>
      <p:pic>
        <p:nvPicPr>
          <p:cNvPr id="8" name="Рисунок 6" descr="logo.png">
            <a:extLst>
              <a:ext uri="{FF2B5EF4-FFF2-40B4-BE49-F238E27FC236}">
                <a16:creationId xmlns:a16="http://schemas.microsoft.com/office/drawing/2014/main" id="{F0938041-8C8A-4368-8797-B5EB89CD64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73"/>
            <a:ext cx="656172" cy="714380"/>
          </a:xfrm>
          <a:prstGeom prst="rect">
            <a:avLst/>
          </a:prstGeom>
        </p:spPr>
      </p:pic>
      <p:sp>
        <p:nvSpPr>
          <p:cNvPr id="9" name="Управляющая кнопка: настраиваемая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299C6A3-8A46-444B-9F7F-C797C486DD70}"/>
              </a:ext>
            </a:extLst>
          </p:cNvPr>
          <p:cNvSpPr/>
          <p:nvPr/>
        </p:nvSpPr>
        <p:spPr>
          <a:xfrm>
            <a:off x="1071537" y="193770"/>
            <a:ext cx="1643075" cy="642942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accent1">
                    <a:lumMod val="75000"/>
                  </a:schemeClr>
                </a:solidFill>
              </a:rPr>
              <a:t>ბათუმის შოთა რუსთაველის   სახელმწიფო უნივერსიტეტი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0" y="702386"/>
            <a:ext cx="9144000" cy="1214446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>
                <a:solidFill>
                  <a:schemeClr val="tx2"/>
                </a:solidFill>
              </a:rPr>
              <a:t>ტექსტური მონაცემების გრაფიკულ მონაცემებად გარდაქმნის პრინციპების გამოყენების შედეგები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CEC9A-F060-4059-8557-DBDD24EC8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1852096"/>
            <a:ext cx="3663518" cy="3663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1C8FF5-331F-41CB-8B9B-5A6C51A1B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35" y="1852096"/>
            <a:ext cx="3663518" cy="3663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2CADAB-4795-435F-AA2A-7514067DFC29}"/>
              </a:ext>
            </a:extLst>
          </p:cNvPr>
          <p:cNvSpPr/>
          <p:nvPr/>
        </p:nvSpPr>
        <p:spPr>
          <a:xfrm>
            <a:off x="492872" y="5590112"/>
            <a:ext cx="3663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/>
              <a:t>შექსპირის სონეტების სრული ტექსტის დამუშავების შედეგად მიღებული გრაფიკული გამოსახულება(საერთო).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8CB89-B3DC-49FE-A989-A2ACCB020F84}"/>
              </a:ext>
            </a:extLst>
          </p:cNvPr>
          <p:cNvSpPr/>
          <p:nvPr/>
        </p:nvSpPr>
        <p:spPr>
          <a:xfrm>
            <a:off x="4985534" y="5615347"/>
            <a:ext cx="3834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/>
              <a:t>შექსპირის #147-ე სონეტის დამუშავების შედეგად მიღებული გრაფიკული გამოსახულება(შეწონილი).</a:t>
            </a:r>
            <a:endParaRPr lang="en-US" dirty="0"/>
          </a:p>
        </p:txBody>
      </p:sp>
      <p:pic>
        <p:nvPicPr>
          <p:cNvPr id="8" name="Рисунок 6" descr="logo.png">
            <a:extLst>
              <a:ext uri="{FF2B5EF4-FFF2-40B4-BE49-F238E27FC236}">
                <a16:creationId xmlns:a16="http://schemas.microsoft.com/office/drawing/2014/main" id="{2F9046EF-015C-43CE-A8D2-A80D7E0F7F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78573"/>
            <a:ext cx="656172" cy="714380"/>
          </a:xfrm>
          <a:prstGeom prst="rect">
            <a:avLst/>
          </a:prstGeom>
        </p:spPr>
      </p:pic>
      <p:sp>
        <p:nvSpPr>
          <p:cNvPr id="9" name="Управляющая кнопка: настраиваемая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981629-E2F2-47B3-9F8A-C165E9BDFBDE}"/>
              </a:ext>
            </a:extLst>
          </p:cNvPr>
          <p:cNvSpPr/>
          <p:nvPr/>
        </p:nvSpPr>
        <p:spPr>
          <a:xfrm>
            <a:off x="1071537" y="193770"/>
            <a:ext cx="1643075" cy="642942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accent1">
                    <a:lumMod val="75000"/>
                  </a:schemeClr>
                </a:solidFill>
              </a:rPr>
              <a:t>ბათუმის შოთა რუსთაველის   სახელმწიფო უნივერსიტეტი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78955-CA50-4CE0-BECC-41B8BEDE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77" y="692696"/>
            <a:ext cx="9159877" cy="1143000"/>
          </a:xfrm>
        </p:spPr>
        <p:txBody>
          <a:bodyPr>
            <a:noAutofit/>
          </a:bodyPr>
          <a:lstStyle/>
          <a:p>
            <a:r>
              <a:rPr lang="ka-GE" sz="2400" dirty="0">
                <a:solidFill>
                  <a:schemeClr val="tx2"/>
                </a:solidFill>
              </a:rPr>
              <a:t>კონვოლუციური ნეირონული ქსელების მუშაობის პრინციპი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E5C11-1FC6-4A1E-AEB9-E396F5EAC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9" t="2880" r="8572" b="4952"/>
          <a:stretch/>
        </p:blipFill>
        <p:spPr>
          <a:xfrm>
            <a:off x="-15877" y="2082882"/>
            <a:ext cx="6301208" cy="46085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A5AE2A-2381-47AB-A7BA-675AB89AB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02"/>
          <a:stretch/>
        </p:blipFill>
        <p:spPr>
          <a:xfrm>
            <a:off x="3491880" y="1921601"/>
            <a:ext cx="5652120" cy="2083463"/>
          </a:xfrm>
          <a:prstGeom prst="rect">
            <a:avLst/>
          </a:prstGeom>
        </p:spPr>
      </p:pic>
      <p:pic>
        <p:nvPicPr>
          <p:cNvPr id="9" name="Рисунок 6" descr="logo.png">
            <a:extLst>
              <a:ext uri="{FF2B5EF4-FFF2-40B4-BE49-F238E27FC236}">
                <a16:creationId xmlns:a16="http://schemas.microsoft.com/office/drawing/2014/main" id="{7D42CEB0-F5B5-4A99-A8CD-F849B30088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78573"/>
            <a:ext cx="656172" cy="714380"/>
          </a:xfrm>
          <a:prstGeom prst="rect">
            <a:avLst/>
          </a:prstGeom>
        </p:spPr>
      </p:pic>
      <p:sp>
        <p:nvSpPr>
          <p:cNvPr id="10" name="Управляющая кнопка: настраиваемая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CDA9D3-C24F-47C6-A68F-699A0CB0A2A1}"/>
              </a:ext>
            </a:extLst>
          </p:cNvPr>
          <p:cNvSpPr/>
          <p:nvPr/>
        </p:nvSpPr>
        <p:spPr>
          <a:xfrm>
            <a:off x="1071537" y="193770"/>
            <a:ext cx="1643075" cy="642942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accent1">
                    <a:lumMod val="75000"/>
                  </a:schemeClr>
                </a:solidFill>
              </a:rPr>
              <a:t>ბათუმის შოთა რუსთაველის   სახელმწიფო უნივერსიტეტი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1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D0711B-8DBD-449B-B3E8-01747206F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25" y="1811957"/>
            <a:ext cx="8451350" cy="5001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A9A62-6788-45AF-B295-624BF7FB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1890"/>
            <a:ext cx="9144000" cy="1084982"/>
          </a:xfrm>
        </p:spPr>
        <p:txBody>
          <a:bodyPr>
            <a:noAutofit/>
          </a:bodyPr>
          <a:lstStyle/>
          <a:p>
            <a:r>
              <a:rPr lang="ka-GE" sz="1800" dirty="0">
                <a:solidFill>
                  <a:schemeClr val="tx2"/>
                </a:solidFill>
              </a:rPr>
              <a:t>კონვოლუციური ნეირონული ქსელების გამოყენება მონაცემთა დამუშავების და მონაცემთა ვიზუალიზაციისათვის  განკუთვნილი ინსტრუმეტალური პლატფორმა "</a:t>
            </a:r>
            <a:r>
              <a:rPr lang="en-US" sz="1800" dirty="0">
                <a:solidFill>
                  <a:schemeClr val="tx2"/>
                </a:solidFill>
              </a:rPr>
              <a:t>Orange" -</a:t>
            </a:r>
            <a:r>
              <a:rPr lang="ka-GE" sz="1800" dirty="0">
                <a:solidFill>
                  <a:schemeClr val="tx2"/>
                </a:solidFill>
              </a:rPr>
              <a:t>ის მეშვეობით.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ka-GE" sz="1800" dirty="0">
                <a:solidFill>
                  <a:schemeClr val="tx2"/>
                </a:solidFill>
              </a:rPr>
              <a:t>საკვლევი სქემა</a:t>
            </a:r>
            <a:br>
              <a:rPr lang="ka-GE" sz="1800" dirty="0">
                <a:solidFill>
                  <a:schemeClr val="tx2"/>
                </a:solidFill>
              </a:rPr>
            </a:br>
            <a:endParaRPr lang="en-US" sz="1800" dirty="0"/>
          </a:p>
        </p:txBody>
      </p:sp>
      <p:pic>
        <p:nvPicPr>
          <p:cNvPr id="6" name="Рисунок 6" descr="logo.png">
            <a:extLst>
              <a:ext uri="{FF2B5EF4-FFF2-40B4-BE49-F238E27FC236}">
                <a16:creationId xmlns:a16="http://schemas.microsoft.com/office/drawing/2014/main" id="{308999A3-197C-4D54-910F-14CBE1E3F6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73"/>
            <a:ext cx="656172" cy="714380"/>
          </a:xfrm>
          <a:prstGeom prst="rect">
            <a:avLst/>
          </a:prstGeom>
        </p:spPr>
      </p:pic>
      <p:sp>
        <p:nvSpPr>
          <p:cNvPr id="7" name="Управляющая кнопка: настраиваемая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5282E59-ABFE-4CC6-B4B3-DAB8C55D4300}"/>
              </a:ext>
            </a:extLst>
          </p:cNvPr>
          <p:cNvSpPr/>
          <p:nvPr/>
        </p:nvSpPr>
        <p:spPr>
          <a:xfrm>
            <a:off x="1071537" y="193770"/>
            <a:ext cx="1643075" cy="642942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accent1">
                    <a:lumMod val="75000"/>
                  </a:schemeClr>
                </a:solidFill>
              </a:rPr>
              <a:t>ბათუმის შოთა რუსთაველის   სახელმწიფო უნივერსიტეტი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4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0836EE-DC00-43FD-A972-91FC7395A6E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259611"/>
            <a:ext cx="8229600" cy="1143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A3E0C0-5DD0-44DC-AF53-CCA445C0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" y="1124744"/>
            <a:ext cx="9136569" cy="1084982"/>
          </a:xfrm>
        </p:spPr>
        <p:txBody>
          <a:bodyPr>
            <a:noAutofit/>
          </a:bodyPr>
          <a:lstStyle/>
          <a:p>
            <a:r>
              <a:rPr lang="ka-GE" sz="1800" dirty="0">
                <a:solidFill>
                  <a:schemeClr val="tx2"/>
                </a:solidFill>
              </a:rPr>
              <a:t>კონვოლუციური ნეირონული ქსელების გამოყენება მონაცემთა დამუშავების და მონაცემთა ვიზუალიზაციისათვის  განკუთვნილი ინსტრუმეტალური პლატფორმა "</a:t>
            </a:r>
            <a:r>
              <a:rPr lang="en-US" sz="1800" dirty="0">
                <a:solidFill>
                  <a:schemeClr val="tx2"/>
                </a:solidFill>
              </a:rPr>
              <a:t>Orange" -</a:t>
            </a:r>
            <a:r>
              <a:rPr lang="ka-GE" sz="1800" dirty="0">
                <a:solidFill>
                  <a:schemeClr val="tx2"/>
                </a:solidFill>
              </a:rPr>
              <a:t>ის მეშვეობით.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ka-GE" sz="1800" dirty="0">
                <a:solidFill>
                  <a:schemeClr val="tx2"/>
                </a:solidFill>
              </a:rPr>
              <a:t>ანალიზის სქემა</a:t>
            </a:r>
            <a:br>
              <a:rPr lang="ka-GE" sz="1800" dirty="0">
                <a:solidFill>
                  <a:schemeClr val="tx2"/>
                </a:solidFill>
              </a:rPr>
            </a:br>
            <a:endParaRPr lang="en-US" sz="1800" dirty="0"/>
          </a:p>
        </p:txBody>
      </p:sp>
      <p:pic>
        <p:nvPicPr>
          <p:cNvPr id="7" name="Рисунок 6" descr="logo.png">
            <a:extLst>
              <a:ext uri="{FF2B5EF4-FFF2-40B4-BE49-F238E27FC236}">
                <a16:creationId xmlns:a16="http://schemas.microsoft.com/office/drawing/2014/main" id="{A7937721-952D-47FA-A85B-A7C689230D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73"/>
            <a:ext cx="656172" cy="714380"/>
          </a:xfrm>
          <a:prstGeom prst="rect">
            <a:avLst/>
          </a:prstGeom>
        </p:spPr>
      </p:pic>
      <p:sp>
        <p:nvSpPr>
          <p:cNvPr id="8" name="Управляющая кнопка: настраиваемая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5DFBECB-DA4F-4CE5-80C3-50380EF5A849}"/>
              </a:ext>
            </a:extLst>
          </p:cNvPr>
          <p:cNvSpPr/>
          <p:nvPr/>
        </p:nvSpPr>
        <p:spPr>
          <a:xfrm>
            <a:off x="1071537" y="193770"/>
            <a:ext cx="1643075" cy="642942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accent1">
                    <a:lumMod val="75000"/>
                  </a:schemeClr>
                </a:solidFill>
              </a:rPr>
              <a:t>ბათუმის შოთა რუსთაველის   სახელმწიფო უნივერსიტეტი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6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AD58-EE0F-4057-85A0-4CC61FBA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14381"/>
          </a:xfrm>
        </p:spPr>
        <p:txBody>
          <a:bodyPr>
            <a:normAutofit/>
          </a:bodyPr>
          <a:lstStyle/>
          <a:p>
            <a:r>
              <a:rPr lang="ka-GE" sz="3000" dirty="0"/>
              <a:t>რიცხვითი ექსპერიმენტის შედეგი 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23F40-3D03-4894-9E47-B39D636B4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27419"/>
            <a:ext cx="8928992" cy="5385957"/>
          </a:xfrm>
          <a:prstGeom prst="rect">
            <a:avLst/>
          </a:prstGeom>
        </p:spPr>
      </p:pic>
      <p:pic>
        <p:nvPicPr>
          <p:cNvPr id="6" name="Рисунок 6" descr="logo.png">
            <a:extLst>
              <a:ext uri="{FF2B5EF4-FFF2-40B4-BE49-F238E27FC236}">
                <a16:creationId xmlns:a16="http://schemas.microsoft.com/office/drawing/2014/main" id="{31F77C97-E22B-4C76-910E-67CB30E2DC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73"/>
            <a:ext cx="656172" cy="714380"/>
          </a:xfrm>
          <a:prstGeom prst="rect">
            <a:avLst/>
          </a:prstGeom>
        </p:spPr>
      </p:pic>
      <p:sp>
        <p:nvSpPr>
          <p:cNvPr id="7" name="Управляющая кнопка: настраиваемая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BE68F8-C643-4614-B452-4611939C1873}"/>
              </a:ext>
            </a:extLst>
          </p:cNvPr>
          <p:cNvSpPr/>
          <p:nvPr/>
        </p:nvSpPr>
        <p:spPr>
          <a:xfrm>
            <a:off x="1071537" y="193770"/>
            <a:ext cx="1643075" cy="642942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accent1">
                    <a:lumMod val="75000"/>
                  </a:schemeClr>
                </a:solidFill>
              </a:rPr>
              <a:t>ბათუმის შოთა რუსთაველის   სახელმწიფო უნივერსიტეტი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4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9190A-5B94-4845-A90C-99CD6625D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"/>
          <a:stretch/>
        </p:blipFill>
        <p:spPr>
          <a:xfrm>
            <a:off x="1567978" y="1497486"/>
            <a:ext cx="5524302" cy="5360514"/>
          </a:xfrm>
          <a:prstGeom prst="rect">
            <a:avLst/>
          </a:prstGeom>
        </p:spPr>
      </p:pic>
      <p:pic>
        <p:nvPicPr>
          <p:cNvPr id="7" name="Рисунок 6" descr="logo.png">
            <a:extLst>
              <a:ext uri="{FF2B5EF4-FFF2-40B4-BE49-F238E27FC236}">
                <a16:creationId xmlns:a16="http://schemas.microsoft.com/office/drawing/2014/main" id="{D310D071-DED7-4D07-8BBA-00FAF86F0A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73"/>
            <a:ext cx="656172" cy="714380"/>
          </a:xfrm>
          <a:prstGeom prst="rect">
            <a:avLst/>
          </a:prstGeom>
        </p:spPr>
      </p:pic>
      <p:sp>
        <p:nvSpPr>
          <p:cNvPr id="8" name="Управляющая кнопка: настраиваемая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08176DB-63DD-4D3F-9825-04A333328279}"/>
              </a:ext>
            </a:extLst>
          </p:cNvPr>
          <p:cNvSpPr/>
          <p:nvPr/>
        </p:nvSpPr>
        <p:spPr>
          <a:xfrm>
            <a:off x="1071537" y="193770"/>
            <a:ext cx="1643075" cy="642942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accent1">
                    <a:lumMod val="75000"/>
                  </a:schemeClr>
                </a:solidFill>
              </a:rPr>
              <a:t>ბათუმის შოთა რუსთაველის   სახელმწიფო უნივერსიტეტი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AB7959-FF26-4526-AE63-4D4A27DA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14381"/>
          </a:xfrm>
        </p:spPr>
        <p:txBody>
          <a:bodyPr>
            <a:normAutofit/>
          </a:bodyPr>
          <a:lstStyle/>
          <a:p>
            <a:r>
              <a:rPr lang="ka-GE" sz="3000" dirty="0"/>
              <a:t>რიცხვითი ექსპერიმენტის შედეგი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77407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6703</TotalTime>
  <Words>249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ტექსტური მონაცემების ანალიზი კონვოლუციური ნეირონული ქსელების გამოყენებით</vt:lpstr>
      <vt:lpstr>შინაარსი:</vt:lpstr>
      <vt:lpstr>PowerPoint Presentation</vt:lpstr>
      <vt:lpstr>PowerPoint Presentation</vt:lpstr>
      <vt:lpstr>კონვოლუციური ნეირონული ქსელების მუშაობის პრინციპი</vt:lpstr>
      <vt:lpstr>კონვოლუციური ნეირონული ქსელების გამოყენება მონაცემთა დამუშავების და მონაცემთა ვიზუალიზაციისათვის  განკუთვნილი ინსტრუმეტალური პლატფორმა "Orange" -ის მეშვეობით. საკვლევი სქემა </vt:lpstr>
      <vt:lpstr>კონვოლუციური ნეირონული ქსელების გამოყენება მონაცემთა დამუშავების და მონაცემთა ვიზუალიზაციისათვის  განკუთვნილი ინსტრუმეტალური პლატფორმა "Orange" -ის მეშვეობით. ანალიზის სქემა </vt:lpstr>
      <vt:lpstr>რიცხვითი ექსპერიმენტის შედეგი </vt:lpstr>
      <vt:lpstr>რიცხვითი ექსპერიმენტის შედეგი </vt:lpstr>
      <vt:lpstr>რიცხვითი ექსპერიმენტის შედეგი </vt:lpstr>
      <vt:lpstr>რიცხვითი ექსპერიმენტის შედეგი </vt:lpstr>
      <vt:lpstr>მადლობა ყურადღებისთვის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593-23-45-38</dc:creator>
  <cp:lastModifiedBy>Admin</cp:lastModifiedBy>
  <cp:revision>87</cp:revision>
  <dcterms:created xsi:type="dcterms:W3CDTF">2019-01-26T08:52:23Z</dcterms:created>
  <dcterms:modified xsi:type="dcterms:W3CDTF">2019-06-18T14:00:07Z</dcterms:modified>
</cp:coreProperties>
</file>