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3" r:id="rId7"/>
  </p:sldIdLst>
  <p:sldSz cx="9144000" cy="5143500" type="screen16x9"/>
  <p:notesSz cx="6858000" cy="9144000"/>
  <p:embeddedFontLst>
    <p:embeddedFont>
      <p:font typeface="Sylfaen" pitchFamily="18" charset="0"/>
      <p:regular r:id="rId9"/>
    </p:embeddedFont>
    <p:embeddedFont>
      <p:font typeface="Nunito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Georgia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o" initials="n" lastIdx="0" clrIdx="0">
    <p:extLst>
      <p:ext uri="{19B8F6BF-5375-455C-9EA6-DF929625EA0E}">
        <p15:presenceInfo xmlns:p15="http://schemas.microsoft.com/office/powerpoint/2012/main" xmlns="" userId="ni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5" autoAdjust="0"/>
  </p:normalViewPr>
  <p:slideViewPr>
    <p:cSldViewPr snapToGrid="0">
      <p:cViewPr>
        <p:scale>
          <a:sx n="90" d="100"/>
          <a:sy n="90" d="100"/>
        </p:scale>
        <p:origin x="-1234" y="-6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106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87dba7a61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87dba7a61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87dba7a61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87dba7a61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87dba7a61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87dba7a61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87dba7a61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87dba7a61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87dba7a61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87dba7a61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1004075" y="529275"/>
            <a:ext cx="7373700" cy="3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b="1" i="1" dirty="0" smtClean="0">
                <a:latin typeface="Calibri"/>
                <a:ea typeface="Calibri"/>
                <a:cs typeface="Calibri"/>
                <a:sym typeface="Calibri"/>
              </a:rPr>
              <a:t>ბათუმის შოთა რუსთაველის სახელმწიფო უნივერსიტეტი</a:t>
            </a:r>
            <a:r>
              <a:rPr lang="en" sz="2400" b="1" i="1" dirty="0" smtClean="0"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endParaRPr sz="24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1165413" y="2116256"/>
            <a:ext cx="7373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dirty="0" smtClean="0"/>
              <a:t>“ </a:t>
            </a:r>
            <a:r>
              <a:rPr lang="en-US" sz="2000" dirty="0"/>
              <a:t>T</a:t>
            </a:r>
            <a:r>
              <a:rPr lang="en-US" sz="2000" dirty="0" smtClean="0"/>
              <a:t>he Double Diamond “</a:t>
            </a:r>
            <a:r>
              <a:rPr lang="ka-GE" sz="2000" dirty="0" smtClean="0"/>
              <a:t> მოდელის იმპლემენტაცია ინგლისური ენის სწავლებაში</a:t>
            </a:r>
            <a:endParaRPr lang="en-US" sz="2000" dirty="0"/>
          </a:p>
          <a:p>
            <a:pPr algn="ctr"/>
            <a:endParaRPr lang="ka-GE" sz="1600" dirty="0" smtClean="0"/>
          </a:p>
          <a:p>
            <a:pPr algn="ctr"/>
            <a:endParaRPr lang="ka-GE" sz="1600" dirty="0"/>
          </a:p>
          <a:p>
            <a:pPr algn="ctr"/>
            <a:endParaRPr lang="ka-GE" sz="1600" dirty="0" smtClean="0"/>
          </a:p>
          <a:p>
            <a:pPr algn="ctr"/>
            <a:r>
              <a:rPr lang="ka-GE" sz="1600" dirty="0" smtClean="0"/>
              <a:t>მედეა დიასამიძე</a:t>
            </a:r>
            <a:endParaRPr lang="en-US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425" y="2906375"/>
            <a:ext cx="1667025" cy="181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/>
        </p:nvSpPr>
        <p:spPr>
          <a:xfrm>
            <a:off x="476170" y="1111685"/>
            <a:ext cx="7804800" cy="162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 err="1" smtClean="0">
                <a:latin typeface="Calibri"/>
                <a:ea typeface="Calibri"/>
                <a:cs typeface="Calibri"/>
                <a:sym typeface="Calibri"/>
              </a:rPr>
              <a:t>დიზაინერული</a:t>
            </a:r>
            <a:r>
              <a:rPr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000" dirty="0" err="1" smtClean="0">
                <a:latin typeface="Calibri"/>
                <a:ea typeface="Calibri"/>
                <a:cs typeface="Calibri"/>
                <a:sym typeface="Calibri"/>
              </a:rPr>
              <a:t>აზროვნების</a:t>
            </a:r>
            <a:r>
              <a:rPr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000" dirty="0" err="1" smtClean="0">
                <a:latin typeface="Calibri"/>
                <a:ea typeface="Calibri"/>
                <a:cs typeface="Calibri"/>
                <a:sym typeface="Calibri"/>
              </a:rPr>
              <a:t>კონცეფცია</a:t>
            </a:r>
            <a:endParaRPr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 smtClean="0">
                <a:latin typeface="Calibri"/>
                <a:ea typeface="Calibri"/>
                <a:cs typeface="Calibri"/>
                <a:sym typeface="Calibri"/>
              </a:rPr>
              <a:t>„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Double diamond</a:t>
            </a:r>
            <a:r>
              <a:rPr lang="ka-GE" sz="2000" dirty="0" smtClean="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ka-GE" sz="2000" dirty="0" smtClean="0">
                <a:latin typeface="Calibri"/>
                <a:ea typeface="Calibri"/>
                <a:cs typeface="Calibri"/>
                <a:sym typeface="Calibri"/>
              </a:rPr>
              <a:t>მოდელი  და მისი გამოყენება ინგლისური ენის სწავლებაში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a-GE" sz="2000" dirty="0" smtClean="0">
                <a:latin typeface="Calibri"/>
                <a:ea typeface="Calibri"/>
                <a:cs typeface="Calibri"/>
                <a:sym typeface="Calibri"/>
              </a:rPr>
              <a:t>1. კონვერგენტული აზროვნება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000" dirty="0" smtClean="0">
                <a:latin typeface="Calibri"/>
                <a:ea typeface="Calibri"/>
                <a:cs typeface="Calibri"/>
                <a:sym typeface="Calibri"/>
              </a:rPr>
              <a:t>2. დივერგენტული აზროვნება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615" y="536895"/>
            <a:ext cx="7373923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295400" algn="l"/>
              </a:tabLst>
            </a:pPr>
            <a:r>
              <a:rPr lang="ka-GE" sz="18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მზარდი აზროვნება</a:t>
            </a:r>
            <a:endParaRPr lang="en-US" sz="1800" b="1" dirty="0" smtClean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usinesswoman examining paint swatches :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15706"/>
            <a:ext cx="4960620" cy="19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/>
        </p:nvSpPr>
        <p:spPr>
          <a:xfrm>
            <a:off x="567300" y="946800"/>
            <a:ext cx="8009400" cy="58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ka-GE" sz="2800" dirty="0" smtClean="0">
                <a:latin typeface="Calibri"/>
                <a:ea typeface="Calibri"/>
                <a:cs typeface="Calibri"/>
                <a:sym typeface="Calibri"/>
              </a:rPr>
              <a:t>ფაზა: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ka-GE" sz="2800" dirty="0" smtClean="0">
                <a:latin typeface="Calibri"/>
                <a:ea typeface="Calibri"/>
                <a:cs typeface="Calibri"/>
                <a:sym typeface="Calibri"/>
              </a:rPr>
              <a:t>1- აღმოჩენა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ka-GE" sz="2800" dirty="0" smtClean="0">
                <a:latin typeface="Calibri"/>
                <a:ea typeface="Calibri"/>
                <a:cs typeface="Calibri"/>
                <a:sym typeface="Calibri"/>
              </a:rPr>
              <a:t>2-განსაზღვრა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ka-GE" sz="2800" dirty="0" smtClean="0">
                <a:latin typeface="Calibri"/>
                <a:ea typeface="Calibri"/>
                <a:cs typeface="Calibri"/>
                <a:sym typeface="Calibri"/>
              </a:rPr>
              <a:t>3-განვითარება</a:t>
            </a:r>
          </a:p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ka-GE" sz="2800" dirty="0" smtClean="0">
                <a:latin typeface="Calibri"/>
                <a:ea typeface="Calibri"/>
                <a:cs typeface="Calibri"/>
                <a:sym typeface="Calibri"/>
              </a:rPr>
              <a:t>4-გადაცემა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/>
        </p:nvSpPr>
        <p:spPr>
          <a:xfrm>
            <a:off x="2213500" y="601350"/>
            <a:ext cx="50028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algn="ctr">
              <a:buSzPts val="2800"/>
            </a:pPr>
            <a:endParaRPr lang="en-US" sz="1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8973"/>
            <a:ext cx="4764446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itchFamily="18" charset="0"/>
                <a:cs typeface="Arial" pitchFamily="34" charset="0"/>
              </a:rPr>
              <a:t>our Double Diamond model, part of our Framework for Innovation.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  <a:r>
              <a:rPr kumimoji="0" lang="en-US" sz="279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1" name="Picture 3" descr="https://www.designcouncil.org.uk/sites/default/files/styles/dc_-_wysiwyg_-_smart_embed/public/assets/images/Double-Diamond-A3-for-publication-A-2000px_1.png?itok=uw0EBs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934876"/>
            <a:ext cx="5901637" cy="34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475" y="465333"/>
            <a:ext cx="5905050" cy="18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1619475" y="673001"/>
            <a:ext cx="56808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>
              <a:buSzPts val="2800"/>
            </a:pPr>
            <a:endParaRPr sz="28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endParaRPr sz="12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Double diamond</a:t>
            </a:r>
            <a:r>
              <a:rPr lang="ka-GE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a-GE" sz="2000" dirty="0" smtClean="0">
                <a:latin typeface="Calibri"/>
                <a:ea typeface="Calibri"/>
                <a:cs typeface="Calibri"/>
                <a:sym typeface="Calibri"/>
              </a:rPr>
              <a:t>პირველი ფაზა  მოიცავს სამყაროს ახლებური თვალით დანახვას და ახალი აზრების  შეგროვებას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ka-GE" sz="2000" dirty="0" smtClean="0">
                <a:latin typeface="Calibri"/>
                <a:ea typeface="Calibri"/>
                <a:cs typeface="Calibri"/>
                <a:sym typeface="Calibri"/>
              </a:rPr>
              <a:t>მეორე ფაზა განსაზღვრების ფაზაა, სადაც  დიზაინერები შესაძლო განსაზღვრებებზე მუშაობენ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ka-GE" sz="2000" dirty="0" smtClean="0">
                <a:latin typeface="Calibri"/>
                <a:ea typeface="Calibri"/>
                <a:cs typeface="Calibri"/>
                <a:sym typeface="Calibri"/>
              </a:rPr>
              <a:t>მესამე ფაზა </a:t>
            </a:r>
            <a:r>
              <a:rPr lang="ka-GE" sz="2000" smtClean="0">
                <a:latin typeface="Calibri"/>
                <a:ea typeface="Calibri"/>
                <a:cs typeface="Calibri"/>
                <a:sym typeface="Calibri"/>
              </a:rPr>
              <a:t>განვითარების ფაზაა, </a:t>
            </a:r>
            <a:r>
              <a:rPr lang="ka-GE" sz="2000" dirty="0" smtClean="0">
                <a:latin typeface="Calibri"/>
                <a:ea typeface="Calibri"/>
                <a:cs typeface="Calibri"/>
                <a:sym typeface="Calibri"/>
              </a:rPr>
              <a:t>სადაც ხდება გადაწყვეტილებების  მიღება, </a:t>
            </a:r>
            <a:r>
              <a:rPr lang="ka-GE" sz="2000" smtClean="0">
                <a:latin typeface="Calibri"/>
                <a:ea typeface="Calibri"/>
                <a:cs typeface="Calibri"/>
                <a:sym typeface="Calibri"/>
              </a:rPr>
              <a:t>შემდგომ  კი პრაქტიკაში </a:t>
            </a:r>
            <a:r>
              <a:rPr lang="ka-GE" sz="2000" dirty="0" smtClean="0">
                <a:latin typeface="Calibri"/>
                <a:ea typeface="Calibri"/>
                <a:cs typeface="Calibri"/>
                <a:sym typeface="Calibri"/>
              </a:rPr>
              <a:t>გამოყენება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ka-GE" sz="2000" dirty="0" smtClean="0">
                <a:latin typeface="Calibri"/>
                <a:ea typeface="Calibri"/>
                <a:cs typeface="Calibri"/>
                <a:sym typeface="Calibri"/>
              </a:rPr>
              <a:t>ბოლო ფაზა კი პროდუქტის  საბოლოო დასრულებას და მის გადაცემას/ იმპლემენტაციას  გულისხმობს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ctrTitle" idx="4294967295"/>
          </p:nvPr>
        </p:nvSpPr>
        <p:spPr>
          <a:xfrm>
            <a:off x="0" y="838200"/>
            <a:ext cx="5362575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b="1" i="1" dirty="0" err="1" smtClean="0"/>
              <a:t>გმადლობთ</a:t>
            </a:r>
            <a:r>
              <a:rPr sz="3600" b="1" i="1" dirty="0" smtClean="0"/>
              <a:t> </a:t>
            </a:r>
            <a:r>
              <a:rPr sz="3600" b="1" i="1" dirty="0" err="1" smtClean="0"/>
              <a:t>ყურადღებისათვის</a:t>
            </a:r>
            <a:endParaRPr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115</Words>
  <Application>Microsoft Office PowerPoint</Application>
  <PresentationFormat>On-screen Show (16:9)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Sylfaen</vt:lpstr>
      <vt:lpstr>Nunito</vt:lpstr>
      <vt:lpstr>Times New Roman</vt:lpstr>
      <vt:lpstr>Calibri</vt:lpstr>
      <vt:lpstr>Georgia</vt:lpstr>
      <vt:lpstr>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გმადლობთ ყურადღებისათვის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acer</cp:lastModifiedBy>
  <cp:revision>20</cp:revision>
  <dcterms:modified xsi:type="dcterms:W3CDTF">2019-06-26T23:15:48Z</dcterms:modified>
</cp:coreProperties>
</file>