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საშუალო სტილი 2 - აქცენტი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84"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ka-GE" smtClean="0"/>
              <a:t>დააწკაპ. მთ. სათაურის სტილის შეცვლისათვის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a-GE" smtClean="0"/>
              <a:t>დააწკაპუნეთ მთავარი ქვესათაურის სტილის რედაქტირებისთვის</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სათაური და წარწერა">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ციტატა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a-GE" smtClean="0"/>
              <a:t>დააწკაპ. მთ. სათაურის სტილის შეცვლისათვის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სახელის ბარათი">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ka-GE" smtClean="0"/>
              <a:t>დააწკაპ. მთ. სათაურის სტილის შეცვლისათვის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სახელის ბარათის ციტატა">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ka-GE" smtClean="0"/>
              <a:t>დააწკაპ. მთ. სათაურის სტილის შეცვლისათვის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ჭეშმარიტება თუ სიცრუე">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ka-GE" smtClean="0"/>
              <a:t>დააწკაპ. მთ. სათაურის სტილის შეცვლისათვის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p:txBody>
          <a:bodyPr vert="eaVert"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ka-GE" smtClean="0"/>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B61BEF0D-F0BB-DE4B-95CE-6DB70DBA9567}" type="datetimeFigureOut">
              <a:rPr lang="en-US" dirty="0"/>
              <a:pPr/>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2589213" y="840259"/>
            <a:ext cx="8915399" cy="2916196"/>
          </a:xfrm>
        </p:spPr>
        <p:txBody>
          <a:bodyPr>
            <a:normAutofit fontScale="90000"/>
          </a:bodyPr>
          <a:lstStyle/>
          <a:p>
            <a:pPr algn="ctr"/>
            <a:r>
              <a:rPr lang="ka-GE" sz="3100" b="1" dirty="0"/>
              <a:t>აჭარის მოსახლეობის მოკვდავობის ცხრილის აგება:  ისტორიული  მონაცემების სტატისტიკური შეფასება და მომავლის პროგნოზირება</a:t>
            </a:r>
            <a:r>
              <a:rPr lang="ka-GE" sz="3100" dirty="0"/>
              <a:t/>
            </a:r>
            <a:br>
              <a:rPr lang="ka-GE" sz="3100" dirty="0"/>
            </a:br>
            <a:r>
              <a:rPr lang="ka-GE" sz="3100" dirty="0" smtClean="0"/>
              <a:t>2018 წელი</a:t>
            </a:r>
            <a:r>
              <a:rPr lang="ka-GE" b="1" dirty="0"/>
              <a:t> </a:t>
            </a:r>
            <a:r>
              <a:rPr lang="ka-GE" dirty="0"/>
              <a:t/>
            </a:r>
            <a:br>
              <a:rPr lang="ka-GE" dirty="0"/>
            </a:br>
            <a:endParaRPr lang="ka-GE" dirty="0"/>
          </a:p>
        </p:txBody>
      </p:sp>
      <p:sp>
        <p:nvSpPr>
          <p:cNvPr id="3" name="სუბტიტრი 2"/>
          <p:cNvSpPr>
            <a:spLocks noGrp="1"/>
          </p:cNvSpPr>
          <p:nvPr>
            <p:ph type="subTitle" idx="1"/>
          </p:nvPr>
        </p:nvSpPr>
        <p:spPr>
          <a:xfrm>
            <a:off x="2589213" y="3987115"/>
            <a:ext cx="8915399" cy="1820562"/>
          </a:xfrm>
        </p:spPr>
        <p:txBody>
          <a:bodyPr>
            <a:normAutofit/>
          </a:bodyPr>
          <a:lstStyle/>
          <a:p>
            <a:pPr algn="ctr"/>
            <a:r>
              <a:rPr lang="ka-GE" sz="2000" b="1" dirty="0" smtClean="0"/>
              <a:t>სამეცნიერო სემინარი</a:t>
            </a:r>
            <a:endParaRPr lang="en-US" sz="2000" b="1" dirty="0" smtClean="0"/>
          </a:p>
          <a:p>
            <a:pPr algn="ctr"/>
            <a:r>
              <a:rPr lang="ka-GE" sz="2000" b="1" dirty="0" smtClean="0"/>
              <a:t>პროფესორი ასიე ცინცაძე</a:t>
            </a:r>
            <a:endParaRPr lang="ka-GE" sz="2000" b="1" dirty="0" smtClean="0"/>
          </a:p>
          <a:p>
            <a:endParaRPr lang="ka-GE" b="1" dirty="0" smtClean="0"/>
          </a:p>
          <a:p>
            <a:endParaRPr lang="ka-GE" b="1" dirty="0"/>
          </a:p>
        </p:txBody>
      </p:sp>
    </p:spTree>
    <p:extLst>
      <p:ext uri="{BB962C8B-B14F-4D97-AF65-F5344CB8AC3E}">
        <p14:creationId xmlns:p14="http://schemas.microsoft.com/office/powerpoint/2010/main" val="2692704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2751438" y="634314"/>
            <a:ext cx="8608539" cy="2504788"/>
          </a:xfrm>
          <a:prstGeom prst="rect">
            <a:avLst/>
          </a:prstGeom>
        </p:spPr>
        <p:txBody>
          <a:bodyPr wrap="square">
            <a:spAutoFit/>
          </a:bodyPr>
          <a:lstStyle/>
          <a:p>
            <a:pPr algn="just">
              <a:lnSpc>
                <a:spcPct val="150000"/>
              </a:lnSpc>
              <a:spcAft>
                <a:spcPts val="0"/>
              </a:spcAft>
            </a:pPr>
            <a:r>
              <a:rPr lang="ka-GE" dirty="0">
                <a:ea typeface="Sylfaen" panose="010A0502050306030303" pitchFamily="18" charset="0"/>
                <a:cs typeface="Times New Roman" panose="02020603050405020304" pitchFamily="18" charset="0"/>
              </a:rPr>
              <a:t>მოკვდავობის მაჩვენებლის  რეგიონის ეკონომიურ განვითარებაზე გავლენის შესაფასებლად დავადგინოთ კორელაცია რეგიონის </a:t>
            </a:r>
            <a:r>
              <a:rPr lang="ka-GE" dirty="0" err="1">
                <a:ea typeface="Sylfaen" panose="010A0502050306030303" pitchFamily="18" charset="0"/>
                <a:cs typeface="Times New Roman" panose="02020603050405020304" pitchFamily="18" charset="0"/>
              </a:rPr>
              <a:t>მშპ</a:t>
            </a:r>
            <a:r>
              <a:rPr lang="ka-GE" dirty="0">
                <a:ea typeface="Sylfaen" panose="010A0502050306030303" pitchFamily="18" charset="0"/>
                <a:cs typeface="Times New Roman" panose="02020603050405020304" pitchFamily="18" charset="0"/>
              </a:rPr>
              <a:t>-სა და საოჯახო მეურნეობების მოხმარებას შორის, ასევე </a:t>
            </a:r>
            <a:r>
              <a:rPr lang="ka-GE" dirty="0" err="1">
                <a:ea typeface="Sylfaen" panose="010A0502050306030303" pitchFamily="18" charset="0"/>
                <a:cs typeface="Times New Roman" panose="02020603050405020304" pitchFamily="18" charset="0"/>
              </a:rPr>
              <a:t>მშპ</a:t>
            </a:r>
            <a:r>
              <a:rPr lang="ka-GE" dirty="0">
                <a:ea typeface="Sylfaen" panose="010A0502050306030303" pitchFamily="18" charset="0"/>
                <a:cs typeface="Times New Roman" panose="02020603050405020304" pitchFamily="18" charset="0"/>
              </a:rPr>
              <a:t>-სა და გარდაცვალების  სტატისტიკას შორის 15+; -65 ასაკობრივ ჯგუფში წრფივი  რეგრესული ანალიზის გამოყენებით</a:t>
            </a:r>
            <a:r>
              <a:rPr lang="ka-GE" dirty="0" smtClean="0">
                <a:ea typeface="Sylfaen" panose="010A0502050306030303" pitchFamily="18" charset="0"/>
                <a:cs typeface="Times New Roman" panose="02020603050405020304" pitchFamily="18" charset="0"/>
              </a:rPr>
              <a:t>.</a:t>
            </a:r>
          </a:p>
          <a:p>
            <a:pPr algn="just">
              <a:lnSpc>
                <a:spcPct val="150000"/>
              </a:lnSpc>
              <a:spcAft>
                <a:spcPts val="0"/>
              </a:spcAft>
            </a:pPr>
            <a:endParaRPr lang="ka-GE" sz="1600" dirty="0">
              <a:ea typeface="Sylfaen" panose="010A0502050306030303" pitchFamily="18" charset="0"/>
              <a:cs typeface="Times New Roman" panose="02020603050405020304" pitchFamily="18" charset="0"/>
            </a:endParaRPr>
          </a:p>
        </p:txBody>
      </p:sp>
      <p:graphicFrame>
        <p:nvGraphicFramePr>
          <p:cNvPr id="5" name="ცხრილი 4"/>
          <p:cNvGraphicFramePr>
            <a:graphicFrameLocks noGrp="1"/>
          </p:cNvGraphicFramePr>
          <p:nvPr>
            <p:extLst>
              <p:ext uri="{D42A27DB-BD31-4B8C-83A1-F6EECF244321}">
                <p14:modId xmlns:p14="http://schemas.microsoft.com/office/powerpoint/2010/main" val="2854925549"/>
              </p:ext>
            </p:extLst>
          </p:nvPr>
        </p:nvGraphicFramePr>
        <p:xfrm>
          <a:off x="3402228" y="3696977"/>
          <a:ext cx="7403010" cy="2588491"/>
        </p:xfrm>
        <a:graphic>
          <a:graphicData uri="http://schemas.openxmlformats.org/drawingml/2006/table">
            <a:tbl>
              <a:tblPr firstRow="1" firstCol="1" bandRow="1">
                <a:tableStyleId>{5C22544A-7EE6-4342-B048-85BDC9FD1C3A}</a:tableStyleId>
              </a:tblPr>
              <a:tblGrid>
                <a:gridCol w="1684224"/>
                <a:gridCol w="1321966"/>
                <a:gridCol w="2628937"/>
                <a:gridCol w="1767883"/>
              </a:tblGrid>
              <a:tr h="656884">
                <a:tc>
                  <a:txBody>
                    <a:bodyPr/>
                    <a:lstStyle/>
                    <a:p>
                      <a:pPr marR="91440">
                        <a:lnSpc>
                          <a:spcPct val="107000"/>
                        </a:lnSpc>
                        <a:spcAft>
                          <a:spcPts val="0"/>
                        </a:spcAft>
                      </a:pPr>
                      <a:r>
                        <a:rPr lang="ka-GE" sz="900" dirty="0">
                          <a:effectLst/>
                        </a:rPr>
                        <a:t>წელი</a:t>
                      </a:r>
                      <a:endParaRPr lang="ka-GE"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marR="91440">
                        <a:lnSpc>
                          <a:spcPct val="107000"/>
                        </a:lnSpc>
                        <a:spcAft>
                          <a:spcPts val="0"/>
                        </a:spcAft>
                      </a:pPr>
                      <a:r>
                        <a:rPr lang="ka-GE" sz="900">
                          <a:effectLst/>
                        </a:rPr>
                        <a:t>მოკვდაობის მაჩვენებელი (კაცი) 15+;65</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marR="91440">
                        <a:lnSpc>
                          <a:spcPct val="107000"/>
                        </a:lnSpc>
                        <a:spcAft>
                          <a:spcPts val="0"/>
                        </a:spcAft>
                      </a:pPr>
                      <a:r>
                        <a:rPr lang="ka-GE" sz="900" dirty="0">
                          <a:effectLst/>
                        </a:rPr>
                        <a:t>რეგიონული მთლიანი პროდუქტი(დამატებული ღირებულება-</a:t>
                      </a:r>
                      <a:r>
                        <a:rPr lang="ka-GE" sz="900" dirty="0" err="1">
                          <a:effectLst/>
                        </a:rPr>
                        <a:t>რმპ</a:t>
                      </a:r>
                      <a:r>
                        <a:rPr lang="ka-GE" sz="900" dirty="0">
                          <a:effectLst/>
                        </a:rPr>
                        <a:t>) </a:t>
                      </a:r>
                      <a:r>
                        <a:rPr lang="ka-GE" sz="900" dirty="0" err="1">
                          <a:effectLst/>
                        </a:rPr>
                        <a:t>მლნ.ლ</a:t>
                      </a:r>
                      <a:r>
                        <a:rPr lang="ka-GE" sz="900" dirty="0">
                          <a:effectLst/>
                        </a:rPr>
                        <a:t>.</a:t>
                      </a:r>
                      <a:endParaRPr lang="ka-GE"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marR="91440">
                        <a:lnSpc>
                          <a:spcPct val="107000"/>
                        </a:lnSpc>
                        <a:spcAft>
                          <a:spcPts val="0"/>
                        </a:spcAft>
                      </a:pPr>
                      <a:r>
                        <a:rPr lang="ka-GE" sz="900">
                          <a:effectLst/>
                        </a:rPr>
                        <a:t> მოხმარება  მლნ.ლარი</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r>
              <a:tr h="214623">
                <a:tc>
                  <a:txBody>
                    <a:bodyPr/>
                    <a:lstStyle/>
                    <a:p>
                      <a:pPr marR="91440">
                        <a:lnSpc>
                          <a:spcPct val="107000"/>
                        </a:lnSpc>
                        <a:spcAft>
                          <a:spcPts val="0"/>
                        </a:spcAft>
                      </a:pPr>
                      <a:r>
                        <a:rPr lang="ka-GE" sz="900" dirty="0">
                          <a:effectLst/>
                        </a:rPr>
                        <a:t>2009</a:t>
                      </a:r>
                      <a:endParaRPr lang="ka-GE"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marR="91440">
                        <a:lnSpc>
                          <a:spcPct val="107000"/>
                        </a:lnSpc>
                        <a:spcAft>
                          <a:spcPts val="0"/>
                        </a:spcAft>
                      </a:pPr>
                      <a:r>
                        <a:rPr lang="ka-GE" sz="900">
                          <a:effectLst/>
                        </a:rPr>
                        <a:t>1060</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marR="91440" algn="just">
                        <a:lnSpc>
                          <a:spcPct val="107000"/>
                        </a:lnSpc>
                        <a:spcAft>
                          <a:spcPts val="0"/>
                        </a:spcAft>
                      </a:pPr>
                      <a:r>
                        <a:rPr lang="ka-GE" sz="900">
                          <a:effectLst/>
                        </a:rPr>
                        <a:t>1185,3</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marR="91440" algn="just">
                        <a:lnSpc>
                          <a:spcPct val="107000"/>
                        </a:lnSpc>
                        <a:spcAft>
                          <a:spcPts val="0"/>
                        </a:spcAft>
                      </a:pPr>
                      <a:r>
                        <a:rPr lang="en-US" sz="900">
                          <a:effectLst/>
                        </a:rPr>
                        <a:t>738.2</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214623">
                <a:tc>
                  <a:txBody>
                    <a:bodyPr/>
                    <a:lstStyle/>
                    <a:p>
                      <a:pPr>
                        <a:lnSpc>
                          <a:spcPct val="107000"/>
                        </a:lnSpc>
                        <a:spcAft>
                          <a:spcPts val="0"/>
                        </a:spcAft>
                      </a:pPr>
                      <a:r>
                        <a:rPr lang="ka-GE" sz="900">
                          <a:effectLst/>
                        </a:rPr>
                        <a:t>2010</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ka-GE" sz="900">
                          <a:effectLst/>
                        </a:rPr>
                        <a:t>1098</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gn="just">
                        <a:lnSpc>
                          <a:spcPct val="107000"/>
                        </a:lnSpc>
                        <a:spcAft>
                          <a:spcPts val="0"/>
                        </a:spcAft>
                      </a:pPr>
                      <a:r>
                        <a:rPr lang="ka-GE" sz="900">
                          <a:effectLst/>
                        </a:rPr>
                        <a:t>1378,9</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900">
                          <a:effectLst/>
                        </a:rPr>
                        <a:t>816.2</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214623">
                <a:tc>
                  <a:txBody>
                    <a:bodyPr/>
                    <a:lstStyle/>
                    <a:p>
                      <a:pPr>
                        <a:lnSpc>
                          <a:spcPct val="107000"/>
                        </a:lnSpc>
                        <a:spcAft>
                          <a:spcPts val="0"/>
                        </a:spcAft>
                      </a:pPr>
                      <a:r>
                        <a:rPr lang="ka-GE" sz="900" dirty="0">
                          <a:effectLst/>
                        </a:rPr>
                        <a:t>2011</a:t>
                      </a:r>
                      <a:endParaRPr lang="ka-GE"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ka-GE" sz="900">
                          <a:effectLst/>
                        </a:rPr>
                        <a:t>946</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gn="just">
                        <a:lnSpc>
                          <a:spcPct val="107000"/>
                        </a:lnSpc>
                        <a:spcAft>
                          <a:spcPts val="0"/>
                        </a:spcAft>
                      </a:pPr>
                      <a:r>
                        <a:rPr lang="ka-GE" sz="900">
                          <a:effectLst/>
                        </a:rPr>
                        <a:t>1621.9</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900">
                          <a:effectLst/>
                        </a:rPr>
                        <a:t>691.2</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214623">
                <a:tc>
                  <a:txBody>
                    <a:bodyPr/>
                    <a:lstStyle/>
                    <a:p>
                      <a:pPr>
                        <a:lnSpc>
                          <a:spcPct val="107000"/>
                        </a:lnSpc>
                        <a:spcAft>
                          <a:spcPts val="0"/>
                        </a:spcAft>
                      </a:pPr>
                      <a:r>
                        <a:rPr lang="ka-GE" sz="900" dirty="0">
                          <a:effectLst/>
                        </a:rPr>
                        <a:t>2012</a:t>
                      </a:r>
                      <a:endParaRPr lang="ka-GE"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ka-GE" sz="900">
                          <a:effectLst/>
                        </a:rPr>
                        <a:t>974</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gn="just">
                        <a:lnSpc>
                          <a:spcPct val="107000"/>
                        </a:lnSpc>
                        <a:spcAft>
                          <a:spcPts val="0"/>
                        </a:spcAft>
                      </a:pPr>
                      <a:r>
                        <a:rPr lang="ka-GE" sz="900">
                          <a:effectLst/>
                        </a:rPr>
                        <a:t>1675.4</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900">
                          <a:effectLst/>
                        </a:rPr>
                        <a:t>768</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214623">
                <a:tc>
                  <a:txBody>
                    <a:bodyPr/>
                    <a:lstStyle/>
                    <a:p>
                      <a:pPr>
                        <a:lnSpc>
                          <a:spcPct val="107000"/>
                        </a:lnSpc>
                        <a:spcAft>
                          <a:spcPts val="0"/>
                        </a:spcAft>
                      </a:pPr>
                      <a:r>
                        <a:rPr lang="ka-GE" sz="900" dirty="0">
                          <a:effectLst/>
                        </a:rPr>
                        <a:t>2013</a:t>
                      </a:r>
                      <a:endParaRPr lang="ka-GE"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ka-GE" sz="900">
                          <a:effectLst/>
                        </a:rPr>
                        <a:t>1006</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gn="just">
                        <a:lnSpc>
                          <a:spcPct val="107000"/>
                        </a:lnSpc>
                        <a:spcAft>
                          <a:spcPts val="0"/>
                        </a:spcAft>
                      </a:pPr>
                      <a:r>
                        <a:rPr lang="ka-GE" sz="900">
                          <a:effectLst/>
                        </a:rPr>
                        <a:t>1798.1</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ka-GE" sz="900">
                          <a:effectLst/>
                        </a:rPr>
                        <a:t>9</a:t>
                      </a:r>
                      <a:r>
                        <a:rPr lang="en-US" sz="900">
                          <a:effectLst/>
                        </a:rPr>
                        <a:t>99.2</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214623">
                <a:tc>
                  <a:txBody>
                    <a:bodyPr/>
                    <a:lstStyle/>
                    <a:p>
                      <a:pPr>
                        <a:lnSpc>
                          <a:spcPct val="107000"/>
                        </a:lnSpc>
                        <a:spcAft>
                          <a:spcPts val="0"/>
                        </a:spcAft>
                      </a:pPr>
                      <a:r>
                        <a:rPr lang="ka-GE" sz="900">
                          <a:effectLst/>
                        </a:rPr>
                        <a:t>2014</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ka-GE" sz="900">
                          <a:effectLst/>
                        </a:rPr>
                        <a:t>948</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gn="just">
                        <a:lnSpc>
                          <a:spcPct val="107000"/>
                        </a:lnSpc>
                        <a:spcAft>
                          <a:spcPts val="0"/>
                        </a:spcAft>
                      </a:pPr>
                      <a:r>
                        <a:rPr lang="ka-GE" sz="900">
                          <a:effectLst/>
                        </a:rPr>
                        <a:t>2039.7</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900">
                          <a:effectLst/>
                        </a:rPr>
                        <a:t>1088.4</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214623">
                <a:tc>
                  <a:txBody>
                    <a:bodyPr/>
                    <a:lstStyle/>
                    <a:p>
                      <a:pPr>
                        <a:lnSpc>
                          <a:spcPct val="107000"/>
                        </a:lnSpc>
                        <a:spcAft>
                          <a:spcPts val="0"/>
                        </a:spcAft>
                      </a:pPr>
                      <a:r>
                        <a:rPr lang="ka-GE" sz="900">
                          <a:effectLst/>
                        </a:rPr>
                        <a:t>2015</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ka-GE" sz="900">
                          <a:effectLst/>
                        </a:rPr>
                        <a:t>1059</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gn="just">
                        <a:lnSpc>
                          <a:spcPct val="107000"/>
                        </a:lnSpc>
                        <a:spcAft>
                          <a:spcPts val="0"/>
                        </a:spcAft>
                      </a:pPr>
                      <a:r>
                        <a:rPr lang="ka-GE" sz="900">
                          <a:effectLst/>
                        </a:rPr>
                        <a:t>2194.4</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900">
                          <a:effectLst/>
                        </a:rPr>
                        <a:t>1039.2</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214623">
                <a:tc>
                  <a:txBody>
                    <a:bodyPr/>
                    <a:lstStyle/>
                    <a:p>
                      <a:pPr>
                        <a:lnSpc>
                          <a:spcPct val="107000"/>
                        </a:lnSpc>
                        <a:spcAft>
                          <a:spcPts val="0"/>
                        </a:spcAft>
                      </a:pPr>
                      <a:r>
                        <a:rPr lang="ka-GE" sz="900">
                          <a:effectLst/>
                        </a:rPr>
                        <a:t>2016</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ka-GE" sz="900">
                          <a:effectLst/>
                        </a:rPr>
                        <a:t>1077</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gn="just">
                        <a:lnSpc>
                          <a:spcPct val="107000"/>
                        </a:lnSpc>
                        <a:spcAft>
                          <a:spcPts val="0"/>
                        </a:spcAft>
                      </a:pPr>
                      <a:r>
                        <a:rPr lang="ka-GE" sz="900">
                          <a:effectLst/>
                        </a:rPr>
                        <a:t>2498.5</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900">
                          <a:effectLst/>
                        </a:rPr>
                        <a:t>1138.8</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214623">
                <a:tc>
                  <a:txBody>
                    <a:bodyPr/>
                    <a:lstStyle/>
                    <a:p>
                      <a:pPr>
                        <a:lnSpc>
                          <a:spcPct val="107000"/>
                        </a:lnSpc>
                        <a:spcAft>
                          <a:spcPts val="0"/>
                        </a:spcAft>
                      </a:pPr>
                      <a:r>
                        <a:rPr lang="ka-GE" sz="900">
                          <a:effectLst/>
                        </a:rPr>
                        <a:t>2017</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nSpc>
                          <a:spcPct val="107000"/>
                        </a:lnSpc>
                        <a:spcAft>
                          <a:spcPts val="0"/>
                        </a:spcAft>
                      </a:pPr>
                      <a:r>
                        <a:rPr lang="ka-GE" sz="900">
                          <a:effectLst/>
                        </a:rPr>
                        <a:t>967</a:t>
                      </a:r>
                      <a:endParaRPr lang="ka-GE" sz="11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nchor="b"/>
                </a:tc>
                <a:tc>
                  <a:txBody>
                    <a:bodyPr/>
                    <a:lstStyle/>
                    <a:p>
                      <a:pPr algn="just">
                        <a:lnSpc>
                          <a:spcPct val="107000"/>
                        </a:lnSpc>
                        <a:spcAft>
                          <a:spcPts val="0"/>
                        </a:spcAft>
                      </a:pPr>
                      <a:r>
                        <a:rPr lang="ka-GE" sz="900" dirty="0">
                          <a:effectLst/>
                        </a:rPr>
                        <a:t>2504.2</a:t>
                      </a:r>
                      <a:endParaRPr lang="ka-GE"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900" dirty="0">
                          <a:effectLst/>
                        </a:rPr>
                        <a:t>1174.8</a:t>
                      </a:r>
                      <a:endParaRPr lang="ka-GE" sz="11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bl>
          </a:graphicData>
        </a:graphic>
      </p:graphicFrame>
      <p:sp>
        <p:nvSpPr>
          <p:cNvPr id="6" name="Rectangle 2"/>
          <p:cNvSpPr>
            <a:spLocks noChangeArrowheads="1"/>
          </p:cNvSpPr>
          <p:nvPr/>
        </p:nvSpPr>
        <p:spPr bwMode="auto">
          <a:xfrm>
            <a:off x="3657601" y="3050645"/>
            <a:ext cx="71474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a-GE" sz="9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აჭარის რეგიონის მთლიანი პროდუქტის, მოხმარებისა და მოკვდავობის რაოდენობრივი მაჩვენებლები                                                                                                 </a:t>
            </a:r>
            <a:r>
              <a:rPr kumimoji="0" lang="ru-RU" sz="9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                                                                                                                                                         </a:t>
            </a:r>
            <a:r>
              <a:rPr kumimoji="0" lang="ka-GE" sz="9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        ცხრილი </a:t>
            </a:r>
            <a:r>
              <a:rPr kumimoji="0" lang="ru-RU" sz="9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a:t>
            </a:r>
            <a:r>
              <a:rPr kumimoji="0" lang="ka-GE" sz="9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7</a:t>
            </a:r>
            <a:endParaRPr kumimoji="0" lang="ka-GE" sz="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192367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სურათი 3"/>
          <p:cNvPicPr>
            <a:picLocks noChangeAspect="1"/>
          </p:cNvPicPr>
          <p:nvPr/>
        </p:nvPicPr>
        <p:blipFill>
          <a:blip r:embed="rId2"/>
          <a:stretch>
            <a:fillRect/>
          </a:stretch>
        </p:blipFill>
        <p:spPr>
          <a:xfrm>
            <a:off x="2858529" y="1087395"/>
            <a:ext cx="8097795" cy="2059459"/>
          </a:xfrm>
          <a:prstGeom prst="rect">
            <a:avLst/>
          </a:prstGeom>
        </p:spPr>
      </p:pic>
      <p:sp>
        <p:nvSpPr>
          <p:cNvPr id="5" name="მართკუთხედი 4"/>
          <p:cNvSpPr/>
          <p:nvPr/>
        </p:nvSpPr>
        <p:spPr>
          <a:xfrm>
            <a:off x="2183027" y="3080951"/>
            <a:ext cx="6960973" cy="2585323"/>
          </a:xfrm>
          <a:prstGeom prst="rect">
            <a:avLst/>
          </a:prstGeom>
        </p:spPr>
        <p:txBody>
          <a:bodyPr wrap="square">
            <a:spAutoFit/>
          </a:bodyPr>
          <a:lstStyle/>
          <a:p>
            <a:pPr algn="just">
              <a:lnSpc>
                <a:spcPct val="150000"/>
              </a:lnSpc>
              <a:spcAft>
                <a:spcPts val="0"/>
              </a:spcAft>
            </a:pPr>
            <a:r>
              <a:rPr lang="ka-GE" dirty="0">
                <a:ea typeface="Sylfaen" panose="010A0502050306030303" pitchFamily="18" charset="0"/>
                <a:cs typeface="Times New Roman" panose="02020603050405020304" pitchFamily="18" charset="0"/>
              </a:rPr>
              <a:t>მოსახლეობის მოკვდავობა გავლენას ახდენს რეგიონის სოციალურ-ეკონომიკურ განვითარებაზე. როგორც კორელაციამ აჩვენა მოკვდავობის ზრდა ამცირებს  რეგიონულ მთლიან პროდუქტს, ასევე  მოხმარების მოცულობას, მცირდება გადახდისუნარიანი მოთხოვნა, მცირდება წარმოება და ეცემა ეკონომიკური განვითარების ტემპი.</a:t>
            </a:r>
            <a:endParaRPr lang="ka-GE" sz="1600"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1217673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2545492" y="1051006"/>
            <a:ext cx="7529384" cy="1200329"/>
          </a:xfrm>
          <a:prstGeom prst="rect">
            <a:avLst/>
          </a:prstGeom>
        </p:spPr>
        <p:txBody>
          <a:bodyPr wrap="square">
            <a:spAutoFit/>
          </a:bodyPr>
          <a:lstStyle/>
          <a:p>
            <a:pPr algn="just"/>
            <a:r>
              <a:rPr lang="ka-GE" dirty="0">
                <a:ea typeface="Sylfaen" panose="010A0502050306030303" pitchFamily="18" charset="0"/>
                <a:cs typeface="Times New Roman" panose="02020603050405020304" pitchFamily="18" charset="0"/>
              </a:rPr>
              <a:t>შემდგომ ეტაპზე მდგომარეობის შესასწავლად და პროგნოზირებისათვის ვისარგებლეთ რეგრესიისა და </a:t>
            </a:r>
            <a:r>
              <a:rPr lang="ka-GE" dirty="0" err="1">
                <a:ea typeface="Sylfaen" panose="010A0502050306030303" pitchFamily="18" charset="0"/>
                <a:cs typeface="Times New Roman" panose="02020603050405020304" pitchFamily="18" charset="0"/>
              </a:rPr>
              <a:t>დისპერსიული</a:t>
            </a:r>
            <a:r>
              <a:rPr lang="ka-GE" dirty="0">
                <a:ea typeface="Sylfaen" panose="010A0502050306030303" pitchFamily="18" charset="0"/>
                <a:cs typeface="Times New Roman" panose="02020603050405020304" pitchFamily="18" charset="0"/>
              </a:rPr>
              <a:t> ანალიზის მეთოდებით. მოკვდაობის  მაჩვენებელი განვიხილეთ როგორც  </a:t>
            </a:r>
            <a:r>
              <a:rPr lang="ka-GE" dirty="0" err="1">
                <a:ea typeface="Sylfaen" panose="010A0502050306030303" pitchFamily="18" charset="0"/>
                <a:cs typeface="Times New Roman" panose="02020603050405020304" pitchFamily="18" charset="0"/>
              </a:rPr>
              <a:t>რმპ</a:t>
            </a:r>
            <a:r>
              <a:rPr lang="ka-GE" dirty="0">
                <a:ea typeface="Sylfaen" panose="010A0502050306030303" pitchFamily="18" charset="0"/>
                <a:cs typeface="Times New Roman" panose="02020603050405020304" pitchFamily="18" charset="0"/>
              </a:rPr>
              <a:t>-ს და მოხმარების ფუნქციები.</a:t>
            </a:r>
            <a:endParaRPr lang="ka-GE" dirty="0"/>
          </a:p>
        </p:txBody>
      </p:sp>
      <p:pic>
        <p:nvPicPr>
          <p:cNvPr id="3" name="სურათი 2"/>
          <p:cNvPicPr>
            <a:picLocks noChangeAspect="1"/>
          </p:cNvPicPr>
          <p:nvPr/>
        </p:nvPicPr>
        <p:blipFill>
          <a:blip r:embed="rId2"/>
          <a:stretch>
            <a:fillRect/>
          </a:stretch>
        </p:blipFill>
        <p:spPr>
          <a:xfrm>
            <a:off x="2611395" y="2635240"/>
            <a:ext cx="7998940" cy="2653452"/>
          </a:xfrm>
          <a:prstGeom prst="rect">
            <a:avLst/>
          </a:prstGeom>
        </p:spPr>
      </p:pic>
    </p:spTree>
    <p:extLst>
      <p:ext uri="{BB962C8B-B14F-4D97-AF65-F5344CB8AC3E}">
        <p14:creationId xmlns:p14="http://schemas.microsoft.com/office/powerpoint/2010/main" val="2239852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სურათი 3"/>
          <p:cNvPicPr>
            <a:picLocks noChangeAspect="1"/>
          </p:cNvPicPr>
          <p:nvPr/>
        </p:nvPicPr>
        <p:blipFill>
          <a:blip r:embed="rId2"/>
          <a:stretch>
            <a:fillRect/>
          </a:stretch>
        </p:blipFill>
        <p:spPr>
          <a:xfrm>
            <a:off x="2883245" y="774359"/>
            <a:ext cx="7554096" cy="3599933"/>
          </a:xfrm>
          <a:prstGeom prst="rect">
            <a:avLst/>
          </a:prstGeom>
        </p:spPr>
      </p:pic>
      <p:pic>
        <p:nvPicPr>
          <p:cNvPr id="5" name="სურათი 4"/>
          <p:cNvPicPr>
            <a:picLocks noChangeAspect="1"/>
          </p:cNvPicPr>
          <p:nvPr/>
        </p:nvPicPr>
        <p:blipFill>
          <a:blip r:embed="rId3"/>
          <a:stretch>
            <a:fillRect/>
          </a:stretch>
        </p:blipFill>
        <p:spPr>
          <a:xfrm>
            <a:off x="2702010" y="4506097"/>
            <a:ext cx="7957751" cy="1721707"/>
          </a:xfrm>
          <a:prstGeom prst="rect">
            <a:avLst/>
          </a:prstGeom>
        </p:spPr>
      </p:pic>
    </p:spTree>
    <p:extLst>
      <p:ext uri="{BB962C8B-B14F-4D97-AF65-F5344CB8AC3E}">
        <p14:creationId xmlns:p14="http://schemas.microsoft.com/office/powerpoint/2010/main" val="1060744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2726724" y="1021493"/>
            <a:ext cx="7727092" cy="369332"/>
          </a:xfrm>
          <a:prstGeom prst="rect">
            <a:avLst/>
          </a:prstGeom>
        </p:spPr>
        <p:txBody>
          <a:bodyPr wrap="square">
            <a:spAutoFit/>
          </a:bodyPr>
          <a:lstStyle/>
          <a:p>
            <a:r>
              <a:rPr lang="ka-GE" b="1" i="1" dirty="0">
                <a:ea typeface="Sylfaen" panose="010A0502050306030303" pitchFamily="18" charset="0"/>
                <a:cs typeface="Times New Roman" panose="02020603050405020304" pitchFamily="18" charset="0"/>
              </a:rPr>
              <a:t>დემოგრაფიული ვითარების ეკონომიკურ მდგომარეობაზე </a:t>
            </a:r>
            <a:r>
              <a:rPr lang="ka-GE" b="1" i="1" dirty="0" smtClean="0">
                <a:ea typeface="Sylfaen" panose="010A0502050306030303" pitchFamily="18" charset="0"/>
                <a:cs typeface="Times New Roman" panose="02020603050405020304" pitchFamily="18" charset="0"/>
              </a:rPr>
              <a:t>გავლენა</a:t>
            </a:r>
            <a:endParaRPr lang="ka-GE" b="1" i="1" dirty="0"/>
          </a:p>
        </p:txBody>
      </p:sp>
      <p:pic>
        <p:nvPicPr>
          <p:cNvPr id="3" name="სურათი 2"/>
          <p:cNvPicPr>
            <a:picLocks noChangeAspect="1"/>
          </p:cNvPicPr>
          <p:nvPr/>
        </p:nvPicPr>
        <p:blipFill>
          <a:blip r:embed="rId2"/>
          <a:stretch>
            <a:fillRect/>
          </a:stretch>
        </p:blipFill>
        <p:spPr>
          <a:xfrm>
            <a:off x="2586681" y="2084174"/>
            <a:ext cx="7644713" cy="1782322"/>
          </a:xfrm>
          <a:prstGeom prst="rect">
            <a:avLst/>
          </a:prstGeom>
        </p:spPr>
      </p:pic>
      <p:pic>
        <p:nvPicPr>
          <p:cNvPr id="6" name="სურათი 5"/>
          <p:cNvPicPr>
            <a:picLocks noChangeAspect="1"/>
          </p:cNvPicPr>
          <p:nvPr/>
        </p:nvPicPr>
        <p:blipFill>
          <a:blip r:embed="rId3"/>
          <a:stretch>
            <a:fillRect/>
          </a:stretch>
        </p:blipFill>
        <p:spPr>
          <a:xfrm>
            <a:off x="2586680" y="3995351"/>
            <a:ext cx="7364627" cy="2018270"/>
          </a:xfrm>
          <a:prstGeom prst="rect">
            <a:avLst/>
          </a:prstGeom>
        </p:spPr>
      </p:pic>
    </p:spTree>
    <p:extLst>
      <p:ext uri="{BB962C8B-B14F-4D97-AF65-F5344CB8AC3E}">
        <p14:creationId xmlns:p14="http://schemas.microsoft.com/office/powerpoint/2010/main" val="488026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სურათი 1"/>
          <p:cNvPicPr>
            <a:picLocks noChangeAspect="1"/>
          </p:cNvPicPr>
          <p:nvPr/>
        </p:nvPicPr>
        <p:blipFill>
          <a:blip r:embed="rId2"/>
          <a:stretch>
            <a:fillRect/>
          </a:stretch>
        </p:blipFill>
        <p:spPr>
          <a:xfrm>
            <a:off x="2001795" y="1112109"/>
            <a:ext cx="8641491" cy="1828799"/>
          </a:xfrm>
          <a:prstGeom prst="rect">
            <a:avLst/>
          </a:prstGeom>
        </p:spPr>
      </p:pic>
    </p:spTree>
    <p:extLst>
      <p:ext uri="{BB962C8B-B14F-4D97-AF65-F5344CB8AC3E}">
        <p14:creationId xmlns:p14="http://schemas.microsoft.com/office/powerpoint/2010/main" val="1111166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89212" y="640586"/>
            <a:ext cx="8530753" cy="1280890"/>
          </a:xfrm>
        </p:spPr>
        <p:txBody>
          <a:bodyPr>
            <a:normAutofit/>
          </a:bodyPr>
          <a:lstStyle/>
          <a:p>
            <a:r>
              <a:rPr lang="ka-GE" sz="1800" dirty="0" smtClean="0"/>
              <a:t>თომას მალთუსის თეორია--</a:t>
            </a:r>
            <a:r>
              <a:rPr lang="ka-GE" sz="1800" dirty="0"/>
              <a:t>„მოსახლეობის უკონტროლო ზრდამ შეიძლება  გამოიწვიოს შიმშილი დედამიწაზე“ </a:t>
            </a:r>
            <a:r>
              <a:rPr lang="ka-GE" sz="1800" dirty="0" smtClean="0"/>
              <a:t> 1798წ  „ცდა </a:t>
            </a:r>
            <a:r>
              <a:rPr lang="ka-GE" sz="1800" dirty="0" err="1" smtClean="0"/>
              <a:t>ხალხთმოსახლეობის</a:t>
            </a:r>
            <a:r>
              <a:rPr lang="ka-GE" sz="1800" dirty="0" smtClean="0"/>
              <a:t> კანონის შესახებ“</a:t>
            </a:r>
            <a:endParaRPr lang="ka-GE" sz="1800" dirty="0"/>
          </a:p>
        </p:txBody>
      </p:sp>
      <p:sp>
        <p:nvSpPr>
          <p:cNvPr id="3" name="შიგთავსის ჩანაცვლების ველი 2"/>
          <p:cNvSpPr>
            <a:spLocks noGrp="1"/>
          </p:cNvSpPr>
          <p:nvPr>
            <p:ph idx="1"/>
          </p:nvPr>
        </p:nvSpPr>
        <p:spPr>
          <a:xfrm>
            <a:off x="2589212" y="1639330"/>
            <a:ext cx="8309447" cy="4271892"/>
          </a:xfrm>
        </p:spPr>
        <p:txBody>
          <a:bodyPr/>
          <a:lstStyle/>
          <a:p>
            <a:pPr algn="just"/>
            <a:r>
              <a:rPr lang="ka-GE" dirty="0" err="1" smtClean="0"/>
              <a:t>ნეომალთუზური</a:t>
            </a:r>
            <a:r>
              <a:rPr lang="ka-GE" dirty="0" smtClean="0"/>
              <a:t>  იდეა:  ეკონომიკური </a:t>
            </a:r>
            <a:r>
              <a:rPr lang="ka-GE" dirty="0"/>
              <a:t>ზრდის მთავარი ვექტორი  არის არა ფიზიკური კაპიტალი, მატერიალური აქტივების სახით, არამედ ადამიანური კაპიტალი და ტექნიკური პროგრესი. ამ მიდგომის მიმდევრები თვლიან, რომ დემოგრაფიული ზეწოლა იწვევს ინსტიტუციონალურ, ტექნიკურ და პოლიტიკურ ცვლილებებს</a:t>
            </a:r>
            <a:r>
              <a:rPr lang="ka-GE" dirty="0" smtClean="0"/>
              <a:t>.</a:t>
            </a:r>
          </a:p>
          <a:p>
            <a:pPr algn="just">
              <a:lnSpc>
                <a:spcPct val="150000"/>
              </a:lnSpc>
            </a:pPr>
            <a:r>
              <a:rPr lang="ka-GE" dirty="0" smtClean="0"/>
              <a:t> </a:t>
            </a:r>
            <a:r>
              <a:rPr lang="ka-GE" dirty="0"/>
              <a:t>თანამედროვე </a:t>
            </a:r>
            <a:r>
              <a:rPr lang="ka-GE" dirty="0" smtClean="0"/>
              <a:t>პერიოდი- ეკონომიკური </a:t>
            </a:r>
            <a:r>
              <a:rPr lang="ka-GE" dirty="0"/>
              <a:t>განვითარების </a:t>
            </a:r>
            <a:r>
              <a:rPr lang="ka-GE" dirty="0" smtClean="0"/>
              <a:t>უზრუნველსაყოფად დემოგრაფიული </a:t>
            </a:r>
            <a:r>
              <a:rPr lang="ka-GE" dirty="0"/>
              <a:t>პროცესებზე პირველხარისხოვანი როლის   </a:t>
            </a:r>
            <a:r>
              <a:rPr lang="ka-GE" dirty="0" smtClean="0"/>
              <a:t>მინიჭებით. </a:t>
            </a:r>
            <a:endParaRPr lang="ka-GE" dirty="0"/>
          </a:p>
        </p:txBody>
      </p:sp>
    </p:spTree>
    <p:extLst>
      <p:ext uri="{BB962C8B-B14F-4D97-AF65-F5344CB8AC3E}">
        <p14:creationId xmlns:p14="http://schemas.microsoft.com/office/powerpoint/2010/main" val="2368999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შიგთავსის ჩანაცვლების ველი 3"/>
          <p:cNvPicPr>
            <a:picLocks noGrp="1" noChangeAspect="1"/>
          </p:cNvPicPr>
          <p:nvPr>
            <p:ph idx="1"/>
          </p:nvPr>
        </p:nvPicPr>
        <p:blipFill>
          <a:blip r:embed="rId2"/>
          <a:stretch>
            <a:fillRect/>
          </a:stretch>
        </p:blipFill>
        <p:spPr>
          <a:xfrm>
            <a:off x="2520779" y="1400432"/>
            <a:ext cx="7784756" cy="5008606"/>
          </a:xfrm>
          <a:prstGeom prst="rect">
            <a:avLst/>
          </a:prstGeom>
        </p:spPr>
      </p:pic>
    </p:spTree>
    <p:extLst>
      <p:ext uri="{BB962C8B-B14F-4D97-AF65-F5344CB8AC3E}">
        <p14:creationId xmlns:p14="http://schemas.microsoft.com/office/powerpoint/2010/main" val="2606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pPr algn="ctr"/>
            <a:r>
              <a:rPr lang="ka-GE" sz="2800" dirty="0">
                <a:solidFill>
                  <a:srgbClr val="000000"/>
                </a:solidFill>
                <a:ea typeface="Sylfaen" panose="010A0502050306030303" pitchFamily="18" charset="0"/>
                <a:cs typeface="Sylfaen" panose="010A0502050306030303" pitchFamily="18" charset="0"/>
              </a:rPr>
              <a:t>რონალდ ლი და ენდრიუ მეისონი </a:t>
            </a:r>
            <a:r>
              <a:rPr lang="ka-GE" sz="2800" dirty="0" smtClean="0">
                <a:solidFill>
                  <a:srgbClr val="000000"/>
                </a:solidFill>
                <a:ea typeface="Sylfaen" panose="010A0502050306030303" pitchFamily="18" charset="0"/>
                <a:cs typeface="Sylfaen" panose="010A0502050306030303" pitchFamily="18" charset="0"/>
              </a:rPr>
              <a:t/>
            </a:r>
            <a:br>
              <a:rPr lang="ka-GE" sz="2800" dirty="0" smtClean="0">
                <a:solidFill>
                  <a:srgbClr val="000000"/>
                </a:solidFill>
                <a:ea typeface="Sylfaen" panose="010A0502050306030303" pitchFamily="18" charset="0"/>
                <a:cs typeface="Sylfaen" panose="010A0502050306030303" pitchFamily="18" charset="0"/>
              </a:rPr>
            </a:br>
            <a:r>
              <a:rPr lang="ka-GE" sz="2800" dirty="0"/>
              <a:t>„დემოგრაფიულ </a:t>
            </a:r>
            <a:r>
              <a:rPr lang="ka-GE" sz="2800" dirty="0" smtClean="0"/>
              <a:t>დივიდენდი“ </a:t>
            </a:r>
            <a:endParaRPr lang="ka-GE" sz="2800" dirty="0"/>
          </a:p>
        </p:txBody>
      </p:sp>
      <p:sp>
        <p:nvSpPr>
          <p:cNvPr id="3" name="შიგთავსის ჩანაცვლების ველი 2"/>
          <p:cNvSpPr>
            <a:spLocks noGrp="1"/>
          </p:cNvSpPr>
          <p:nvPr>
            <p:ph idx="1"/>
          </p:nvPr>
        </p:nvSpPr>
        <p:spPr/>
        <p:txBody>
          <a:bodyPr>
            <a:normAutofit fontScale="92500" lnSpcReduction="20000"/>
          </a:bodyPr>
          <a:lstStyle/>
          <a:p>
            <a:r>
              <a:rPr lang="ka-GE" dirty="0"/>
              <a:t>I  </a:t>
            </a:r>
            <a:r>
              <a:rPr lang="ka-GE" dirty="0" smtClean="0"/>
              <a:t>ეტაპი--------1998-2005 </a:t>
            </a:r>
            <a:r>
              <a:rPr lang="ka-GE" dirty="0"/>
              <a:t>წელი</a:t>
            </a:r>
          </a:p>
          <a:p>
            <a:r>
              <a:rPr lang="ka-GE" dirty="0"/>
              <a:t>II   </a:t>
            </a:r>
            <a:r>
              <a:rPr lang="ka-GE" dirty="0" smtClean="0"/>
              <a:t>ეტაპი-------2006-2017 </a:t>
            </a:r>
            <a:r>
              <a:rPr lang="ka-GE" dirty="0"/>
              <a:t>წელი</a:t>
            </a:r>
          </a:p>
          <a:p>
            <a:r>
              <a:rPr lang="ka-GE" dirty="0"/>
              <a:t>I  ეტაპი- </a:t>
            </a:r>
            <a:r>
              <a:rPr lang="ka-GE" dirty="0" smtClean="0"/>
              <a:t>შობადობის </a:t>
            </a:r>
            <a:r>
              <a:rPr lang="ka-GE" dirty="0"/>
              <a:t>მაჩვენებელი  12.1 %-11.3% ფარგლებში  სტაბილურად კლებადია. </a:t>
            </a:r>
            <a:r>
              <a:rPr lang="ka-GE" dirty="0" smtClean="0"/>
              <a:t> </a:t>
            </a:r>
          </a:p>
          <a:p>
            <a:r>
              <a:rPr lang="ka-GE" dirty="0"/>
              <a:t>1998-2005 წლებში დასაქმების მაჩვენებელი 65</a:t>
            </a:r>
            <a:r>
              <a:rPr lang="ka-GE" dirty="0" smtClean="0"/>
              <a:t>%</a:t>
            </a:r>
          </a:p>
          <a:p>
            <a:r>
              <a:rPr lang="ka-GE" dirty="0" err="1" smtClean="0"/>
              <a:t>დემოგრფიული</a:t>
            </a:r>
            <a:r>
              <a:rPr lang="ka-GE" dirty="0" smtClean="0"/>
              <a:t> დივიდენდის ალგორითმის ავტორისეული ფორმულირება:</a:t>
            </a:r>
          </a:p>
          <a:p>
            <a:endParaRPr lang="ka-GE" dirty="0"/>
          </a:p>
          <a:p>
            <a:pPr>
              <a:lnSpc>
                <a:spcPct val="160000"/>
              </a:lnSpc>
            </a:pPr>
            <a:r>
              <a:rPr lang="ka-GE" b="1" dirty="0"/>
              <a:t>დემოგრაფიული დივიდენდი =  [ დაქირავებით დასაქმებული   x  (საშუალო ხელფასი - საშუალო ხარჯი ) ]  + [თვითდასაქმებული x  (საშუალო შემოსავალი - საშუალო ხარჯი)]  -  [მოსახლეობა</a:t>
            </a:r>
            <a:r>
              <a:rPr lang="ka-GE" b="1" baseline="-25000" dirty="0"/>
              <a:t> 0-14</a:t>
            </a:r>
            <a:r>
              <a:rPr lang="ka-GE" b="1" dirty="0"/>
              <a:t> * საშუალო ხარჯი] –[(მოსახლეობა</a:t>
            </a:r>
            <a:r>
              <a:rPr lang="ka-GE" b="1" baseline="-25000" dirty="0"/>
              <a:t>65+</a:t>
            </a:r>
            <a:r>
              <a:rPr lang="ka-GE" b="1" dirty="0"/>
              <a:t>* საშუალო ხარჯი) *K] –(უმუშევარი მოსახლეობა * საშუალო ხარჯი)</a:t>
            </a:r>
            <a:endParaRPr lang="ka-GE" dirty="0"/>
          </a:p>
          <a:p>
            <a:endParaRPr lang="ka-GE" dirty="0"/>
          </a:p>
        </p:txBody>
      </p:sp>
    </p:spTree>
    <p:extLst>
      <p:ext uri="{BB962C8B-B14F-4D97-AF65-F5344CB8AC3E}">
        <p14:creationId xmlns:p14="http://schemas.microsoft.com/office/powerpoint/2010/main" val="4223925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2589212" y="1054443"/>
            <a:ext cx="8915400" cy="4856779"/>
          </a:xfrm>
        </p:spPr>
        <p:txBody>
          <a:bodyPr/>
          <a:lstStyle/>
          <a:p>
            <a:r>
              <a:rPr lang="ka-GE" b="1" dirty="0"/>
              <a:t>I  ეტაპი--1998-2005წ.</a:t>
            </a:r>
            <a:endParaRPr lang="ka-GE" dirty="0"/>
          </a:p>
          <a:p>
            <a:pPr marL="0" indent="0">
              <a:buNone/>
            </a:pPr>
            <a:r>
              <a:rPr lang="ka-GE" b="1" dirty="0"/>
              <a:t> დემოგრაფიული დივიდენდი = [670 125 x (135.67 -84.13 ) + [1053800 * (37.8 -84.13) – [834325 * 84.13] - (534374 * 84.13) * 0.78  - (450345*85.4)=  -119542444    ლარი</a:t>
            </a:r>
            <a:endParaRPr lang="ka-GE" dirty="0"/>
          </a:p>
          <a:p>
            <a:pPr algn="just">
              <a:lnSpc>
                <a:spcPct val="150000"/>
              </a:lnSpc>
            </a:pPr>
            <a:r>
              <a:rPr lang="ka-GE" dirty="0" smtClean="0"/>
              <a:t>(</a:t>
            </a:r>
            <a:r>
              <a:rPr lang="ka-GE" dirty="0"/>
              <a:t>1998-2005წ) დემოგრაფიული დივიდენდი ვერ იარსებებდა,  რადგან  დასაქმებული მოსახლეობის შემოსავლები სიღარიბის ზღვარის შესაბამისადაც კი ვერ უზრუნველყოფდა  შრომისუუნარო მოსახლეობის  „გამოკვებას“, დაბალი იყო სახელმწიფო პენსია -14 ლარი, რომელიც ერთ სულზე მოსული საშუალო ხარჯის  მხოლოდ 20%-</a:t>
            </a:r>
            <a:r>
              <a:rPr lang="ka-GE" dirty="0" smtClean="0"/>
              <a:t>იყო. </a:t>
            </a:r>
            <a:endParaRPr lang="ka-GE" dirty="0"/>
          </a:p>
          <a:p>
            <a:endParaRPr lang="ka-GE" dirty="0"/>
          </a:p>
        </p:txBody>
      </p:sp>
    </p:spTree>
    <p:extLst>
      <p:ext uri="{BB962C8B-B14F-4D97-AF65-F5344CB8AC3E}">
        <p14:creationId xmlns:p14="http://schemas.microsoft.com/office/powerpoint/2010/main" val="1471060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2482120" y="766118"/>
            <a:ext cx="9129583" cy="4135396"/>
          </a:xfrm>
        </p:spPr>
        <p:txBody>
          <a:bodyPr>
            <a:normAutofit/>
          </a:bodyPr>
          <a:lstStyle/>
          <a:p>
            <a:r>
              <a:rPr lang="ka-GE" sz="2000" b="1" dirty="0" smtClean="0"/>
              <a:t>საკვლევი თემის აქტუალობა - </a:t>
            </a:r>
            <a:r>
              <a:rPr lang="ka-GE" sz="2000" dirty="0" smtClean="0"/>
              <a:t>მოსახლეობის </a:t>
            </a:r>
            <a:r>
              <a:rPr lang="ka-GE" sz="2000" dirty="0"/>
              <a:t>ერთერთი ფუნდამენტალური თვისება მისი თვითგანახლებაა, თაობათა თანმიმდევრული ცვლილების პროცესში. კვლავწარმოების კანონზომიერების, მისი </a:t>
            </a:r>
            <a:r>
              <a:rPr lang="ka-GE" sz="2000" dirty="0" err="1"/>
              <a:t>მდგენელებისა</a:t>
            </a:r>
            <a:r>
              <a:rPr lang="ka-GE" sz="2000" dirty="0"/>
              <a:t> და ტენდენციების კვლევა საშუალებას იძლევა შემუშავდეს სოციალურ-ეკონომიკური და </a:t>
            </a:r>
            <a:r>
              <a:rPr lang="ka-GE" sz="2000" dirty="0" smtClean="0"/>
              <a:t>დემოგრაფიული</a:t>
            </a:r>
            <a:br>
              <a:rPr lang="ka-GE" sz="2000" dirty="0" smtClean="0"/>
            </a:br>
            <a:r>
              <a:rPr lang="ka-GE" sz="2000" dirty="0" smtClean="0"/>
              <a:t>პოლიტიკის </a:t>
            </a:r>
            <a:r>
              <a:rPr lang="ka-GE" sz="2000" dirty="0"/>
              <a:t>რეკომენდაციები</a:t>
            </a:r>
            <a:r>
              <a:rPr lang="ka-GE" sz="2000" dirty="0" smtClean="0"/>
              <a:t>. </a:t>
            </a:r>
            <a:br>
              <a:rPr lang="ka-GE" sz="2000" dirty="0" smtClean="0"/>
            </a:br>
            <a:r>
              <a:rPr lang="ka-GE" sz="2000" dirty="0" smtClean="0"/>
              <a:t>           განვითარებული </a:t>
            </a:r>
            <a:r>
              <a:rPr lang="ka-GE" sz="2000" dirty="0"/>
              <a:t>საბაზრო ეკონომიკის ქვეყნებში სიცოცხლის დაზღვევა სახელმწიფოს სოციალური დაცვის სისტემის მნიშვნელოვანი ნაწილია. მისი გამოყენებით წარმატებით გადაიჭრება საზოგადოებაში არსებული მრავალი პრობლემა.  </a:t>
            </a:r>
            <a:r>
              <a:rPr lang="ka-GE" sz="2000" dirty="0" smtClean="0"/>
              <a:t/>
            </a:r>
            <a:br>
              <a:rPr lang="ka-GE" sz="2000" dirty="0" smtClean="0"/>
            </a:br>
            <a:r>
              <a:rPr lang="ka-GE" sz="2000" dirty="0" smtClean="0"/>
              <a:t>. </a:t>
            </a:r>
            <a:br>
              <a:rPr lang="ka-GE" sz="2000" dirty="0" smtClean="0"/>
            </a:br>
            <a:endParaRPr lang="ka-GE" sz="2000" dirty="0"/>
          </a:p>
        </p:txBody>
      </p:sp>
    </p:spTree>
    <p:extLst>
      <p:ext uri="{BB962C8B-B14F-4D97-AF65-F5344CB8AC3E}">
        <p14:creationId xmlns:p14="http://schemas.microsoft.com/office/powerpoint/2010/main" val="334026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pPr algn="ctr"/>
            <a:r>
              <a:rPr lang="ka-GE" sz="2400" b="1" dirty="0" smtClean="0"/>
              <a:t>დემოგრაფიული გადასვლა-ეკონომიკური გარდატეხა</a:t>
            </a:r>
            <a:endParaRPr lang="ka-GE" sz="2400" b="1" dirty="0"/>
          </a:p>
        </p:txBody>
      </p:sp>
      <p:sp>
        <p:nvSpPr>
          <p:cNvPr id="3" name="შიგთავსის ჩანაცვლების ველი 2"/>
          <p:cNvSpPr>
            <a:spLocks noGrp="1"/>
          </p:cNvSpPr>
          <p:nvPr>
            <p:ph idx="1"/>
          </p:nvPr>
        </p:nvSpPr>
        <p:spPr>
          <a:xfrm>
            <a:off x="2589212" y="1515762"/>
            <a:ext cx="8915400" cy="4395460"/>
          </a:xfrm>
        </p:spPr>
        <p:txBody>
          <a:bodyPr>
            <a:normAutofit fontScale="25000" lnSpcReduction="20000"/>
          </a:bodyPr>
          <a:lstStyle/>
          <a:p>
            <a:endParaRPr lang="ka-GE" dirty="0" smtClean="0"/>
          </a:p>
          <a:p>
            <a:r>
              <a:rPr lang="ka-GE" sz="7200" b="1" dirty="0" err="1"/>
              <a:t>რანისი</a:t>
            </a:r>
            <a:r>
              <a:rPr lang="ka-GE" sz="7200" b="1" dirty="0"/>
              <a:t>-ფეის მოდელი სამ სტადიას მოიცავს: ნატურალურს, შუალედურს და</a:t>
            </a:r>
          </a:p>
          <a:p>
            <a:pPr marL="0" indent="0">
              <a:buNone/>
            </a:pPr>
            <a:r>
              <a:rPr lang="ka-GE" sz="7200" dirty="0"/>
              <a:t>საბაზროს. </a:t>
            </a:r>
          </a:p>
          <a:p>
            <a:r>
              <a:rPr lang="ka-GE" sz="7200" dirty="0" err="1" smtClean="0"/>
              <a:t>რანისი</a:t>
            </a:r>
            <a:r>
              <a:rPr lang="ka-GE" sz="7200" dirty="0" smtClean="0"/>
              <a:t>-ფეის მოდელი</a:t>
            </a:r>
            <a:r>
              <a:rPr lang="en-US" sz="7200" dirty="0" smtClean="0"/>
              <a:t> </a:t>
            </a:r>
            <a:r>
              <a:rPr lang="ka-GE" sz="7200" dirty="0" smtClean="0"/>
              <a:t>-    „</a:t>
            </a:r>
            <a:r>
              <a:rPr lang="ka-GE" sz="7200" dirty="0"/>
              <a:t>ჭარბი მოსახლეობის სოფლის მეურნეობიდან “გაწოვის” შემდეგ იწყება მეორე, ანუ შუალედური სტადია</a:t>
            </a:r>
            <a:r>
              <a:rPr lang="ka-GE" sz="7200" dirty="0" smtClean="0"/>
              <a:t>.</a:t>
            </a:r>
            <a:endParaRPr lang="ka-GE" sz="7200" dirty="0"/>
          </a:p>
          <a:p>
            <a:r>
              <a:rPr lang="ka-GE" sz="7200" dirty="0"/>
              <a:t>აგრარული მოსახლეობის გადადინება მრეწველობაში იწვევს სასოფლო სამეურნეო წარმოების მოცულობის შემცირებას, სოფლის მეურნეობის პროდუქციის შემცირებას და მასზე ფასების ზრდას</a:t>
            </a:r>
            <a:r>
              <a:rPr lang="ka-GE" sz="7200" dirty="0" smtClean="0"/>
              <a:t>.</a:t>
            </a:r>
          </a:p>
          <a:p>
            <a:r>
              <a:rPr lang="ka-GE" sz="7200" dirty="0" smtClean="0"/>
              <a:t>მესამე</a:t>
            </a:r>
            <a:r>
              <a:rPr lang="ka-GE" sz="7200" dirty="0"/>
              <a:t>, </a:t>
            </a:r>
            <a:r>
              <a:rPr lang="ka-GE" sz="7200" dirty="0" smtClean="0"/>
              <a:t>ანუ  საბაზრო </a:t>
            </a:r>
            <a:r>
              <a:rPr lang="ka-GE" sz="7200" dirty="0"/>
              <a:t>სტადია </a:t>
            </a:r>
            <a:r>
              <a:rPr lang="ka-GE" sz="7200" dirty="0" smtClean="0"/>
              <a:t>იწყება</a:t>
            </a:r>
            <a:r>
              <a:rPr lang="ka-GE" sz="7200" dirty="0"/>
              <a:t>, როცა აგრარულ სფეროში, სამრეწველო </a:t>
            </a:r>
            <a:r>
              <a:rPr lang="ka-GE" sz="7200" dirty="0" smtClean="0"/>
              <a:t>სფეროს  მსგავსად</a:t>
            </a:r>
            <a:r>
              <a:rPr lang="ka-GE" sz="7200" dirty="0"/>
              <a:t>, ხელფასს განსაზღვრავს ზღვრული მწარმოებლურობის კანონი. </a:t>
            </a:r>
            <a:r>
              <a:rPr lang="ka-GE" sz="7200" dirty="0" smtClean="0"/>
              <a:t>შრომის </a:t>
            </a:r>
            <a:r>
              <a:rPr lang="ka-GE" sz="7200" dirty="0"/>
              <a:t>ანაზღაურება </a:t>
            </a:r>
            <a:r>
              <a:rPr lang="ka-GE" sz="7200" dirty="0" smtClean="0"/>
              <a:t>ორივე სექტორში </a:t>
            </a:r>
            <a:r>
              <a:rPr lang="ka-GE" sz="7200" dirty="0"/>
              <a:t>ერთი და </a:t>
            </a:r>
            <a:r>
              <a:rPr lang="ka-GE" sz="7200" dirty="0" smtClean="0"/>
              <a:t>იმავე  კანონით განისაზღვრება</a:t>
            </a:r>
          </a:p>
          <a:p>
            <a:endParaRPr lang="ka-GE" sz="7200" dirty="0"/>
          </a:p>
          <a:p>
            <a:r>
              <a:rPr lang="ka-GE" sz="7200" dirty="0" smtClean="0"/>
              <a:t>საქართველოს გარდამავალი ეკონომიკა--</a:t>
            </a:r>
            <a:r>
              <a:rPr lang="ka-GE" sz="7200" dirty="0"/>
              <a:t> </a:t>
            </a:r>
            <a:r>
              <a:rPr lang="ka-GE" sz="7200" dirty="0" err="1"/>
              <a:t>რანისი</a:t>
            </a:r>
            <a:r>
              <a:rPr lang="ka-GE" sz="7200" dirty="0"/>
              <a:t>-ფეის </a:t>
            </a:r>
            <a:r>
              <a:rPr lang="ka-GE" sz="7200" dirty="0" smtClean="0"/>
              <a:t>მოდელის </a:t>
            </a:r>
            <a:r>
              <a:rPr lang="ka-GE" sz="7200" dirty="0" err="1" smtClean="0"/>
              <a:t>მიხევით</a:t>
            </a:r>
            <a:endParaRPr lang="ka-GE" sz="7200" dirty="0"/>
          </a:p>
        </p:txBody>
      </p:sp>
    </p:spTree>
    <p:extLst>
      <p:ext uri="{BB962C8B-B14F-4D97-AF65-F5344CB8AC3E}">
        <p14:creationId xmlns:p14="http://schemas.microsoft.com/office/powerpoint/2010/main" val="3846240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09"/>
            <a:ext cx="8911687" cy="957555"/>
          </a:xfrm>
        </p:spPr>
        <p:txBody>
          <a:bodyPr>
            <a:normAutofit/>
          </a:bodyPr>
          <a:lstStyle/>
          <a:p>
            <a:pPr algn="ctr"/>
            <a:r>
              <a:rPr lang="ka-GE" dirty="0" smtClean="0"/>
              <a:t>დემოგრაფიული დივიდენდი</a:t>
            </a:r>
            <a:endParaRPr lang="ka-GE" dirty="0"/>
          </a:p>
        </p:txBody>
      </p:sp>
      <p:sp>
        <p:nvSpPr>
          <p:cNvPr id="3" name="შიგთავსის ჩანაცვლების ველი 2"/>
          <p:cNvSpPr>
            <a:spLocks noGrp="1"/>
          </p:cNvSpPr>
          <p:nvPr>
            <p:ph idx="1"/>
          </p:nvPr>
        </p:nvSpPr>
        <p:spPr/>
        <p:txBody>
          <a:bodyPr>
            <a:normAutofit lnSpcReduction="10000"/>
          </a:bodyPr>
          <a:lstStyle/>
          <a:p>
            <a:pPr algn="just"/>
            <a:r>
              <a:rPr lang="ka-GE" dirty="0"/>
              <a:t>პირველ ეტაპზე (1998-2005წ) დემოგრაფიული დივიდენდი ვერ იარსებებდა,  რადგან  დასაქმებული მოსახლეობის შემოსავლები სიღარიბის ზღვარის შესაბამისადაც კი ვერ უზრუნველყოფდა  შრომისუუნარო მოსახლეობის  „გამოკვებას“, დაბალი იყო სახელმწიფო პენსია -14 ლარი, რომელიც ერთ სულზე მოსული საშუალო ხარჯის  მხოლოდ 20%-ია.</a:t>
            </a:r>
            <a:endParaRPr lang="ka-GE" dirty="0" smtClean="0"/>
          </a:p>
          <a:p>
            <a:pPr algn="just"/>
            <a:r>
              <a:rPr lang="ka-GE" dirty="0" smtClean="0"/>
              <a:t>მეორე </a:t>
            </a:r>
            <a:r>
              <a:rPr lang="ka-GE" dirty="0"/>
              <a:t>ეტაპზე დასაქმების ასაკობრივ სტრუქტურაში 15 წლის  მოზარდებიც აისახა, ასევე  მძიმე ეკონომიკური მდგომარეობის  გამო დასაქმებაში მნიშვნელოვანი წილი დაიკავა 65+ ასაკის მოსახლეობამაც. 15 წლის ასაკის  მოსახლეობის დასაქმება  „იძულებით“ დასაქმებას ვუწოდებთ, ვინაიდან ეს ის ასაკია, როდესაც მოზარდი განათლებას უნდა ღებულობდეს.  თუ ქვეყნის დასაქმებულის სტრუქტურაში მაღალია 15-24 ასაკობრივი ჯგუფის წილი,  უნდა ჩაითვალოს </a:t>
            </a:r>
            <a:r>
              <a:rPr lang="ka-GE" dirty="0" err="1"/>
              <a:t>ე.წ</a:t>
            </a:r>
            <a:r>
              <a:rPr lang="ka-GE" dirty="0"/>
              <a:t>. „</a:t>
            </a:r>
            <a:r>
              <a:rPr lang="ka-GE" dirty="0" err="1"/>
              <a:t>ბუმერანგულ</a:t>
            </a:r>
            <a:r>
              <a:rPr lang="ka-GE" dirty="0"/>
              <a:t> დასაქმებად“.  განათლების მიუღებლობა ზრდის არაპროფესიონალური  სამუშაო ძალის ხვედრით წილს, რომელიც ინდუსტრიული  პერიოდისათვის დიდი დარტყმა  შეიძლება აღმოჩნდეს.</a:t>
            </a:r>
          </a:p>
        </p:txBody>
      </p:sp>
    </p:spTree>
    <p:extLst>
      <p:ext uri="{BB962C8B-B14F-4D97-AF65-F5344CB8AC3E}">
        <p14:creationId xmlns:p14="http://schemas.microsoft.com/office/powerpoint/2010/main" val="200663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560173"/>
            <a:ext cx="8911687" cy="601361"/>
          </a:xfrm>
        </p:spPr>
        <p:txBody>
          <a:bodyPr>
            <a:normAutofit fontScale="90000"/>
          </a:bodyPr>
          <a:lstStyle/>
          <a:p>
            <a:r>
              <a:rPr lang="ka-GE" dirty="0" smtClean="0"/>
              <a:t>დემოგრაფიული დივიდენდი</a:t>
            </a:r>
            <a:endParaRPr lang="ka-GE" dirty="0"/>
          </a:p>
        </p:txBody>
      </p:sp>
      <p:sp>
        <p:nvSpPr>
          <p:cNvPr id="3" name="შიგთავსის ჩანაცვლების ველი 2"/>
          <p:cNvSpPr>
            <a:spLocks noGrp="1"/>
          </p:cNvSpPr>
          <p:nvPr>
            <p:ph idx="1"/>
          </p:nvPr>
        </p:nvSpPr>
        <p:spPr>
          <a:xfrm>
            <a:off x="2589212" y="1293341"/>
            <a:ext cx="8915400" cy="4617881"/>
          </a:xfrm>
        </p:spPr>
        <p:txBody>
          <a:bodyPr/>
          <a:lstStyle/>
          <a:p>
            <a:pPr algn="just">
              <a:lnSpc>
                <a:spcPct val="150000"/>
              </a:lnSpc>
            </a:pPr>
            <a:r>
              <a:rPr lang="ka-GE" dirty="0"/>
              <a:t>გ. ზინგერის  და რ. </a:t>
            </a:r>
            <a:r>
              <a:rPr lang="ka-GE" dirty="0" err="1" smtClean="0"/>
              <a:t>პრებიში</a:t>
            </a:r>
            <a:r>
              <a:rPr lang="ka-GE" dirty="0" smtClean="0"/>
              <a:t>  ამტკიცებდნენ</a:t>
            </a:r>
            <a:r>
              <a:rPr lang="ka-GE" dirty="0"/>
              <a:t>, რომ ცხოვრების დონის ზრდა ჩვეულებრივ “იჭმევა” მოსახლეობის რიცხოვნობის ზრდით. მოყვანილი დებულება უდევს საფუძვლად  დემოგრაფიული დივიდენდის წარმოქმნას და ჩვენი აზრით ამართლებს  თომას მალთუსის თეორიას  შობადობის  ზრდისა და სიღარიბის დამოკიდებულების შესახებ.  </a:t>
            </a:r>
          </a:p>
          <a:p>
            <a:endParaRPr lang="ka-GE" dirty="0"/>
          </a:p>
        </p:txBody>
      </p:sp>
    </p:spTree>
    <p:extLst>
      <p:ext uri="{BB962C8B-B14F-4D97-AF65-F5344CB8AC3E}">
        <p14:creationId xmlns:p14="http://schemas.microsoft.com/office/powerpoint/2010/main" val="2082154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685706"/>
          </a:xfrm>
        </p:spPr>
        <p:txBody>
          <a:bodyPr>
            <a:normAutofit/>
          </a:bodyPr>
          <a:lstStyle/>
          <a:p>
            <a:pPr algn="ctr"/>
            <a:r>
              <a:rPr lang="ka-GE" sz="2400" b="1" dirty="0"/>
              <a:t>დემოგრაფიული დივიდენდი  2006-2017  წ. </a:t>
            </a:r>
            <a:endParaRPr lang="ka-GE" sz="2400" dirty="0"/>
          </a:p>
        </p:txBody>
      </p:sp>
      <p:pic>
        <p:nvPicPr>
          <p:cNvPr id="6" name="შიგთავსის ჩანაცვლების ველი 5"/>
          <p:cNvPicPr>
            <a:picLocks noGrp="1" noChangeAspect="1"/>
          </p:cNvPicPr>
          <p:nvPr>
            <p:ph idx="1"/>
          </p:nvPr>
        </p:nvPicPr>
        <p:blipFill>
          <a:blip r:embed="rId2"/>
          <a:stretch>
            <a:fillRect/>
          </a:stretch>
        </p:blipFill>
        <p:spPr>
          <a:xfrm>
            <a:off x="2529017" y="1458098"/>
            <a:ext cx="9121664" cy="4308388"/>
          </a:xfrm>
          <a:prstGeom prst="rect">
            <a:avLst/>
          </a:prstGeom>
        </p:spPr>
      </p:pic>
    </p:spTree>
    <p:extLst>
      <p:ext uri="{BB962C8B-B14F-4D97-AF65-F5344CB8AC3E}">
        <p14:creationId xmlns:p14="http://schemas.microsoft.com/office/powerpoint/2010/main" val="2495651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372668"/>
          </a:xfrm>
        </p:spPr>
        <p:txBody>
          <a:bodyPr>
            <a:normAutofit fontScale="90000"/>
          </a:bodyPr>
          <a:lstStyle/>
          <a:p>
            <a:endParaRPr lang="ka-GE" dirty="0"/>
          </a:p>
        </p:txBody>
      </p:sp>
      <p:sp>
        <p:nvSpPr>
          <p:cNvPr id="3" name="შიგთავსის ჩანაცვლების ველი 2"/>
          <p:cNvSpPr>
            <a:spLocks noGrp="1"/>
          </p:cNvSpPr>
          <p:nvPr>
            <p:ph idx="1"/>
          </p:nvPr>
        </p:nvSpPr>
        <p:spPr>
          <a:xfrm>
            <a:off x="2589212" y="1202724"/>
            <a:ext cx="8915400" cy="4708498"/>
          </a:xfrm>
        </p:spPr>
        <p:txBody>
          <a:bodyPr>
            <a:normAutofit/>
          </a:bodyPr>
          <a:lstStyle/>
          <a:p>
            <a:pPr algn="just"/>
            <a:r>
              <a:rPr lang="ka-GE" b="1" dirty="0"/>
              <a:t>მეორე ეტაპის </a:t>
            </a:r>
            <a:r>
              <a:rPr lang="ka-GE" dirty="0"/>
              <a:t>დემოგრაფიული დივიდენდი  (ცხრილი№11) ცალკეული წლების მიხედვით ზრდადია. დემოგრაფიული დივიდენდის  სახელწოდება  გულისხმობს დანაზოგების შექმნის შესაძლებლობას შობადობის შემცირებითა  „გამოსაკვები“ მოსახლეობის წილის შემცირებით. ცხრილში მიღებული   შედეგები აჩვენებს რომ შობადობა ზრდადია, ასევე ზრდადია დაქირავებით დასაქმებულთა საშუალო  ხელფასი,  თვითდასაქმებულთა შემოსავალი.   მიუხედავად იმისა, რომ  შობადობა 2006 წელთან შედარებით 3%-ით გაზრდილია, თითქმის უცვლელია 0-15 ასაკობრივი ჯგუფის რიცხოვნება. </a:t>
            </a:r>
            <a:r>
              <a:rPr lang="ka-GE" b="1" dirty="0"/>
              <a:t>აქედან დასკვნა</a:t>
            </a:r>
            <a:r>
              <a:rPr lang="ka-GE" dirty="0"/>
              <a:t>, რომ ქვეყანაში ჯერ კიდევ პრობლემურია ამ ასაკობრივი ჯგუფის მოკვდავობის </a:t>
            </a:r>
            <a:r>
              <a:rPr lang="ka-GE" dirty="0" smtClean="0"/>
              <a:t>შემცირება. თვითდასაქმებულთა </a:t>
            </a:r>
            <a:r>
              <a:rPr lang="ka-GE" dirty="0"/>
              <a:t>რიცხოვნების  უცვლელობა  მიუთითებს  განათლების, კვალიფიციური კადრების, დასაქმების  პრობლემებზე.  შექმნილი ალგორითმი  დეტალურად აღწერს დანაზოგების შექმნის  შესაძლებლობებს, მაგრამ დემოგრაფიული ფაქტორით  შექმნილ  </a:t>
            </a:r>
            <a:r>
              <a:rPr lang="ka-GE" dirty="0" err="1"/>
              <a:t>დანაზოგისაგან</a:t>
            </a:r>
            <a:r>
              <a:rPr lang="ka-GE" dirty="0"/>
              <a:t> შორს დგას. </a:t>
            </a:r>
            <a:r>
              <a:rPr lang="ka-GE" dirty="0" smtClean="0"/>
              <a:t>ვეთანხმებით </a:t>
            </a:r>
            <a:r>
              <a:rPr lang="ka-GE" dirty="0"/>
              <a:t>სახელმწიფოს პოლიტიკას შობადობის გაზრდის მიმართულებით, მაგრამ პარალელურად საჭიროა  ამაღლდეს დასაქმების დონე და თვითდასაქმებულთა  შემოსავლები. </a:t>
            </a:r>
          </a:p>
        </p:txBody>
      </p:sp>
    </p:spTree>
    <p:extLst>
      <p:ext uri="{BB962C8B-B14F-4D97-AF65-F5344CB8AC3E}">
        <p14:creationId xmlns:p14="http://schemas.microsoft.com/office/powerpoint/2010/main" val="490059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718658"/>
          </a:xfrm>
        </p:spPr>
        <p:txBody>
          <a:bodyPr/>
          <a:lstStyle/>
          <a:p>
            <a:endParaRPr lang="ka-GE" dirty="0"/>
          </a:p>
        </p:txBody>
      </p:sp>
      <p:sp>
        <p:nvSpPr>
          <p:cNvPr id="3" name="შიგთავსის ჩანაცვლების ველი 2"/>
          <p:cNvSpPr>
            <a:spLocks noGrp="1"/>
          </p:cNvSpPr>
          <p:nvPr>
            <p:ph idx="1"/>
          </p:nvPr>
        </p:nvSpPr>
        <p:spPr>
          <a:xfrm>
            <a:off x="2589212" y="1548714"/>
            <a:ext cx="8915400" cy="4362508"/>
          </a:xfrm>
        </p:spPr>
        <p:txBody>
          <a:bodyPr>
            <a:normAutofit/>
          </a:bodyPr>
          <a:lstStyle/>
          <a:p>
            <a:pPr algn="just"/>
            <a:r>
              <a:rPr lang="ka-GE" dirty="0"/>
              <a:t>ეკონომიკური დემოგრაფია განიხილავს მეორე დემოგრაფიულ დივიდენდს, რომელიც შრომისუნარიან პერიოდში   საპენსიო უზრუნველყოფის მიზნით დანაზოგების შექმნას.  დივიდენდის ეს ფორმა პირველთან შედარებით  მეტად გამართლებულია, მაგრამ საქართველოში მისი განხილვა   შეუძლებელია.  </a:t>
            </a:r>
            <a:r>
              <a:rPr lang="ka-GE" dirty="0" err="1"/>
              <a:t>დაგროვებადი</a:t>
            </a:r>
            <a:r>
              <a:rPr lang="ka-GE" dirty="0"/>
              <a:t> და </a:t>
            </a:r>
            <a:r>
              <a:rPr lang="ka-GE" dirty="0" err="1"/>
              <a:t>დაბრუნებადი</a:t>
            </a:r>
            <a:r>
              <a:rPr lang="ka-GE" dirty="0"/>
              <a:t> საპენსიო სისტემის შემოღება  მომავალში შექმნის  მეორე დემოგრაფიული დივიდენდის   მიღების შესაძლებლობას.</a:t>
            </a:r>
          </a:p>
          <a:p>
            <a:pPr algn="just"/>
            <a:r>
              <a:rPr lang="ka-GE" dirty="0"/>
              <a:t> ამგვარად,   დემოგრაფიული დივიდენდის გაანგარიშებამ  დაგვანახა, რომ  საქართველოში ჯერ კიდევ  არ დასრულებულა დემოგრაფიული გადასვლის  პერიოდი, ამიტომაც დანაზოგების შექმნის ფაქტორებს შორის შობადობის ზრდა </a:t>
            </a:r>
            <a:r>
              <a:rPr lang="ka-GE" dirty="0" smtClean="0"/>
              <a:t>არ </a:t>
            </a:r>
            <a:r>
              <a:rPr lang="ka-GE" dirty="0"/>
              <a:t>აღმოჩნდა ძირითად მახასიათებლად.  დიდი როლი შეასრულა დაქირავებით დასაქმებულთა ხელფასების ზრდამ. შექმნილი ალგორითმით შესაძლებელია განხილული  ცხრა ფაქტორის ცვლილების ფონზე  გამოვლინდეს რომელი ფაქტორი აფერხებს  დანაზოგების შექმნას და  გატარდეს შესაბამისი ღონისძიება.</a:t>
            </a:r>
          </a:p>
        </p:txBody>
      </p:sp>
    </p:spTree>
    <p:extLst>
      <p:ext uri="{BB962C8B-B14F-4D97-AF65-F5344CB8AC3E}">
        <p14:creationId xmlns:p14="http://schemas.microsoft.com/office/powerpoint/2010/main" val="557192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595091"/>
          </a:xfrm>
        </p:spPr>
        <p:txBody>
          <a:bodyPr>
            <a:normAutofit fontScale="90000"/>
          </a:bodyPr>
          <a:lstStyle/>
          <a:p>
            <a:r>
              <a:rPr lang="ka-GE" b="1" dirty="0"/>
              <a:t>მიღებული  შედეგები</a:t>
            </a:r>
          </a:p>
        </p:txBody>
      </p:sp>
      <p:sp>
        <p:nvSpPr>
          <p:cNvPr id="3" name="შიგთავსის ჩანაცვლების ველი 2"/>
          <p:cNvSpPr>
            <a:spLocks noGrp="1"/>
          </p:cNvSpPr>
          <p:nvPr>
            <p:ph idx="1"/>
          </p:nvPr>
        </p:nvSpPr>
        <p:spPr>
          <a:xfrm>
            <a:off x="2589212" y="1219201"/>
            <a:ext cx="8915400" cy="4692022"/>
          </a:xfrm>
        </p:spPr>
        <p:txBody>
          <a:bodyPr>
            <a:normAutofit/>
          </a:bodyPr>
          <a:lstStyle/>
          <a:p>
            <a:pPr lvl="0"/>
            <a:r>
              <a:rPr lang="ka-GE" dirty="0" smtClean="0"/>
              <a:t>შედგენილი </a:t>
            </a:r>
            <a:r>
              <a:rPr lang="ka-GE" dirty="0"/>
              <a:t>იქნა  აჭარის ავტონომიური რესპუბლიკის მოკვდავობის ცხრილი 1960, 2002 და 2014 წლისათვის;</a:t>
            </a:r>
          </a:p>
          <a:p>
            <a:pPr lvl="0"/>
            <a:r>
              <a:rPr lang="ka-GE" dirty="0"/>
              <a:t>მოკვდავობის ცხრილების გამოყენებით გაანგარიშებული იქნა დემოგრაფიული დატვირთვა  2002 და 2014 წლის საპროგნოზო მონაცემების მიხედვით</a:t>
            </a:r>
            <a:r>
              <a:rPr lang="en-US" dirty="0"/>
              <a:t>;</a:t>
            </a:r>
            <a:endParaRPr lang="ka-GE" dirty="0"/>
          </a:p>
          <a:p>
            <a:pPr lvl="0"/>
            <a:r>
              <a:rPr lang="ru-RU" dirty="0"/>
              <a:t>მოკვდავობის მონაცემებით დადგენილი იქნა რეგიონში ეკონომიკურად აქტიური მოსახლეობის სიცოცხლის საშუალო ხანგრძლივობა; </a:t>
            </a:r>
            <a:endParaRPr lang="ka-GE" dirty="0"/>
          </a:p>
          <a:p>
            <a:pPr lvl="0"/>
            <a:r>
              <a:rPr lang="ru-RU" dirty="0"/>
              <a:t>მოკვდავობის მაჩვენებლის  რეგიონის ეკონომი</a:t>
            </a:r>
            <a:r>
              <a:rPr lang="ka-GE" dirty="0"/>
              <a:t>კ</a:t>
            </a:r>
            <a:r>
              <a:rPr lang="ru-RU" dirty="0"/>
              <a:t>ურ განვითარებაზე გავლენის შესაფასებლად დადგინდა   კორელაცია რეგიონის მშპ-</a:t>
            </a:r>
            <a:r>
              <a:rPr lang="ka-GE" dirty="0"/>
              <a:t>ს </a:t>
            </a:r>
            <a:r>
              <a:rPr lang="ru-RU" dirty="0"/>
              <a:t>და საოჯახო მეურნეობების მოხმარების </a:t>
            </a:r>
            <a:r>
              <a:rPr lang="ka-GE" dirty="0"/>
              <a:t>მაჩვენებლების </a:t>
            </a:r>
            <a:r>
              <a:rPr lang="ru-RU" dirty="0"/>
              <a:t>კორელაცია გარდაცვალების მაჩვენებელთან  15+; 65 ასაკობრივ ჯგუფში წრფივი  რეგრესული ანალიზის გამოყენებით, რომლის შედეგად დადგინდა, რომ  საპროგნოზო პერიოდში მოსალოდნელია მოკვდავობის  შემცირება და  ეკონომიკური ზრდა, მოხმარების ზრდასთან ერთად.</a:t>
            </a:r>
            <a:endParaRPr lang="ka-GE" dirty="0"/>
          </a:p>
          <a:p>
            <a:endParaRPr lang="ka-GE" dirty="0"/>
          </a:p>
        </p:txBody>
      </p:sp>
    </p:spTree>
    <p:extLst>
      <p:ext uri="{BB962C8B-B14F-4D97-AF65-F5344CB8AC3E}">
        <p14:creationId xmlns:p14="http://schemas.microsoft.com/office/powerpoint/2010/main" val="1121028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ka-GE"/>
          </a:p>
        </p:txBody>
      </p:sp>
      <p:sp>
        <p:nvSpPr>
          <p:cNvPr id="3" name="შიგთავსის ჩანაცვლების ველი 2"/>
          <p:cNvSpPr>
            <a:spLocks noGrp="1"/>
          </p:cNvSpPr>
          <p:nvPr>
            <p:ph idx="1"/>
          </p:nvPr>
        </p:nvSpPr>
        <p:spPr/>
        <p:txBody>
          <a:bodyPr>
            <a:normAutofit fontScale="92500" lnSpcReduction="10000"/>
          </a:bodyPr>
          <a:lstStyle/>
          <a:p>
            <a:pPr lvl="0"/>
            <a:r>
              <a:rPr lang="ru-RU" dirty="0"/>
              <a:t>დემოგრაფიული ვითარების ეკონომიკურ მდგომარეობაზე გავლენის გასამყარებლად  ეკონომიკურად აქტიური ასაკობრივი ჯგუფის და  რეგიონის მთლიანი პროდუქტის სტატისტიკურ მონაცემების  საფუძველზე  გათვლილი იქნა  ეკონომიკური დანაკარგი, რომელიც შეიძლება  მიიღოს რეგიონმა </a:t>
            </a:r>
            <a:r>
              <a:rPr lang="ka-GE" dirty="0"/>
              <a:t>(</a:t>
            </a:r>
            <a:r>
              <a:rPr lang="ru-RU" dirty="0"/>
              <a:t>15+;65</a:t>
            </a:r>
            <a:r>
              <a:rPr lang="ka-GE" dirty="0"/>
              <a:t>) </a:t>
            </a:r>
            <a:r>
              <a:rPr lang="ru-RU" dirty="0"/>
              <a:t>ასაკობრივი ჯგუფის მოკვდავობის ცვლილების შესაბამისად</a:t>
            </a:r>
            <a:r>
              <a:rPr lang="ka-GE" dirty="0"/>
              <a:t>, დასადგენად შემუშავდა ალგორითმი </a:t>
            </a:r>
            <a:r>
              <a:rPr lang="ru-RU" dirty="0"/>
              <a:t>და </a:t>
            </a:r>
            <a:r>
              <a:rPr lang="ka-GE" dirty="0"/>
              <a:t>დადგინდა, რომ  მოკვდავობის 1.3 </a:t>
            </a:r>
            <a:r>
              <a:rPr lang="en-US" dirty="0"/>
              <a:t>%-</a:t>
            </a:r>
            <a:r>
              <a:rPr lang="ka-GE" dirty="0"/>
              <a:t>ით შემცირება   1</a:t>
            </a:r>
            <a:r>
              <a:rPr lang="en-US" dirty="0"/>
              <a:t>%-</a:t>
            </a:r>
            <a:r>
              <a:rPr lang="ka-GE" dirty="0"/>
              <a:t>ით გაზრდის რეგიონულ მთლიან პროდუქტს;</a:t>
            </a:r>
          </a:p>
          <a:p>
            <a:pPr lvl="0"/>
            <a:r>
              <a:rPr lang="ka-GE" dirty="0"/>
              <a:t>დემოგრაფიული დივიდენდის შექმნის შესაძლებლობის დასადგენად დივიდენდის </a:t>
            </a:r>
            <a:r>
              <a:rPr lang="ka-GE" dirty="0" err="1"/>
              <a:t>გასაანგარიშებელი</a:t>
            </a:r>
            <a:r>
              <a:rPr lang="ka-GE" dirty="0"/>
              <a:t>  ფორმულაში  შეტანილი იქნა ცვლილებები, კერძოდ  ცალკეული ფაქტორი, რომელიც  გავლენას ახდენს დემოგრაფიული დივიდენდის წარმოქმნაზე შეტანილი იქნა ფორმულაში, ასევე  65+ ასაკობრივი ჯგუფის  დამოკიდებულების შემცირებისათვის, მათი “გამოკვების“ ხარჯები </a:t>
            </a:r>
            <a:r>
              <a:rPr lang="ka-GE" dirty="0" err="1"/>
              <a:t>დაკორექტირდა</a:t>
            </a:r>
            <a:r>
              <a:rPr lang="ka-GE" dirty="0"/>
              <a:t>  სახელმწიფო პენსიისა და    საშუალო  ხარჯის თანაფარდობით.  მიღებული იქნა შედეგი დაირღვა  დემოგრაფიული დივიდენდის კანონზომიერება; </a:t>
            </a:r>
          </a:p>
          <a:p>
            <a:endParaRPr lang="ka-GE" dirty="0"/>
          </a:p>
        </p:txBody>
      </p:sp>
    </p:spTree>
    <p:extLst>
      <p:ext uri="{BB962C8B-B14F-4D97-AF65-F5344CB8AC3E}">
        <p14:creationId xmlns:p14="http://schemas.microsoft.com/office/powerpoint/2010/main" val="2921404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ru-RU" dirty="0"/>
              <a:t>რეკომენდაციები</a:t>
            </a:r>
            <a:endParaRPr lang="ka-GE" dirty="0"/>
          </a:p>
        </p:txBody>
      </p:sp>
      <p:sp>
        <p:nvSpPr>
          <p:cNvPr id="3" name="შიგთავსის ჩანაცვლების ველი 2"/>
          <p:cNvSpPr>
            <a:spLocks noGrp="1"/>
          </p:cNvSpPr>
          <p:nvPr>
            <p:ph idx="1"/>
          </p:nvPr>
        </p:nvSpPr>
        <p:spPr/>
        <p:txBody>
          <a:bodyPr/>
          <a:lstStyle/>
          <a:p>
            <a:r>
              <a:rPr lang="ru-RU" dirty="0" smtClean="0"/>
              <a:t>1.მოკვდავობის </a:t>
            </a:r>
            <a:r>
              <a:rPr lang="ru-RU" dirty="0"/>
              <a:t>ცხრილებით განისაზღვრება ეკონომიკურად  აქტიური მოსახლეობის მოსალოდნელი რაოდენობა, რაც  შესაძლებლობას იძლევა  გაკეთდეს დასაქმების პოლიტიკის, ეკონომიკური  განვითარების პროგნოზი, ასევე მოკვდავობის  მაჩვენებლის გამოყენებით შეტანილი იქნას  ცვლილება ჯანდაცვის პოლიტიკაში;</a:t>
            </a:r>
            <a:endParaRPr lang="ka-GE" dirty="0"/>
          </a:p>
          <a:p>
            <a:r>
              <a:rPr lang="ru-RU" dirty="0"/>
              <a:t>2. ეკონომიკურად აქტიური  მოსახლეობის სიცოცხლის საშუალო ხანგრძლივობის მიხედვით ეკონომიკური  და დემოგრაფიული პოლიტიკის განსაზღვრა;</a:t>
            </a:r>
            <a:endParaRPr lang="ka-GE" dirty="0"/>
          </a:p>
          <a:p>
            <a:r>
              <a:rPr lang="ru-RU" dirty="0"/>
              <a:t>3.მოსალოდნელი ეკონომიკური დანაკარგების გაანგარიშების ალგორითმის გამოყენებით  რეგიონული მთლიანი პროდუქტის საპროგნოზო მაჩვენებლის განსაზღვრა მოკვდავობის ცვლილების მიხედვით; </a:t>
            </a:r>
            <a:endParaRPr lang="ka-GE" dirty="0"/>
          </a:p>
          <a:p>
            <a:endParaRPr lang="ka-GE" dirty="0"/>
          </a:p>
        </p:txBody>
      </p:sp>
    </p:spTree>
    <p:extLst>
      <p:ext uri="{BB962C8B-B14F-4D97-AF65-F5344CB8AC3E}">
        <p14:creationId xmlns:p14="http://schemas.microsoft.com/office/powerpoint/2010/main" val="39431486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592925" y="624110"/>
            <a:ext cx="8911687" cy="142009"/>
          </a:xfrm>
        </p:spPr>
        <p:txBody>
          <a:bodyPr>
            <a:normAutofit fontScale="90000"/>
          </a:bodyPr>
          <a:lstStyle/>
          <a:p>
            <a:endParaRPr lang="ka-GE" dirty="0"/>
          </a:p>
        </p:txBody>
      </p:sp>
      <p:sp>
        <p:nvSpPr>
          <p:cNvPr id="3" name="შიგთავსის ჩანაცვლების ველი 2"/>
          <p:cNvSpPr>
            <a:spLocks noGrp="1"/>
          </p:cNvSpPr>
          <p:nvPr>
            <p:ph idx="1"/>
          </p:nvPr>
        </p:nvSpPr>
        <p:spPr>
          <a:xfrm>
            <a:off x="2589212" y="1342768"/>
            <a:ext cx="8915400" cy="4568454"/>
          </a:xfrm>
        </p:spPr>
        <p:txBody>
          <a:bodyPr/>
          <a:lstStyle/>
          <a:p>
            <a:r>
              <a:rPr lang="ka-GE" dirty="0"/>
              <a:t>მოკვდავობის  მაჩვენებლის შემცირებისათვის რეგიონში მოქმედი სამედიცინო პროგრამების დაფინანსების საკმარისობის  მონიტორი; ვინაიდან მოკვდავობა  უშუალოდ ახდენს გავლენას რეგიონის მთლიან პროდუქტზე  მაზე მოქმედი გარე და შიდა ფაქტორების  გავლენის რისკის პრევენცია. </a:t>
            </a:r>
          </a:p>
          <a:p>
            <a:r>
              <a:rPr lang="ka-GE" dirty="0"/>
              <a:t>5.სადაზღვევო კომპანიების მიერ სიცოცხლის და ჯანმრთელობის დაზღვევაში  მოკვდავობის ცხრილებით მოცემული ასაკობრივი ცვლილებით მოსალოდნელი რისკების  შეფასება და სამართლიანი ტარიფის დადგენა.</a:t>
            </a:r>
            <a:r>
              <a:rPr lang="ru-RU" dirty="0"/>
              <a:t> დაგროვებადი და დაბრუნებადი  საპენსიო სისტემის ამოქმედებისათვის საპენსიო ფონდში ფულადი ნაკადების  </a:t>
            </a:r>
            <a:r>
              <a:rPr lang="ka-GE" dirty="0"/>
              <a:t>ფორმირებისა და ხარჯვის რისკების </a:t>
            </a:r>
            <a:r>
              <a:rPr lang="ru-RU" dirty="0"/>
              <a:t>ალბათობის განსაზღვრა.</a:t>
            </a:r>
            <a:endParaRPr lang="ka-GE" dirty="0"/>
          </a:p>
          <a:p>
            <a:endParaRPr lang="ka-GE" dirty="0"/>
          </a:p>
        </p:txBody>
      </p:sp>
    </p:spTree>
    <p:extLst>
      <p:ext uri="{BB962C8B-B14F-4D97-AF65-F5344CB8AC3E}">
        <p14:creationId xmlns:p14="http://schemas.microsoft.com/office/powerpoint/2010/main" val="72418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2397211" y="950091"/>
            <a:ext cx="8707394" cy="5493812"/>
          </a:xfrm>
          <a:prstGeom prst="rect">
            <a:avLst/>
          </a:prstGeom>
        </p:spPr>
        <p:txBody>
          <a:bodyPr wrap="square">
            <a:spAutoFit/>
          </a:bodyPr>
          <a:lstStyle/>
          <a:p>
            <a:r>
              <a:rPr lang="ka-GE" b="1" dirty="0"/>
              <a:t>კვლევის სიახლე და პრობლემის ფორმულირება </a:t>
            </a:r>
            <a:r>
              <a:rPr lang="ka-GE" b="1" dirty="0" smtClean="0"/>
              <a:t>-</a:t>
            </a:r>
            <a:r>
              <a:rPr lang="ka-GE" dirty="0" smtClean="0"/>
              <a:t>მოკვდავობის </a:t>
            </a:r>
            <a:r>
              <a:rPr lang="ka-GE" dirty="0"/>
              <a:t>ცხრილის </a:t>
            </a:r>
            <a:r>
              <a:rPr lang="ka-GE" dirty="0" smtClean="0"/>
              <a:t>აგება </a:t>
            </a:r>
            <a:r>
              <a:rPr lang="ka-GE" dirty="0"/>
              <a:t>აჭარის რეგიონის მოსახლეობისათვის. გამომდინარე იქედან, რომ ვთვლით ტერიტორიული თავისებურებები (ტრადიცია, ისტორია, შობადობის მაჩვენებელი, კლიმატი, შრომითი პირობები, ცხოვრების წესი, სიცოცხლის ხანგრძლივობა) განაპირობებს მოსახლეობის თვითგანახლების მაჩვენებელთა </a:t>
            </a:r>
            <a:r>
              <a:rPr lang="ka-GE" dirty="0" err="1" smtClean="0"/>
              <a:t>განსხვავებულცვლილებას</a:t>
            </a:r>
            <a:r>
              <a:rPr lang="ka-GE" dirty="0"/>
              <a:t>.</a:t>
            </a:r>
            <a:br>
              <a:rPr lang="ka-GE" dirty="0"/>
            </a:br>
            <a:r>
              <a:rPr lang="ka-GE" b="1" dirty="0"/>
              <a:t>კვლევის </a:t>
            </a:r>
            <a:r>
              <a:rPr lang="ka-GE" b="1" dirty="0" smtClean="0"/>
              <a:t>მიზანია--</a:t>
            </a:r>
            <a:r>
              <a:rPr lang="ka-GE" dirty="0" smtClean="0"/>
              <a:t>აჭარის </a:t>
            </a:r>
            <a:r>
              <a:rPr lang="ka-GE" dirty="0"/>
              <a:t>რეგიონის მოსახლეობის </a:t>
            </a:r>
            <a:r>
              <a:rPr lang="ka-GE" dirty="0" smtClean="0"/>
              <a:t>მოკვდავობის </a:t>
            </a:r>
            <a:r>
              <a:rPr lang="ka-GE" dirty="0"/>
              <a:t>ცხრილის აგება</a:t>
            </a:r>
            <a:r>
              <a:rPr lang="ka-GE" dirty="0" smtClean="0"/>
              <a:t>.</a:t>
            </a:r>
          </a:p>
          <a:p>
            <a:pPr algn="just"/>
            <a:endParaRPr lang="ka-GE" dirty="0"/>
          </a:p>
          <a:p>
            <a:pPr algn="just"/>
            <a:r>
              <a:rPr lang="ka-GE" b="1" dirty="0"/>
              <a:t>მიზნის მისაღწევად ეტაპობრივად </a:t>
            </a:r>
            <a:r>
              <a:rPr lang="ka-GE" b="1" dirty="0" smtClean="0"/>
              <a:t>შესრულდა  </a:t>
            </a:r>
            <a:r>
              <a:rPr lang="ka-GE" b="1" dirty="0"/>
              <a:t>ამოცანები  არის შემდეგი</a:t>
            </a:r>
            <a:r>
              <a:rPr lang="ka-GE" b="1" dirty="0" smtClean="0"/>
              <a:t>:</a:t>
            </a:r>
          </a:p>
          <a:p>
            <a:pPr algn="just"/>
            <a:endParaRPr lang="ka-GE" b="1" dirty="0"/>
          </a:p>
          <a:p>
            <a:pPr lvl="0" algn="just"/>
            <a:r>
              <a:rPr lang="ka-GE" dirty="0"/>
              <a:t> </a:t>
            </a:r>
            <a:r>
              <a:rPr lang="ka-GE" dirty="0" smtClean="0"/>
              <a:t>მოპოვებული სტატისტიკური  ინფორმაციის საფუძველზე განისაზღვრა </a:t>
            </a:r>
            <a:r>
              <a:rPr lang="ka-GE" dirty="0"/>
              <a:t>მოკვდავობის ცხრილის </a:t>
            </a:r>
            <a:r>
              <a:rPr lang="ka-GE" dirty="0" smtClean="0"/>
              <a:t>ფუძე;</a:t>
            </a:r>
            <a:endParaRPr lang="ka-GE" dirty="0"/>
          </a:p>
          <a:p>
            <a:pPr lvl="0" algn="just"/>
            <a:r>
              <a:rPr lang="ka-GE" dirty="0"/>
              <a:t>ცოცხლად დაბადებულთა და იმავე წელს გარდაცვლილთა   მონაცემების საფუძველზე </a:t>
            </a:r>
            <a:r>
              <a:rPr lang="ka-GE" dirty="0" smtClean="0"/>
              <a:t>შეფასდა </a:t>
            </a:r>
            <a:r>
              <a:rPr lang="ka-GE" dirty="0"/>
              <a:t>მოკვდავობის მაჩვენებლები (მოკვდავობის ალბათობა, განსაზღვრულ ასაკამდე მიღწევის ალბათობა);</a:t>
            </a:r>
          </a:p>
          <a:p>
            <a:pPr lvl="0" algn="just"/>
            <a:r>
              <a:rPr lang="ka-GE" dirty="0"/>
              <a:t>მოკვდავობის მაჩვენებლების მიხედვით  მოკვდავობის დამოკიდებულების განსაზღვრა სოციალურ-ეკონომიკურ მაჩვენებლებთან;</a:t>
            </a:r>
          </a:p>
          <a:p>
            <a:pPr lvl="0" algn="just"/>
            <a:r>
              <a:rPr lang="ka-GE" dirty="0"/>
              <a:t>მოკვდავობის </a:t>
            </a:r>
            <a:r>
              <a:rPr lang="ka-GE" dirty="0" smtClean="0"/>
              <a:t>მაჩვენებლების </a:t>
            </a:r>
            <a:r>
              <a:rPr lang="ka-GE" dirty="0"/>
              <a:t>გამოყენებით </a:t>
            </a:r>
            <a:r>
              <a:rPr lang="ka-GE" dirty="0" smtClean="0"/>
              <a:t>პროგნოზირება</a:t>
            </a:r>
            <a:endParaRPr lang="ka-GE" dirty="0"/>
          </a:p>
          <a:p>
            <a:pPr algn="just">
              <a:lnSpc>
                <a:spcPct val="150000"/>
              </a:lnSpc>
            </a:pPr>
            <a:endParaRPr lang="ka-GE" dirty="0"/>
          </a:p>
        </p:txBody>
      </p:sp>
    </p:spTree>
    <p:extLst>
      <p:ext uri="{BB962C8B-B14F-4D97-AF65-F5344CB8AC3E}">
        <p14:creationId xmlns:p14="http://schemas.microsoft.com/office/powerpoint/2010/main" val="2496397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p:txBody>
          <a:bodyPr>
            <a:normAutofit/>
          </a:bodyPr>
          <a:lstStyle/>
          <a:p>
            <a:pPr algn="ctr"/>
            <a:r>
              <a:rPr lang="ka-GE" sz="4400" dirty="0" smtClean="0"/>
              <a:t>მადლობა  ყურადღებისთვის!</a:t>
            </a:r>
            <a:endParaRPr lang="ka-GE" sz="4400" dirty="0"/>
          </a:p>
        </p:txBody>
      </p:sp>
    </p:spTree>
    <p:extLst>
      <p:ext uri="{BB962C8B-B14F-4D97-AF65-F5344CB8AC3E}">
        <p14:creationId xmlns:p14="http://schemas.microsoft.com/office/powerpoint/2010/main" val="2382802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2471351" y="474345"/>
            <a:ext cx="7957752" cy="4247317"/>
          </a:xfrm>
          <a:prstGeom prst="rect">
            <a:avLst/>
          </a:prstGeom>
        </p:spPr>
        <p:txBody>
          <a:bodyPr wrap="square">
            <a:spAutoFit/>
          </a:bodyPr>
          <a:lstStyle/>
          <a:p>
            <a:pPr algn="just">
              <a:lnSpc>
                <a:spcPct val="150000"/>
              </a:lnSpc>
              <a:spcAft>
                <a:spcPts val="0"/>
              </a:spcAft>
            </a:pPr>
            <a:r>
              <a:rPr lang="ka-GE" b="1" dirty="0">
                <a:ea typeface="Times New Roman" panose="02020603050405020304" pitchFamily="18" charset="0"/>
                <a:cs typeface="Times New Roman" panose="02020603050405020304" pitchFamily="18" charset="0"/>
              </a:rPr>
              <a:t>კვლევის მოსალოდნელი შედეგების  სამეცნიერო ღირებულება  და კვლევის გავრცელების  პერსპექტივა  --   </a:t>
            </a:r>
            <a:r>
              <a:rPr lang="ka-GE" dirty="0">
                <a:ea typeface="Times New Roman" panose="02020603050405020304" pitchFamily="18" charset="0"/>
                <a:cs typeface="Times New Roman" panose="02020603050405020304" pitchFamily="18" charset="0"/>
              </a:rPr>
              <a:t>კვლევის შედეგების სამეცნიერო ღირებულება სხვადასხვა მიმართულებით კვლევების ხელშეწყობაა, ვინაიდან მოკვდავობის ცხრილი არის   მომავალში განსახორციელებელი  საქმიანობის პროგნოზირების მექანიზმი, სადაზღვევო კომპანიების სიცოცხლის დაზღვევის ქვედარგის განვითარების მნიშვნელოვანი დოკუმენტი.  კვლევითი პროექტის ფარგლებში რეგიონის  მოსახლეობის მოკვდავობის </a:t>
            </a:r>
            <a:r>
              <a:rPr lang="ka-GE" dirty="0" err="1">
                <a:ea typeface="Times New Roman" panose="02020603050405020304" pitchFamily="18" charset="0"/>
                <a:cs typeface="Times New Roman" panose="02020603050405020304" pitchFamily="18" charset="0"/>
              </a:rPr>
              <a:t>ალბათური</a:t>
            </a:r>
            <a:r>
              <a:rPr lang="ka-GE" dirty="0">
                <a:ea typeface="Times New Roman" panose="02020603050405020304" pitchFamily="18" charset="0"/>
                <a:cs typeface="Times New Roman" panose="02020603050405020304" pitchFamily="18" charset="0"/>
              </a:rPr>
              <a:t> მაჩვენებლები ღირებულ ინფორმაციას მიაწოდებს   ხელისუფლებას  ჯანდაცვის, სოციალური და ეკონომიკური პოლიტიკის  ღონისძიებების შესამუშავებლად რეგიონულ ჭრილში.</a:t>
            </a:r>
            <a:endParaRPr lang="ka-GE"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6044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ცხრილი 1"/>
              <p:cNvGraphicFramePr>
                <a:graphicFrameLocks noGrp="1"/>
              </p:cNvGraphicFramePr>
              <p:nvPr>
                <p:extLst>
                  <p:ext uri="{D42A27DB-BD31-4B8C-83A1-F6EECF244321}">
                    <p14:modId xmlns:p14="http://schemas.microsoft.com/office/powerpoint/2010/main" val="2471761105"/>
                  </p:ext>
                </p:extLst>
              </p:nvPr>
            </p:nvGraphicFramePr>
            <p:xfrm>
              <a:off x="2594920" y="1235669"/>
              <a:ext cx="8453382" cy="5280459"/>
            </p:xfrm>
            <a:graphic>
              <a:graphicData uri="http://schemas.openxmlformats.org/drawingml/2006/table">
                <a:tbl>
                  <a:tblPr firstRow="1" firstCol="1" bandRow="1">
                    <a:tableStyleId>{5C22544A-7EE6-4342-B048-85BDC9FD1C3A}</a:tableStyleId>
                  </a:tblPr>
                  <a:tblGrid>
                    <a:gridCol w="543784"/>
                    <a:gridCol w="1034603"/>
                    <a:gridCol w="1144950"/>
                    <a:gridCol w="1121998"/>
                    <a:gridCol w="1283543"/>
                    <a:gridCol w="1005473"/>
                    <a:gridCol w="1069915"/>
                    <a:gridCol w="1249116"/>
                  </a:tblGrid>
                  <a:tr h="1477723">
                    <a:tc>
                      <a:txBody>
                        <a:bodyPr/>
                        <a:lstStyle/>
                        <a:p>
                          <a:pPr>
                            <a:lnSpc>
                              <a:spcPct val="107000"/>
                            </a:lnSpc>
                            <a:spcAft>
                              <a:spcPts val="0"/>
                            </a:spcAft>
                          </a:pPr>
                          <a:r>
                            <a:rPr lang="en-US" sz="800" dirty="0">
                              <a:effectLst/>
                            </a:rPr>
                            <a:t> </a:t>
                          </a:r>
                          <a:endParaRPr lang="ka-GE" sz="700" dirty="0">
                            <a:effectLst/>
                          </a:endParaRPr>
                        </a:p>
                        <a:p>
                          <a:pPr>
                            <a:lnSpc>
                              <a:spcPct val="107000"/>
                            </a:lnSpc>
                            <a:spcAft>
                              <a:spcPts val="0"/>
                            </a:spcAft>
                          </a:pPr>
                          <a:r>
                            <a:rPr lang="en-US" sz="800" dirty="0">
                              <a:effectLst/>
                            </a:rPr>
                            <a:t> </a:t>
                          </a:r>
                          <a:endParaRPr lang="ka-GE" sz="700" dirty="0">
                            <a:effectLst/>
                          </a:endParaRPr>
                        </a:p>
                        <a:p>
                          <a:pPr>
                            <a:lnSpc>
                              <a:spcPct val="107000"/>
                            </a:lnSpc>
                            <a:spcAft>
                              <a:spcPts val="0"/>
                            </a:spcAft>
                          </a:pPr>
                          <a:r>
                            <a:rPr lang="en-US" sz="800" dirty="0">
                              <a:effectLst/>
                            </a:rPr>
                            <a:t> </a:t>
                          </a:r>
                          <a:endParaRPr lang="ka-GE" sz="700" dirty="0">
                            <a:effectLst/>
                          </a:endParaRPr>
                        </a:p>
                        <a:p>
                          <a:pPr>
                            <a:lnSpc>
                              <a:spcPct val="107000"/>
                            </a:lnSpc>
                            <a:spcAft>
                              <a:spcPts val="0"/>
                            </a:spcAft>
                          </a:pPr>
                          <a:r>
                            <a:rPr lang="en-US" sz="600" dirty="0" err="1">
                              <a:effectLst/>
                            </a:rPr>
                            <a:t>ასაკი</a:t>
                          </a:r>
                          <a:endParaRPr lang="ka-GE" sz="700" dirty="0">
                            <a:effectLst/>
                          </a:endParaRPr>
                        </a:p>
                        <a:p>
                          <a:pPr>
                            <a:lnSpc>
                              <a:spcPct val="107000"/>
                            </a:lnSpc>
                            <a:spcAft>
                              <a:spcPts val="0"/>
                            </a:spcAft>
                          </a:pPr>
                          <a:r>
                            <a:rPr lang="en-US" sz="600" dirty="0">
                              <a:effectLst/>
                            </a:rPr>
                            <a:t> </a:t>
                          </a:r>
                          <a:endParaRPr lang="ka-GE" sz="700" dirty="0">
                            <a:effectLst/>
                          </a:endParaRPr>
                        </a:p>
                        <a:p>
                          <a:pPr>
                            <a:lnSpc>
                              <a:spcPct val="107000"/>
                            </a:lnSpc>
                            <a:spcAft>
                              <a:spcPts val="0"/>
                            </a:spcAft>
                          </a:pPr>
                          <a:r>
                            <a:rPr lang="en-US" sz="800" dirty="0">
                              <a:effectLst/>
                            </a:rPr>
                            <a:t> </a:t>
                          </a:r>
                          <a:endParaRPr lang="ka-GE" sz="700" dirty="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r>
                                  <a:rPr lang="en-US" sz="800">
                                    <a:effectLst/>
                                    <a:latin typeface="Cambria Math" panose="02040503050406030204" pitchFamily="18" charset="0"/>
                                  </a:rPr>
                                  <m:t>𝒙</m:t>
                                </m:r>
                              </m:oMath>
                            </m:oMathPara>
                          </a14:m>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nSpc>
                              <a:spcPct val="107000"/>
                            </a:lnSpc>
                            <a:spcAft>
                              <a:spcPts val="0"/>
                            </a:spcAft>
                          </a:pPr>
                          <a:r>
                            <a:rPr lang="en-US" sz="600">
                              <a:effectLst/>
                            </a:rPr>
                            <a:t> </a:t>
                          </a:r>
                          <a14:m>
                            <m:oMath xmlns:m="http://schemas.openxmlformats.org/officeDocument/2006/math">
                              <m:r>
                                <a:rPr lang="en-US" sz="600">
                                  <a:effectLst/>
                                  <a:latin typeface="Cambria Math" panose="02040503050406030204" pitchFamily="18" charset="0"/>
                                </a:rPr>
                                <m:t>𝒙</m:t>
                              </m:r>
                            </m:oMath>
                          </a14:m>
                          <a:r>
                            <a:rPr lang="en-US" sz="600">
                              <a:effectLst/>
                            </a:rPr>
                            <a:t> </a:t>
                          </a:r>
                          <a:endParaRPr lang="ka-GE" sz="700">
                            <a:effectLst/>
                          </a:endParaRPr>
                        </a:p>
                        <a:p>
                          <a:pPr>
                            <a:lnSpc>
                              <a:spcPct val="107000"/>
                            </a:lnSpc>
                            <a:spcAft>
                              <a:spcPts val="0"/>
                            </a:spcAft>
                          </a:pPr>
                          <a:r>
                            <a:rPr lang="en-US" sz="600">
                              <a:effectLst/>
                            </a:rPr>
                            <a:t>ასაკს მიღწეულთა რაოდენობა</a:t>
                          </a:r>
                          <a:endParaRPr lang="ka-GE" sz="700">
                            <a:effectLst/>
                          </a:endParaRPr>
                        </a:p>
                        <a:p>
                          <a:pPr>
                            <a:lnSpc>
                              <a:spcPct val="107000"/>
                            </a:lnSpc>
                            <a:spcAft>
                              <a:spcPts val="0"/>
                            </a:spcAft>
                          </a:pPr>
                          <a:r>
                            <a:rPr lang="ka-GE" sz="700">
                              <a:effectLst/>
                            </a:rPr>
                            <a:t/>
                          </a:r>
                          <a:br>
                            <a:rPr lang="ka-GE" sz="700">
                              <a:effectLst/>
                            </a:rPr>
                          </a:br>
                          <a14:m>
                            <m:oMathPara xmlns:m="http://schemas.openxmlformats.org/officeDocument/2006/math">
                              <m:oMathParaPr>
                                <m:jc m:val="centerGroup"/>
                              </m:oMathParaPr>
                              <m:oMath xmlns:m="http://schemas.openxmlformats.org/officeDocument/2006/math">
                                <m:sSub>
                                  <m:sSubPr>
                                    <m:ctrlPr>
                                      <a:rPr lang="ka-GE" sz="600" i="1">
                                        <a:effectLst/>
                                        <a:latin typeface="Cambria Math" panose="02040503050406030204" pitchFamily="18" charset="0"/>
                                      </a:rPr>
                                    </m:ctrlPr>
                                  </m:sSubPr>
                                  <m:e>
                                    <m:r>
                                      <a:rPr lang="en-US" sz="600">
                                        <a:effectLst/>
                                        <a:latin typeface="Cambria Math" panose="02040503050406030204" pitchFamily="18" charset="0"/>
                                      </a:rPr>
                                      <m:t>𝒍</m:t>
                                    </m:r>
                                  </m:e>
                                  <m:sub>
                                    <m:r>
                                      <a:rPr lang="en-US" sz="600">
                                        <a:effectLst/>
                                        <a:latin typeface="Cambria Math" panose="02040503050406030204" pitchFamily="18" charset="0"/>
                                      </a:rPr>
                                      <m:t>𝒙</m:t>
                                    </m:r>
                                  </m:sub>
                                </m:sSub>
                              </m:oMath>
                            </m:oMathPara>
                          </a14:m>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nSpc>
                              <a:spcPct val="107000"/>
                            </a:lnSpc>
                            <a:spcAft>
                              <a:spcPts val="0"/>
                            </a:spcAft>
                          </a:pPr>
                          <a14:m>
                            <m:oMath xmlns:m="http://schemas.openxmlformats.org/officeDocument/2006/math">
                              <m:d>
                                <m:dPr>
                                  <m:begChr m:val="["/>
                                  <m:endChr m:val="]"/>
                                  <m:ctrlPr>
                                    <a:rPr lang="ka-GE" sz="600" i="1">
                                      <a:effectLst/>
                                      <a:latin typeface="Cambria Math" panose="02040503050406030204" pitchFamily="18" charset="0"/>
                                    </a:rPr>
                                  </m:ctrlPr>
                                </m:dPr>
                                <m:e>
                                  <m:r>
                                    <a:rPr lang="en-US" sz="600">
                                      <a:effectLst/>
                                      <a:latin typeface="Cambria Math" panose="02040503050406030204" pitchFamily="18" charset="0"/>
                                    </a:rPr>
                                    <m:t>𝒙</m:t>
                                  </m:r>
                                  <m:r>
                                    <a:rPr lang="en-US" sz="600">
                                      <a:effectLst/>
                                      <a:latin typeface="Cambria Math" panose="02040503050406030204" pitchFamily="18" charset="0"/>
                                    </a:rPr>
                                    <m:t>,</m:t>
                                  </m:r>
                                  <m:r>
                                    <a:rPr lang="en-US" sz="600">
                                      <a:effectLst/>
                                      <a:latin typeface="Cambria Math" panose="02040503050406030204" pitchFamily="18" charset="0"/>
                                    </a:rPr>
                                    <m:t>𝒙</m:t>
                                  </m:r>
                                  <m:r>
                                    <a:rPr lang="en-US" sz="600">
                                      <a:effectLst/>
                                      <a:latin typeface="Cambria Math" panose="02040503050406030204" pitchFamily="18" charset="0"/>
                                    </a:rPr>
                                    <m:t>+</m:t>
                                  </m:r>
                                  <m:r>
                                    <a:rPr lang="en-US" sz="600">
                                      <a:effectLst/>
                                      <a:latin typeface="Cambria Math" panose="02040503050406030204" pitchFamily="18" charset="0"/>
                                    </a:rPr>
                                    <m:t>𝒏</m:t>
                                  </m:r>
                                </m:e>
                              </m:d>
                            </m:oMath>
                          </a14:m>
                          <a:r>
                            <a:rPr lang="en-US" sz="600" dirty="0">
                              <a:effectLst/>
                            </a:rPr>
                            <a:t> </a:t>
                          </a:r>
                          <a:r>
                            <a:rPr lang="en-US" sz="600" dirty="0" err="1">
                              <a:effectLst/>
                            </a:rPr>
                            <a:t>ასაკობრივ</a:t>
                          </a:r>
                          <a:r>
                            <a:rPr lang="en-US" sz="600" dirty="0">
                              <a:effectLst/>
                            </a:rPr>
                            <a:t> </a:t>
                          </a:r>
                          <a:r>
                            <a:rPr lang="en-US" sz="600" dirty="0" err="1">
                              <a:effectLst/>
                            </a:rPr>
                            <a:t>ჯგუფში</a:t>
                          </a:r>
                          <a:r>
                            <a:rPr lang="en-US" sz="600" dirty="0">
                              <a:effectLst/>
                            </a:rPr>
                            <a:t> </a:t>
                          </a:r>
                          <a:r>
                            <a:rPr lang="en-US" sz="600" dirty="0" err="1">
                              <a:effectLst/>
                            </a:rPr>
                            <a:t>გარდაცვლილთა</a:t>
                          </a:r>
                          <a:r>
                            <a:rPr lang="en-US" sz="600" dirty="0">
                              <a:effectLst/>
                            </a:rPr>
                            <a:t> </a:t>
                          </a:r>
                          <a:r>
                            <a:rPr lang="en-US" sz="600" dirty="0" err="1">
                              <a:effectLst/>
                            </a:rPr>
                            <a:t>რაოდენობა</a:t>
                          </a:r>
                          <a:endParaRPr lang="ka-GE" sz="700" dirty="0">
                            <a:effectLst/>
                          </a:endParaRPr>
                        </a:p>
                        <a:p>
                          <a:pPr>
                            <a:lnSpc>
                              <a:spcPct val="107000"/>
                            </a:lnSpc>
                            <a:spcAft>
                              <a:spcPts val="0"/>
                            </a:spcAft>
                          </a:pPr>
                          <a:r>
                            <a:rPr lang="en-US" sz="600" dirty="0">
                              <a:effectLst/>
                            </a:rPr>
                            <a:t> </a:t>
                          </a:r>
                          <a:endParaRPr lang="ka-GE" sz="700" dirty="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ka-GE" sz="600" i="1">
                                        <a:effectLst/>
                                        <a:latin typeface="Cambria Math" panose="02040503050406030204" pitchFamily="18" charset="0"/>
                                      </a:rPr>
                                    </m:ctrlPr>
                                  </m:sSubPr>
                                  <m:e>
                                    <m:sSub>
                                      <m:sSubPr>
                                        <m:ctrlPr>
                                          <a:rPr lang="ka-GE" sz="600" i="1">
                                            <a:effectLst/>
                                            <a:latin typeface="Cambria Math" panose="02040503050406030204" pitchFamily="18" charset="0"/>
                                          </a:rPr>
                                        </m:ctrlPr>
                                      </m:sSubPr>
                                      <m:e/>
                                      <m:sub>
                                        <m:r>
                                          <a:rPr lang="en-US" sz="600">
                                            <a:effectLst/>
                                            <a:latin typeface="Cambria Math" panose="02040503050406030204" pitchFamily="18" charset="0"/>
                                          </a:rPr>
                                          <m:t>𝒏</m:t>
                                        </m:r>
                                      </m:sub>
                                    </m:sSub>
                                    <m:r>
                                      <a:rPr lang="en-US" sz="600">
                                        <a:effectLst/>
                                        <a:latin typeface="Cambria Math" panose="02040503050406030204" pitchFamily="18" charset="0"/>
                                      </a:rPr>
                                      <m:t>𝒅</m:t>
                                    </m:r>
                                  </m:e>
                                  <m:sub>
                                    <m:r>
                                      <a:rPr lang="en-US" sz="600">
                                        <a:effectLst/>
                                        <a:latin typeface="Cambria Math" panose="02040503050406030204" pitchFamily="18" charset="0"/>
                                      </a:rPr>
                                      <m:t>𝒙</m:t>
                                    </m:r>
                                  </m:sub>
                                </m:sSub>
                              </m:oMath>
                            </m:oMathPara>
                          </a14:m>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nSpc>
                              <a:spcPct val="107000"/>
                            </a:lnSpc>
                            <a:spcAft>
                              <a:spcPts val="0"/>
                            </a:spcAft>
                          </a:pPr>
                          <a14:m>
                            <m:oMath xmlns:m="http://schemas.openxmlformats.org/officeDocument/2006/math">
                              <m:d>
                                <m:dPr>
                                  <m:begChr m:val="["/>
                                  <m:endChr m:val="]"/>
                                  <m:ctrlPr>
                                    <a:rPr lang="ka-GE" sz="600" i="1">
                                      <a:effectLst/>
                                      <a:latin typeface="Cambria Math" panose="02040503050406030204" pitchFamily="18" charset="0"/>
                                    </a:rPr>
                                  </m:ctrlPr>
                                </m:dPr>
                                <m:e>
                                  <m:r>
                                    <a:rPr lang="en-US" sz="600">
                                      <a:effectLst/>
                                      <a:latin typeface="Cambria Math" panose="02040503050406030204" pitchFamily="18" charset="0"/>
                                    </a:rPr>
                                    <m:t>𝒙</m:t>
                                  </m:r>
                                  <m:r>
                                    <a:rPr lang="en-US" sz="600">
                                      <a:effectLst/>
                                      <a:latin typeface="Cambria Math" panose="02040503050406030204" pitchFamily="18" charset="0"/>
                                    </a:rPr>
                                    <m:t>,</m:t>
                                  </m:r>
                                  <m:r>
                                    <a:rPr lang="en-US" sz="600">
                                      <a:effectLst/>
                                      <a:latin typeface="Cambria Math" panose="02040503050406030204" pitchFamily="18" charset="0"/>
                                    </a:rPr>
                                    <m:t>𝒙</m:t>
                                  </m:r>
                                  <m:r>
                                    <a:rPr lang="en-US" sz="600">
                                      <a:effectLst/>
                                      <a:latin typeface="Cambria Math" panose="02040503050406030204" pitchFamily="18" charset="0"/>
                                    </a:rPr>
                                    <m:t>+</m:t>
                                  </m:r>
                                  <m:r>
                                    <a:rPr lang="en-US" sz="600">
                                      <a:effectLst/>
                                      <a:latin typeface="Cambria Math" panose="02040503050406030204" pitchFamily="18" charset="0"/>
                                    </a:rPr>
                                    <m:t>𝒏</m:t>
                                  </m:r>
                                </m:e>
                              </m:d>
                            </m:oMath>
                          </a14:m>
                          <a:r>
                            <a:rPr lang="en-US" sz="600">
                              <a:effectLst/>
                            </a:rPr>
                            <a:t> ასაკობრივ ჯგუფში სიცოცხლის   ალბათობა</a:t>
                          </a:r>
                          <a:endParaRPr lang="ka-GE" sz="700">
                            <a:effectLst/>
                          </a:endParaRPr>
                        </a:p>
                        <a:p>
                          <a:pPr>
                            <a:lnSpc>
                              <a:spcPct val="107000"/>
                            </a:lnSpc>
                            <a:spcAft>
                              <a:spcPts val="0"/>
                            </a:spcAft>
                          </a:pPr>
                          <a:r>
                            <a:rPr lang="en-US" sz="600">
                              <a:effectLst/>
                            </a:rPr>
                            <a:t> </a:t>
                          </a:r>
                          <a:endParaRPr lang="ka-GE" sz="70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ka-GE" sz="600" i="1">
                                        <a:effectLst/>
                                        <a:latin typeface="Cambria Math" panose="02040503050406030204" pitchFamily="18" charset="0"/>
                                      </a:rPr>
                                    </m:ctrlPr>
                                  </m:sSubPr>
                                  <m:e>
                                    <m:sSub>
                                      <m:sSubPr>
                                        <m:ctrlPr>
                                          <a:rPr lang="ka-GE" sz="600" i="1">
                                            <a:effectLst/>
                                            <a:latin typeface="Cambria Math" panose="02040503050406030204" pitchFamily="18" charset="0"/>
                                          </a:rPr>
                                        </m:ctrlPr>
                                      </m:sSubPr>
                                      <m:e/>
                                      <m:sub>
                                        <m:r>
                                          <a:rPr lang="en-US" sz="600">
                                            <a:effectLst/>
                                            <a:latin typeface="Cambria Math" panose="02040503050406030204" pitchFamily="18" charset="0"/>
                                          </a:rPr>
                                          <m:t>𝒏</m:t>
                                        </m:r>
                                      </m:sub>
                                    </m:sSub>
                                    <m:r>
                                      <a:rPr lang="en-US" sz="600">
                                        <a:effectLst/>
                                        <a:latin typeface="Cambria Math" panose="02040503050406030204" pitchFamily="18" charset="0"/>
                                      </a:rPr>
                                      <m:t>𝒑</m:t>
                                    </m:r>
                                  </m:e>
                                  <m:sub>
                                    <m:r>
                                      <a:rPr lang="en-US" sz="600">
                                        <a:effectLst/>
                                        <a:latin typeface="Cambria Math" panose="02040503050406030204" pitchFamily="18" charset="0"/>
                                      </a:rPr>
                                      <m:t>𝒙</m:t>
                                    </m:r>
                                  </m:sub>
                                </m:sSub>
                              </m:oMath>
                            </m:oMathPara>
                          </a14:m>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nSpc>
                              <a:spcPct val="107000"/>
                            </a:lnSpc>
                            <a:spcAft>
                              <a:spcPts val="0"/>
                            </a:spcAft>
                          </a:pPr>
                          <a14:m>
                            <m:oMath xmlns:m="http://schemas.openxmlformats.org/officeDocument/2006/math">
                              <m:d>
                                <m:dPr>
                                  <m:begChr m:val="["/>
                                  <m:endChr m:val="]"/>
                                  <m:ctrlPr>
                                    <a:rPr lang="ka-GE" sz="600" i="1">
                                      <a:effectLst/>
                                      <a:latin typeface="Cambria Math" panose="02040503050406030204" pitchFamily="18" charset="0"/>
                                    </a:rPr>
                                  </m:ctrlPr>
                                </m:dPr>
                                <m:e>
                                  <m:r>
                                    <a:rPr lang="en-US" sz="600">
                                      <a:effectLst/>
                                      <a:latin typeface="Cambria Math" panose="02040503050406030204" pitchFamily="18" charset="0"/>
                                    </a:rPr>
                                    <m:t>𝒙</m:t>
                                  </m:r>
                                  <m:r>
                                    <a:rPr lang="en-US" sz="600">
                                      <a:effectLst/>
                                      <a:latin typeface="Cambria Math" panose="02040503050406030204" pitchFamily="18" charset="0"/>
                                    </a:rPr>
                                    <m:t>,</m:t>
                                  </m:r>
                                  <m:r>
                                    <a:rPr lang="en-US" sz="600">
                                      <a:effectLst/>
                                      <a:latin typeface="Cambria Math" panose="02040503050406030204" pitchFamily="18" charset="0"/>
                                    </a:rPr>
                                    <m:t>𝒙</m:t>
                                  </m:r>
                                  <m:r>
                                    <a:rPr lang="en-US" sz="600">
                                      <a:effectLst/>
                                      <a:latin typeface="Cambria Math" panose="02040503050406030204" pitchFamily="18" charset="0"/>
                                    </a:rPr>
                                    <m:t>+</m:t>
                                  </m:r>
                                  <m:r>
                                    <a:rPr lang="en-US" sz="600">
                                      <a:effectLst/>
                                      <a:latin typeface="Cambria Math" panose="02040503050406030204" pitchFamily="18" charset="0"/>
                                    </a:rPr>
                                    <m:t>𝒏</m:t>
                                  </m:r>
                                </m:e>
                              </m:d>
                            </m:oMath>
                          </a14:m>
                          <a:r>
                            <a:rPr lang="en-US" sz="600">
                              <a:effectLst/>
                            </a:rPr>
                            <a:t> ასაკობრივ ჯგუფში გარდაცვალების ალბათობა</a:t>
                          </a:r>
                          <a:endParaRPr lang="ka-GE" sz="700">
                            <a:effectLst/>
                          </a:endParaRPr>
                        </a:p>
                        <a:p>
                          <a:pPr>
                            <a:lnSpc>
                              <a:spcPct val="107000"/>
                            </a:lnSpc>
                            <a:spcAft>
                              <a:spcPts val="0"/>
                            </a:spcAft>
                          </a:pPr>
                          <a:r>
                            <a:rPr lang="en-US" sz="600">
                              <a:effectLst/>
                            </a:rPr>
                            <a:t> </a:t>
                          </a:r>
                          <a:endParaRPr lang="ka-GE" sz="70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ka-GE" sz="600" i="1">
                                        <a:effectLst/>
                                        <a:latin typeface="Cambria Math" panose="02040503050406030204" pitchFamily="18" charset="0"/>
                                      </a:rPr>
                                    </m:ctrlPr>
                                  </m:sSubPr>
                                  <m:e>
                                    <m:sSub>
                                      <m:sSubPr>
                                        <m:ctrlPr>
                                          <a:rPr lang="ka-GE" sz="600" i="1">
                                            <a:effectLst/>
                                            <a:latin typeface="Cambria Math" panose="02040503050406030204" pitchFamily="18" charset="0"/>
                                          </a:rPr>
                                        </m:ctrlPr>
                                      </m:sSubPr>
                                      <m:e/>
                                      <m:sub>
                                        <m:r>
                                          <a:rPr lang="en-US" sz="600">
                                            <a:effectLst/>
                                            <a:latin typeface="Cambria Math" panose="02040503050406030204" pitchFamily="18" charset="0"/>
                                          </a:rPr>
                                          <m:t>𝒏</m:t>
                                        </m:r>
                                      </m:sub>
                                    </m:sSub>
                                    <m:r>
                                      <a:rPr lang="en-US" sz="600">
                                        <a:effectLst/>
                                        <a:latin typeface="Cambria Math" panose="02040503050406030204" pitchFamily="18" charset="0"/>
                                      </a:rPr>
                                      <m:t>𝒒</m:t>
                                    </m:r>
                                  </m:e>
                                  <m:sub>
                                    <m:r>
                                      <a:rPr lang="en-US" sz="600">
                                        <a:effectLst/>
                                        <a:latin typeface="Cambria Math" panose="02040503050406030204" pitchFamily="18" charset="0"/>
                                      </a:rPr>
                                      <m:t>𝒙</m:t>
                                    </m:r>
                                  </m:sub>
                                </m:sSub>
                              </m:oMath>
                            </m:oMathPara>
                          </a14:m>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nSpc>
                              <a:spcPct val="107000"/>
                            </a:lnSpc>
                            <a:spcAft>
                              <a:spcPts val="0"/>
                            </a:spcAft>
                          </a:pPr>
                          <a14:m>
                            <m:oMath xmlns:m="http://schemas.openxmlformats.org/officeDocument/2006/math">
                              <m:d>
                                <m:dPr>
                                  <m:begChr m:val="["/>
                                  <m:endChr m:val="]"/>
                                  <m:ctrlPr>
                                    <a:rPr lang="ka-GE" sz="600" i="1">
                                      <a:effectLst/>
                                      <a:latin typeface="Cambria Math" panose="02040503050406030204" pitchFamily="18" charset="0"/>
                                    </a:rPr>
                                  </m:ctrlPr>
                                </m:dPr>
                                <m:e>
                                  <m:r>
                                    <a:rPr lang="en-US" sz="600">
                                      <a:effectLst/>
                                      <a:latin typeface="Cambria Math" panose="02040503050406030204" pitchFamily="18" charset="0"/>
                                    </a:rPr>
                                    <m:t>𝒙</m:t>
                                  </m:r>
                                  <m:r>
                                    <a:rPr lang="en-US" sz="600">
                                      <a:effectLst/>
                                      <a:latin typeface="Cambria Math" panose="02040503050406030204" pitchFamily="18" charset="0"/>
                                    </a:rPr>
                                    <m:t>,</m:t>
                                  </m:r>
                                  <m:r>
                                    <a:rPr lang="en-US" sz="600">
                                      <a:effectLst/>
                                      <a:latin typeface="Cambria Math" panose="02040503050406030204" pitchFamily="18" charset="0"/>
                                    </a:rPr>
                                    <m:t>𝒙</m:t>
                                  </m:r>
                                  <m:r>
                                    <a:rPr lang="en-US" sz="600">
                                      <a:effectLst/>
                                      <a:latin typeface="Cambria Math" panose="02040503050406030204" pitchFamily="18" charset="0"/>
                                    </a:rPr>
                                    <m:t>+</m:t>
                                  </m:r>
                                  <m:r>
                                    <a:rPr lang="en-US" sz="600">
                                      <a:effectLst/>
                                      <a:latin typeface="Cambria Math" panose="02040503050406030204" pitchFamily="18" charset="0"/>
                                    </a:rPr>
                                    <m:t>𝒏</m:t>
                                  </m:r>
                                </m:e>
                              </m:d>
                            </m:oMath>
                          </a14:m>
                          <a:r>
                            <a:rPr lang="en-US" sz="600">
                              <a:effectLst/>
                            </a:rPr>
                            <a:t> ასაკობრივ ჯგუფში ნაცხოვრები ადამიან წელიწადი</a:t>
                          </a:r>
                          <a:endParaRPr lang="ka-GE" sz="70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ka-GE" sz="600" i="1">
                                        <a:effectLst/>
                                        <a:latin typeface="Cambria Math" panose="02040503050406030204" pitchFamily="18" charset="0"/>
                                      </a:rPr>
                                    </m:ctrlPr>
                                  </m:sSubPr>
                                  <m:e>
                                    <m:sSub>
                                      <m:sSubPr>
                                        <m:ctrlPr>
                                          <a:rPr lang="ka-GE" sz="600" i="1">
                                            <a:effectLst/>
                                            <a:latin typeface="Cambria Math" panose="02040503050406030204" pitchFamily="18" charset="0"/>
                                          </a:rPr>
                                        </m:ctrlPr>
                                      </m:sSubPr>
                                      <m:e/>
                                      <m:sub>
                                        <m:r>
                                          <a:rPr lang="en-US" sz="600">
                                            <a:effectLst/>
                                            <a:latin typeface="Cambria Math" panose="02040503050406030204" pitchFamily="18" charset="0"/>
                                          </a:rPr>
                                          <m:t>𝒏</m:t>
                                        </m:r>
                                      </m:sub>
                                    </m:sSub>
                                    <m:r>
                                      <a:rPr lang="en-US" sz="600">
                                        <a:effectLst/>
                                        <a:latin typeface="Cambria Math" panose="02040503050406030204" pitchFamily="18" charset="0"/>
                                      </a:rPr>
                                      <m:t>𝑳</m:t>
                                    </m:r>
                                  </m:e>
                                  <m:sub>
                                    <m:r>
                                      <a:rPr lang="en-US" sz="600">
                                        <a:effectLst/>
                                        <a:latin typeface="Cambria Math" panose="02040503050406030204" pitchFamily="18" charset="0"/>
                                      </a:rPr>
                                      <m:t>𝒙</m:t>
                                    </m:r>
                                  </m:sub>
                                </m:sSub>
                              </m:oMath>
                            </m:oMathPara>
                          </a14:m>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nSpc>
                              <a:spcPct val="107000"/>
                            </a:lnSpc>
                            <a:spcAft>
                              <a:spcPts val="0"/>
                            </a:spcAft>
                          </a:pPr>
                          <a14:m>
                            <m:oMath xmlns:m="http://schemas.openxmlformats.org/officeDocument/2006/math">
                              <m:r>
                                <a:rPr lang="en-US" sz="600">
                                  <a:effectLst/>
                                  <a:latin typeface="Cambria Math" panose="02040503050406030204" pitchFamily="18" charset="0"/>
                                </a:rPr>
                                <m:t>𝒙</m:t>
                              </m:r>
                            </m:oMath>
                          </a14:m>
                          <a:r>
                            <a:rPr lang="en-US" sz="600">
                              <a:effectLst/>
                            </a:rPr>
                            <a:t> ასაკს ზემოთ ნაცხოვრები ადამიან-წელიწად</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nSpc>
                              <a:spcPct val="107000"/>
                            </a:lnSpc>
                            <a:spcAft>
                              <a:spcPts val="0"/>
                            </a:spcAft>
                          </a:pPr>
                          <a14:m>
                            <m:oMath xmlns:m="http://schemas.openxmlformats.org/officeDocument/2006/math">
                              <m:r>
                                <a:rPr lang="en-US" sz="600">
                                  <a:effectLst/>
                                  <a:latin typeface="Cambria Math" panose="02040503050406030204" pitchFamily="18" charset="0"/>
                                </a:rPr>
                                <m:t>𝒙</m:t>
                              </m:r>
                            </m:oMath>
                          </a14:m>
                          <a:r>
                            <a:rPr lang="en-US" sz="600" dirty="0">
                              <a:effectLst/>
                            </a:rPr>
                            <a:t> </a:t>
                          </a:r>
                          <a:r>
                            <a:rPr lang="en-US" sz="600" dirty="0" err="1">
                              <a:effectLst/>
                            </a:rPr>
                            <a:t>ასაკს</a:t>
                          </a:r>
                          <a:r>
                            <a:rPr lang="en-US" sz="600" dirty="0">
                              <a:effectLst/>
                            </a:rPr>
                            <a:t> </a:t>
                          </a:r>
                          <a:r>
                            <a:rPr lang="en-US" sz="600" dirty="0" err="1">
                              <a:effectLst/>
                            </a:rPr>
                            <a:t>მიღწეულ</a:t>
                          </a:r>
                          <a:r>
                            <a:rPr lang="en-US" sz="600" dirty="0">
                              <a:effectLst/>
                            </a:rPr>
                            <a:t> </a:t>
                          </a:r>
                          <a:r>
                            <a:rPr lang="en-US" sz="600" dirty="0" err="1">
                              <a:effectLst/>
                            </a:rPr>
                            <a:t>ადამიანთა</a:t>
                          </a:r>
                          <a:r>
                            <a:rPr lang="en-US" sz="600" dirty="0">
                              <a:effectLst/>
                            </a:rPr>
                            <a:t> </a:t>
                          </a:r>
                          <a:r>
                            <a:rPr lang="en-US" sz="600" dirty="0" err="1">
                              <a:effectLst/>
                            </a:rPr>
                            <a:t>მოსალოდნელი</a:t>
                          </a:r>
                          <a:r>
                            <a:rPr lang="en-US" sz="600" dirty="0">
                              <a:effectLst/>
                            </a:rPr>
                            <a:t> </a:t>
                          </a:r>
                          <a:r>
                            <a:rPr lang="en-US" sz="600" dirty="0" err="1">
                              <a:effectLst/>
                            </a:rPr>
                            <a:t>სიცოცხლის</a:t>
                          </a:r>
                          <a:r>
                            <a:rPr lang="en-US" sz="600" dirty="0">
                              <a:effectLst/>
                            </a:rPr>
                            <a:t> </a:t>
                          </a:r>
                          <a:r>
                            <a:rPr lang="en-US" sz="600" dirty="0" err="1">
                              <a:effectLst/>
                            </a:rPr>
                            <a:t>საშუალი</a:t>
                          </a:r>
                          <a:r>
                            <a:rPr lang="en-US" sz="600" dirty="0">
                              <a:effectLst/>
                            </a:rPr>
                            <a:t> </a:t>
                          </a:r>
                          <a:r>
                            <a:rPr lang="en-US" sz="600" dirty="0" err="1">
                              <a:effectLst/>
                            </a:rPr>
                            <a:t>ხანგრძლიობა</a:t>
                          </a:r>
                          <a:endParaRPr lang="ka-GE" sz="700" dirty="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sSubSup>
                                  <m:sSubSupPr>
                                    <m:ctrlPr>
                                      <a:rPr lang="ka-GE" sz="600" i="1">
                                        <a:effectLst/>
                                        <a:latin typeface="Cambria Math" panose="02040503050406030204" pitchFamily="18" charset="0"/>
                                      </a:rPr>
                                    </m:ctrlPr>
                                  </m:sSubSupPr>
                                  <m:e>
                                    <m:r>
                                      <a:rPr lang="en-US" sz="600">
                                        <a:effectLst/>
                                        <a:latin typeface="Cambria Math" panose="02040503050406030204" pitchFamily="18" charset="0"/>
                                      </a:rPr>
                                      <m:t>𝒆</m:t>
                                    </m:r>
                                  </m:e>
                                  <m:sub>
                                    <m:r>
                                      <a:rPr lang="en-US" sz="600">
                                        <a:effectLst/>
                                        <a:latin typeface="Cambria Math" panose="02040503050406030204" pitchFamily="18" charset="0"/>
                                      </a:rPr>
                                      <m:t>𝒙</m:t>
                                    </m:r>
                                  </m:sub>
                                  <m:sup>
                                    <m:r>
                                      <a:rPr lang="en-US" sz="600">
                                        <a:effectLst/>
                                        <a:latin typeface="Cambria Math" panose="02040503050406030204" pitchFamily="18" charset="0"/>
                                      </a:rPr>
                                      <m:t>𝟎</m:t>
                                    </m:r>
                                  </m:sup>
                                </m:sSubSup>
                                <m:r>
                                  <a:rPr lang="en-US" sz="600">
                                    <a:effectLst/>
                                    <a:latin typeface="Cambria Math" panose="02040503050406030204" pitchFamily="18" charset="0"/>
                                  </a:rPr>
                                  <m:t>=</m:t>
                                </m:r>
                                <m:f>
                                  <m:fPr>
                                    <m:type m:val="lin"/>
                                    <m:ctrlPr>
                                      <a:rPr lang="ka-GE" sz="600" i="1">
                                        <a:effectLst/>
                                        <a:latin typeface="Cambria Math" panose="02040503050406030204" pitchFamily="18" charset="0"/>
                                      </a:rPr>
                                    </m:ctrlPr>
                                  </m:fPr>
                                  <m:num>
                                    <m:sSub>
                                      <m:sSubPr>
                                        <m:ctrlPr>
                                          <a:rPr lang="ka-GE" sz="600" i="1">
                                            <a:effectLst/>
                                            <a:latin typeface="Cambria Math" panose="02040503050406030204" pitchFamily="18" charset="0"/>
                                          </a:rPr>
                                        </m:ctrlPr>
                                      </m:sSubPr>
                                      <m:e>
                                        <m:r>
                                          <a:rPr lang="en-US" sz="600">
                                            <a:effectLst/>
                                            <a:latin typeface="Cambria Math" panose="02040503050406030204" pitchFamily="18" charset="0"/>
                                          </a:rPr>
                                          <m:t>𝑻</m:t>
                                        </m:r>
                                      </m:e>
                                      <m:sub>
                                        <m:r>
                                          <a:rPr lang="en-US" sz="600">
                                            <a:effectLst/>
                                            <a:latin typeface="Cambria Math" panose="02040503050406030204" pitchFamily="18" charset="0"/>
                                          </a:rPr>
                                          <m:t>𝒙</m:t>
                                        </m:r>
                                      </m:sub>
                                    </m:sSub>
                                  </m:num>
                                  <m:den>
                                    <m:sSub>
                                      <m:sSubPr>
                                        <m:ctrlPr>
                                          <a:rPr lang="ka-GE" sz="600" i="1">
                                            <a:effectLst/>
                                            <a:latin typeface="Cambria Math" panose="02040503050406030204" pitchFamily="18" charset="0"/>
                                          </a:rPr>
                                        </m:ctrlPr>
                                      </m:sSubPr>
                                      <m:e>
                                        <m:r>
                                          <a:rPr lang="en-US" sz="600">
                                            <a:effectLst/>
                                            <a:latin typeface="Cambria Math" panose="02040503050406030204" pitchFamily="18" charset="0"/>
                                          </a:rPr>
                                          <m:t>𝒍</m:t>
                                        </m:r>
                                      </m:e>
                                      <m:sub>
                                        <m:r>
                                          <a:rPr lang="en-US" sz="600">
                                            <a:effectLst/>
                                            <a:latin typeface="Cambria Math" panose="02040503050406030204" pitchFamily="18" charset="0"/>
                                          </a:rPr>
                                          <m:t>𝒙</m:t>
                                        </m:r>
                                      </m:sub>
                                    </m:sSub>
                                  </m:den>
                                </m:f>
                              </m:oMath>
                            </m:oMathPara>
                          </a14:m>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nSpc>
                              <a:spcPct val="150000"/>
                            </a:lnSpc>
                            <a:spcAft>
                              <a:spcPts val="0"/>
                            </a:spcAft>
                          </a:pPr>
                          <a:r>
                            <a:rPr lang="en-US" sz="600">
                              <a:effectLst/>
                            </a:rPr>
                            <a:t>     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1000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0.958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0.042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979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67075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67.08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958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0.988518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0.011482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3810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66096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68.99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947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dirty="0">
                              <a:effectLst/>
                            </a:rPr>
                            <a:t>0.99472</a:t>
                          </a:r>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0.00528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4722.5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62286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65.77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10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942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dirty="0">
                              <a:effectLst/>
                            </a:rPr>
                            <a:t>3</a:t>
                          </a:r>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0.996815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dirty="0">
                              <a:effectLst/>
                            </a:rPr>
                            <a:t>0.003185</a:t>
                          </a:r>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4702.5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57564</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61.11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15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939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0.99361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0.00639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4680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52861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56.3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20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933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0.991426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0.008574</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4645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48181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51.64</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0.989189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0.010811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4600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43536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47.07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30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dirty="0">
                              <a:effectLst/>
                            </a:rPr>
                            <a:t>915</a:t>
                          </a:r>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0.986885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0.013115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4545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38936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42.55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35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903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0.983389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0.016611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4477.5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34391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38.09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40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888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0.978604</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0.021396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4392.5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29914</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33.69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45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869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0.970081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0.029919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4280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25521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29.37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50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843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0.958482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0.041518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4127.5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21241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25.2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55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808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0.938119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0.061881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3915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17114</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21.18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60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758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70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0.907652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0.092348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3615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13199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17.41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65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688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0.860465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0.139535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3200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9583.7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13.93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70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592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123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0.79223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0.20777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2652.5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6383.7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10.78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75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469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142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0.697228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dirty="0">
                              <a:effectLst/>
                            </a:rPr>
                            <a:t>0.302772</a:t>
                          </a:r>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1990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3731.2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7.956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80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327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141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0.568807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0.431193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932.5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1741.2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5.325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nSpc>
                              <a:spcPct val="150000"/>
                            </a:lnSpc>
                            <a:spcAft>
                              <a:spcPts val="0"/>
                            </a:spcAft>
                          </a:pPr>
                          <a:r>
                            <a:rPr lang="en-US" sz="600">
                              <a:effectLst/>
                            </a:rPr>
                            <a:t>85+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186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186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808.7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808.7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dirty="0">
                              <a:effectLst/>
                            </a:rPr>
                            <a:t>4.348</a:t>
                          </a:r>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bl>
              </a:graphicData>
            </a:graphic>
          </p:graphicFrame>
        </mc:Choice>
        <mc:Fallback xmlns="">
          <p:graphicFrame>
            <p:nvGraphicFramePr>
              <p:cNvPr id="2" name="ცხრილი 1"/>
              <p:cNvGraphicFramePr>
                <a:graphicFrameLocks noGrp="1"/>
              </p:cNvGraphicFramePr>
              <p:nvPr>
                <p:extLst>
                  <p:ext uri="{D42A27DB-BD31-4B8C-83A1-F6EECF244321}">
                    <p14:modId xmlns:p14="http://schemas.microsoft.com/office/powerpoint/2010/main" val="2471761105"/>
                  </p:ext>
                </p:extLst>
              </p:nvPr>
            </p:nvGraphicFramePr>
            <p:xfrm>
              <a:off x="2594920" y="1235669"/>
              <a:ext cx="8453382" cy="5280459"/>
            </p:xfrm>
            <a:graphic>
              <a:graphicData uri="http://schemas.openxmlformats.org/drawingml/2006/table">
                <a:tbl>
                  <a:tblPr firstRow="1" firstCol="1" bandRow="1">
                    <a:tableStyleId>{5C22544A-7EE6-4342-B048-85BDC9FD1C3A}</a:tableStyleId>
                  </a:tblPr>
                  <a:tblGrid>
                    <a:gridCol w="543784"/>
                    <a:gridCol w="1034603"/>
                    <a:gridCol w="1144950"/>
                    <a:gridCol w="1121998"/>
                    <a:gridCol w="1283543"/>
                    <a:gridCol w="1005473"/>
                    <a:gridCol w="1069915"/>
                    <a:gridCol w="1249116"/>
                  </a:tblGrid>
                  <a:tr h="1477723">
                    <a:tc>
                      <a:txBody>
                        <a:bodyPr/>
                        <a:lstStyle/>
                        <a:p>
                          <a:endParaRPr lang="ka-GE"/>
                        </a:p>
                      </a:txBody>
                      <a:tcPr marL="44189" marR="44189" marT="0" marB="0">
                        <a:blipFill rotWithShape="0">
                          <a:blip r:embed="rId2"/>
                          <a:stretch>
                            <a:fillRect l="-1124" t="-1646" r="-1464045" b="-258025"/>
                          </a:stretch>
                        </a:blipFill>
                      </a:tcPr>
                    </a:tc>
                    <a:tc>
                      <a:txBody>
                        <a:bodyPr/>
                        <a:lstStyle/>
                        <a:p>
                          <a:endParaRPr lang="ka-GE"/>
                        </a:p>
                      </a:txBody>
                      <a:tcPr marL="44189" marR="44189" marT="0" marB="0">
                        <a:blipFill rotWithShape="0">
                          <a:blip r:embed="rId2"/>
                          <a:stretch>
                            <a:fillRect l="-52941" t="-1646" r="-666471" b="-258025"/>
                          </a:stretch>
                        </a:blipFill>
                      </a:tcPr>
                    </a:tc>
                    <a:tc>
                      <a:txBody>
                        <a:bodyPr/>
                        <a:lstStyle/>
                        <a:p>
                          <a:endParaRPr lang="ka-GE"/>
                        </a:p>
                      </a:txBody>
                      <a:tcPr marL="44189" marR="44189" marT="0" marB="0">
                        <a:blipFill rotWithShape="0">
                          <a:blip r:embed="rId2"/>
                          <a:stretch>
                            <a:fillRect l="-138298" t="-1646" r="-502660" b="-258025"/>
                          </a:stretch>
                        </a:blipFill>
                      </a:tcPr>
                    </a:tc>
                    <a:tc>
                      <a:txBody>
                        <a:bodyPr/>
                        <a:lstStyle/>
                        <a:p>
                          <a:endParaRPr lang="ka-GE"/>
                        </a:p>
                      </a:txBody>
                      <a:tcPr marL="44189" marR="44189" marT="0" marB="0">
                        <a:blipFill rotWithShape="0">
                          <a:blip r:embed="rId2"/>
                          <a:stretch>
                            <a:fillRect l="-243478" t="-1646" r="-413587" b="-258025"/>
                          </a:stretch>
                        </a:blipFill>
                      </a:tcPr>
                    </a:tc>
                    <a:tc>
                      <a:txBody>
                        <a:bodyPr/>
                        <a:lstStyle/>
                        <a:p>
                          <a:endParaRPr lang="ka-GE"/>
                        </a:p>
                      </a:txBody>
                      <a:tcPr marL="44189" marR="44189" marT="0" marB="0">
                        <a:blipFill rotWithShape="0">
                          <a:blip r:embed="rId2"/>
                          <a:stretch>
                            <a:fillRect l="-299526" t="-1646" r="-260664" b="-258025"/>
                          </a:stretch>
                        </a:blipFill>
                      </a:tcPr>
                    </a:tc>
                    <a:tc>
                      <a:txBody>
                        <a:bodyPr/>
                        <a:lstStyle/>
                        <a:p>
                          <a:endParaRPr lang="ka-GE"/>
                        </a:p>
                      </a:txBody>
                      <a:tcPr marL="44189" marR="44189" marT="0" marB="0">
                        <a:blipFill rotWithShape="0">
                          <a:blip r:embed="rId2"/>
                          <a:stretch>
                            <a:fillRect l="-510909" t="-1646" r="-233333" b="-258025"/>
                          </a:stretch>
                        </a:blipFill>
                      </a:tcPr>
                    </a:tc>
                    <a:tc>
                      <a:txBody>
                        <a:bodyPr/>
                        <a:lstStyle/>
                        <a:p>
                          <a:endParaRPr lang="ka-GE"/>
                        </a:p>
                      </a:txBody>
                      <a:tcPr marL="44189" marR="44189" marT="0" marB="0">
                        <a:blipFill rotWithShape="0">
                          <a:blip r:embed="rId2"/>
                          <a:stretch>
                            <a:fillRect l="-572727" t="-1646" r="-118750" b="-258025"/>
                          </a:stretch>
                        </a:blipFill>
                      </a:tcPr>
                    </a:tc>
                    <a:tc>
                      <a:txBody>
                        <a:bodyPr/>
                        <a:lstStyle/>
                        <a:p>
                          <a:endParaRPr lang="ka-GE"/>
                        </a:p>
                      </a:txBody>
                      <a:tcPr marL="44189" marR="44189" marT="0" marB="0">
                        <a:blipFill rotWithShape="0">
                          <a:blip r:embed="rId2"/>
                          <a:stretch>
                            <a:fillRect l="-577561" t="-1646" r="-1951" b="-258025"/>
                          </a:stretch>
                        </a:blipFill>
                      </a:tcPr>
                    </a:tc>
                  </a:tr>
                  <a:tr h="200144">
                    <a:tc>
                      <a:txBody>
                        <a:bodyPr/>
                        <a:lstStyle/>
                        <a:p>
                          <a:pPr>
                            <a:lnSpc>
                              <a:spcPct val="150000"/>
                            </a:lnSpc>
                            <a:spcAft>
                              <a:spcPts val="0"/>
                            </a:spcAft>
                          </a:pPr>
                          <a:r>
                            <a:rPr lang="en-US" sz="600">
                              <a:effectLst/>
                            </a:rPr>
                            <a:t>     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1000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0.958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0.042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979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67075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67.08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958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0.988518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0.011482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3810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66096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68.99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947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dirty="0">
                              <a:effectLst/>
                            </a:rPr>
                            <a:t>0.99472</a:t>
                          </a:r>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0.00528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4722.5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62286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65.77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10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942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dirty="0">
                              <a:effectLst/>
                            </a:rPr>
                            <a:t>3</a:t>
                          </a:r>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0.996815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dirty="0">
                              <a:effectLst/>
                            </a:rPr>
                            <a:t>0.003185</a:t>
                          </a:r>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4702.5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57564</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61.11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15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939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0.99361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0.00639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4680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52861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56.3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20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933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0.991426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0.008574</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4645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48181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51.64</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0.989189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0.010811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4600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43536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47.07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30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dirty="0">
                              <a:effectLst/>
                            </a:rPr>
                            <a:t>915</a:t>
                          </a:r>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0.986885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0.013115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4545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38936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42.55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35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903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0.983389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0.016611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4477.5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34391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38.09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40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888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0.978604</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0.021396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4392.5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29914</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33.69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45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869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0.970081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0.029919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4280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25521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29.37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50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843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0.958482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0.041518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4127.5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21241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25.2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55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808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0.938119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0.061881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3915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17114</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21.18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60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758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70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0.907652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0.092348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3615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13199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17.41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65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688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0.860465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0.139535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3200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9583.7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13.93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70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592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123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0.79223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0.20777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2652.5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6383.7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10.78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75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469</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142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0.697228</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dirty="0">
                              <a:effectLst/>
                            </a:rPr>
                            <a:t>0.302772</a:t>
                          </a:r>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1990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3731.2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7.956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gn="r">
                            <a:lnSpc>
                              <a:spcPct val="150000"/>
                            </a:lnSpc>
                            <a:spcAft>
                              <a:spcPts val="0"/>
                            </a:spcAft>
                          </a:pPr>
                          <a:r>
                            <a:rPr lang="en-US" sz="600">
                              <a:effectLst/>
                            </a:rPr>
                            <a:t>80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327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141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0.568807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0.431193</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932.5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1741.2</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5.325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r h="200144">
                    <a:tc>
                      <a:txBody>
                        <a:bodyPr/>
                        <a:lstStyle/>
                        <a:p>
                          <a:pPr>
                            <a:lnSpc>
                              <a:spcPct val="150000"/>
                            </a:lnSpc>
                            <a:spcAft>
                              <a:spcPts val="0"/>
                            </a:spcAft>
                          </a:pPr>
                          <a:r>
                            <a:rPr lang="en-US" sz="600">
                              <a:effectLst/>
                            </a:rPr>
                            <a:t>85+</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186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186</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0</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1</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808.7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a:effectLst/>
                            </a:rPr>
                            <a:t>808.7</a:t>
                          </a:r>
                          <a:endParaRPr lang="ka-GE" sz="70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c>
                      <a:txBody>
                        <a:bodyPr/>
                        <a:lstStyle/>
                        <a:p>
                          <a:pPr algn="r">
                            <a:lnSpc>
                              <a:spcPct val="150000"/>
                            </a:lnSpc>
                            <a:spcAft>
                              <a:spcPts val="0"/>
                            </a:spcAft>
                          </a:pPr>
                          <a:r>
                            <a:rPr lang="en-US" sz="600" dirty="0">
                              <a:effectLst/>
                            </a:rPr>
                            <a:t>4.348</a:t>
                          </a:r>
                          <a:endParaRPr lang="ka-GE" sz="700" dirty="0">
                            <a:effectLst/>
                            <a:latin typeface="Sylfaen" panose="010A0502050306030303" pitchFamily="18" charset="0"/>
                            <a:ea typeface="Sylfaen" panose="010A0502050306030303" pitchFamily="18" charset="0"/>
                            <a:cs typeface="Times New Roman" panose="02020603050405020304" pitchFamily="18" charset="0"/>
                          </a:endParaRPr>
                        </a:p>
                      </a:txBody>
                      <a:tcPr marL="44189" marR="44189" marT="0" marB="0"/>
                    </a:tc>
                  </a:tr>
                </a:tbl>
              </a:graphicData>
            </a:graphic>
          </p:graphicFrame>
        </mc:Fallback>
      </mc:AlternateContent>
      <p:sp>
        <p:nvSpPr>
          <p:cNvPr id="3" name="Rectangle 1"/>
          <p:cNvSpPr>
            <a:spLocks noChangeArrowheads="1"/>
          </p:cNvSpPr>
          <p:nvPr/>
        </p:nvSpPr>
        <p:spPr bwMode="auto">
          <a:xfrm>
            <a:off x="2818550" y="642493"/>
            <a:ext cx="824637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a-GE" sz="10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მოკვდაობის ცხრილი (1960 წ.)	</a:t>
            </a:r>
            <a:r>
              <a:rPr kumimoji="0" lang="ru-RU" sz="10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                                                       </a:t>
            </a:r>
            <a:r>
              <a:rPr kumimoji="0" lang="ka-GE" sz="10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                            </a:t>
            </a:r>
            <a:r>
              <a:rPr kumimoji="0" lang="ru-RU" sz="10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 </a:t>
            </a:r>
            <a:r>
              <a:rPr kumimoji="0" lang="ka-GE" sz="10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                     ცხრილი</a:t>
            </a:r>
            <a:r>
              <a:rPr kumimoji="0" lang="ru-RU" sz="10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№1</a:t>
            </a:r>
            <a:endParaRPr kumimoji="0" lang="ka-GE"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a-G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4216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ცხრილი 1"/>
              <p:cNvGraphicFramePr>
                <a:graphicFrameLocks noGrp="1"/>
              </p:cNvGraphicFramePr>
              <p:nvPr>
                <p:extLst>
                  <p:ext uri="{D42A27DB-BD31-4B8C-83A1-F6EECF244321}">
                    <p14:modId xmlns:p14="http://schemas.microsoft.com/office/powerpoint/2010/main" val="3155449041"/>
                  </p:ext>
                </p:extLst>
              </p:nvPr>
            </p:nvGraphicFramePr>
            <p:xfrm>
              <a:off x="2479590" y="2207745"/>
              <a:ext cx="8130745" cy="4160539"/>
            </p:xfrm>
            <a:graphic>
              <a:graphicData uri="http://schemas.openxmlformats.org/drawingml/2006/table">
                <a:tbl>
                  <a:tblPr firstRow="1" firstCol="1" bandRow="1">
                    <a:tableStyleId>{5C22544A-7EE6-4342-B048-85BDC9FD1C3A}</a:tableStyleId>
                  </a:tblPr>
                  <a:tblGrid>
                    <a:gridCol w="1013695"/>
                    <a:gridCol w="1013695"/>
                    <a:gridCol w="1013695"/>
                    <a:gridCol w="1112508"/>
                    <a:gridCol w="1112508"/>
                    <a:gridCol w="876068"/>
                    <a:gridCol w="876068"/>
                    <a:gridCol w="1112508"/>
                  </a:tblGrid>
                  <a:tr h="304299">
                    <a:tc>
                      <a:txBody>
                        <a:bodyPr/>
                        <a:lstStyle/>
                        <a:p>
                          <a:pPr>
                            <a:lnSpc>
                              <a:spcPct val="107000"/>
                            </a:lnSpc>
                            <a:spcAft>
                              <a:spcPts val="0"/>
                            </a:spcAft>
                          </a:pPr>
                          <a:r>
                            <a:rPr lang="ka-GE" sz="800" dirty="0">
                              <a:effectLst/>
                            </a:rPr>
                            <a:t> </a:t>
                          </a:r>
                          <a:endParaRPr lang="ka-GE" sz="900" dirty="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r>
                                  <a:rPr lang="ka-GE" sz="800">
                                    <a:effectLst/>
                                    <a:latin typeface="Cambria Math" panose="02040503050406030204" pitchFamily="18" charset="0"/>
                                  </a:rPr>
                                  <m:t>𝒙</m:t>
                                </m:r>
                              </m:oMath>
                            </m:oMathPara>
                          </a14:m>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nSpc>
                              <a:spcPct val="107000"/>
                            </a:lnSpc>
                            <a:spcAft>
                              <a:spcPts val="0"/>
                            </a:spcAft>
                          </a:pPr>
                          <a:r>
                            <a:rPr lang="ka-GE" sz="800">
                              <a:effectLst/>
                            </a:rPr>
                            <a:t> </a:t>
                          </a:r>
                          <a:endParaRPr lang="ka-GE" sz="90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ka-GE" sz="800" i="1">
                                        <a:effectLst/>
                                        <a:latin typeface="Cambria Math" panose="02040503050406030204" pitchFamily="18" charset="0"/>
                                      </a:rPr>
                                    </m:ctrlPr>
                                  </m:sSubPr>
                                  <m:e>
                                    <m:r>
                                      <a:rPr lang="ka-GE" sz="800">
                                        <a:effectLst/>
                                        <a:latin typeface="Cambria Math" panose="02040503050406030204" pitchFamily="18" charset="0"/>
                                      </a:rPr>
                                      <m:t>𝒍</m:t>
                                    </m:r>
                                  </m:e>
                                  <m:sub>
                                    <m:r>
                                      <a:rPr lang="ka-GE" sz="800">
                                        <a:effectLst/>
                                        <a:latin typeface="Cambria Math" panose="02040503050406030204" pitchFamily="18" charset="0"/>
                                      </a:rPr>
                                      <m:t>𝒙</m:t>
                                    </m:r>
                                  </m:sub>
                                </m:sSub>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nSpc>
                              <a:spcPct val="107000"/>
                            </a:lnSpc>
                            <a:spcAft>
                              <a:spcPts val="0"/>
                            </a:spcAft>
                          </a:pPr>
                          <a:r>
                            <a:rPr lang="ka-GE" sz="800">
                              <a:effectLst/>
                            </a:rPr>
                            <a:t> </a:t>
                          </a:r>
                          <a:endParaRPr lang="ka-GE" sz="90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ka-GE" sz="800" i="1">
                                        <a:effectLst/>
                                        <a:latin typeface="Cambria Math" panose="02040503050406030204" pitchFamily="18" charset="0"/>
                                      </a:rPr>
                                    </m:ctrlPr>
                                  </m:sSubPr>
                                  <m:e>
                                    <m:sSub>
                                      <m:sSubPr>
                                        <m:ctrlPr>
                                          <a:rPr lang="ka-GE" sz="800" i="1">
                                            <a:effectLst/>
                                            <a:latin typeface="Cambria Math" panose="02040503050406030204" pitchFamily="18" charset="0"/>
                                          </a:rPr>
                                        </m:ctrlPr>
                                      </m:sSubPr>
                                      <m:e/>
                                      <m:sub>
                                        <m:r>
                                          <a:rPr lang="ka-GE" sz="800">
                                            <a:effectLst/>
                                            <a:latin typeface="Cambria Math" panose="02040503050406030204" pitchFamily="18" charset="0"/>
                                          </a:rPr>
                                          <m:t>𝒏</m:t>
                                        </m:r>
                                      </m:sub>
                                    </m:sSub>
                                    <m:r>
                                      <a:rPr lang="ka-GE" sz="800">
                                        <a:effectLst/>
                                        <a:latin typeface="Cambria Math" panose="02040503050406030204" pitchFamily="18" charset="0"/>
                                      </a:rPr>
                                      <m:t>𝒅</m:t>
                                    </m:r>
                                  </m:e>
                                  <m:sub>
                                    <m:r>
                                      <a:rPr lang="ka-GE" sz="800">
                                        <a:effectLst/>
                                        <a:latin typeface="Cambria Math" panose="02040503050406030204" pitchFamily="18" charset="0"/>
                                      </a:rPr>
                                      <m:t>𝒙</m:t>
                                    </m:r>
                                  </m:sub>
                                </m:sSub>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nSpc>
                              <a:spcPct val="107000"/>
                            </a:lnSpc>
                            <a:spcAft>
                              <a:spcPts val="0"/>
                            </a:spcAft>
                          </a:pPr>
                          <a:r>
                            <a:rPr lang="ka-GE" sz="800">
                              <a:effectLst/>
                            </a:rPr>
                            <a:t> </a:t>
                          </a:r>
                          <a:endParaRPr lang="ka-GE" sz="90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ka-GE" sz="800" i="1">
                                        <a:effectLst/>
                                        <a:latin typeface="Cambria Math" panose="02040503050406030204" pitchFamily="18" charset="0"/>
                                      </a:rPr>
                                    </m:ctrlPr>
                                  </m:sSubPr>
                                  <m:e>
                                    <m:sSub>
                                      <m:sSubPr>
                                        <m:ctrlPr>
                                          <a:rPr lang="ka-GE" sz="800" i="1">
                                            <a:effectLst/>
                                            <a:latin typeface="Cambria Math" panose="02040503050406030204" pitchFamily="18" charset="0"/>
                                          </a:rPr>
                                        </m:ctrlPr>
                                      </m:sSubPr>
                                      <m:e/>
                                      <m:sub>
                                        <m:r>
                                          <a:rPr lang="ka-GE" sz="800">
                                            <a:effectLst/>
                                            <a:latin typeface="Cambria Math" panose="02040503050406030204" pitchFamily="18" charset="0"/>
                                          </a:rPr>
                                          <m:t>𝒏</m:t>
                                        </m:r>
                                      </m:sub>
                                    </m:sSub>
                                    <m:r>
                                      <a:rPr lang="ka-GE" sz="800">
                                        <a:effectLst/>
                                        <a:latin typeface="Cambria Math" panose="02040503050406030204" pitchFamily="18" charset="0"/>
                                      </a:rPr>
                                      <m:t>𝒑</m:t>
                                    </m:r>
                                  </m:e>
                                  <m:sub>
                                    <m:r>
                                      <a:rPr lang="ka-GE" sz="800">
                                        <a:effectLst/>
                                        <a:latin typeface="Cambria Math" panose="02040503050406030204" pitchFamily="18" charset="0"/>
                                      </a:rPr>
                                      <m:t>𝒙</m:t>
                                    </m:r>
                                  </m:sub>
                                </m:sSub>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nSpc>
                              <a:spcPct val="107000"/>
                            </a:lnSpc>
                            <a:spcAft>
                              <a:spcPts val="0"/>
                            </a:spcAft>
                          </a:pPr>
                          <a:r>
                            <a:rPr lang="ka-GE" sz="800" dirty="0">
                              <a:effectLst/>
                            </a:rPr>
                            <a:t> </a:t>
                          </a:r>
                          <a:endParaRPr lang="ka-GE" sz="900" dirty="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ka-GE" sz="800" i="1">
                                        <a:effectLst/>
                                        <a:latin typeface="Cambria Math" panose="02040503050406030204" pitchFamily="18" charset="0"/>
                                      </a:rPr>
                                    </m:ctrlPr>
                                  </m:sSubPr>
                                  <m:e>
                                    <m:sSub>
                                      <m:sSubPr>
                                        <m:ctrlPr>
                                          <a:rPr lang="ka-GE" sz="800" i="1">
                                            <a:effectLst/>
                                            <a:latin typeface="Cambria Math" panose="02040503050406030204" pitchFamily="18" charset="0"/>
                                          </a:rPr>
                                        </m:ctrlPr>
                                      </m:sSubPr>
                                      <m:e/>
                                      <m:sub>
                                        <m:r>
                                          <a:rPr lang="ka-GE" sz="800">
                                            <a:effectLst/>
                                            <a:latin typeface="Cambria Math" panose="02040503050406030204" pitchFamily="18" charset="0"/>
                                          </a:rPr>
                                          <m:t>𝒏</m:t>
                                        </m:r>
                                      </m:sub>
                                    </m:sSub>
                                    <m:r>
                                      <a:rPr lang="ka-GE" sz="800">
                                        <a:effectLst/>
                                        <a:latin typeface="Cambria Math" panose="02040503050406030204" pitchFamily="18" charset="0"/>
                                      </a:rPr>
                                      <m:t>𝒒</m:t>
                                    </m:r>
                                  </m:e>
                                  <m:sub>
                                    <m:r>
                                      <a:rPr lang="ka-GE" sz="800">
                                        <a:effectLst/>
                                        <a:latin typeface="Cambria Math" panose="02040503050406030204" pitchFamily="18" charset="0"/>
                                      </a:rPr>
                                      <m:t>𝒙</m:t>
                                    </m:r>
                                  </m:sub>
                                </m:sSub>
                              </m:oMath>
                            </m:oMathPara>
                          </a14:m>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nSpc>
                              <a:spcPct val="107000"/>
                            </a:lnSpc>
                            <a:spcAft>
                              <a:spcPts val="0"/>
                            </a:spcAft>
                          </a:pPr>
                          <a:r>
                            <a:rPr lang="ka-GE" sz="800">
                              <a:effectLst/>
                            </a:rPr>
                            <a:t> </a:t>
                          </a:r>
                          <a:endParaRPr lang="ka-GE" sz="90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ka-GE" sz="800" i="1">
                                        <a:effectLst/>
                                        <a:latin typeface="Cambria Math" panose="02040503050406030204" pitchFamily="18" charset="0"/>
                                      </a:rPr>
                                    </m:ctrlPr>
                                  </m:sSubPr>
                                  <m:e>
                                    <m:sSub>
                                      <m:sSubPr>
                                        <m:ctrlPr>
                                          <a:rPr lang="ka-GE" sz="800" i="1">
                                            <a:effectLst/>
                                            <a:latin typeface="Cambria Math" panose="02040503050406030204" pitchFamily="18" charset="0"/>
                                          </a:rPr>
                                        </m:ctrlPr>
                                      </m:sSubPr>
                                      <m:e/>
                                      <m:sub>
                                        <m:r>
                                          <a:rPr lang="ka-GE" sz="800">
                                            <a:effectLst/>
                                            <a:latin typeface="Cambria Math" panose="02040503050406030204" pitchFamily="18" charset="0"/>
                                          </a:rPr>
                                          <m:t>𝒏</m:t>
                                        </m:r>
                                      </m:sub>
                                    </m:sSub>
                                    <m:r>
                                      <a:rPr lang="ka-GE" sz="800">
                                        <a:effectLst/>
                                        <a:latin typeface="Cambria Math" panose="02040503050406030204" pitchFamily="18" charset="0"/>
                                      </a:rPr>
                                      <m:t>𝑳</m:t>
                                    </m:r>
                                  </m:e>
                                  <m:sub>
                                    <m:r>
                                      <a:rPr lang="ka-GE" sz="800">
                                        <a:effectLst/>
                                        <a:latin typeface="Cambria Math" panose="02040503050406030204" pitchFamily="18" charset="0"/>
                                      </a:rPr>
                                      <m:t>𝒙</m:t>
                                    </m:r>
                                  </m:sub>
                                </m:sSub>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nSpc>
                              <a:spcPct val="107000"/>
                            </a:lnSpc>
                            <a:spcAft>
                              <a:spcPts val="0"/>
                            </a:spcAft>
                          </a:pPr>
                          <a:r>
                            <a:rPr lang="ka-GE" sz="800">
                              <a:effectLst/>
                            </a:rPr>
                            <a:t> </a:t>
                          </a:r>
                          <a:endParaRPr lang="ka-GE" sz="90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ka-GE" sz="800" i="1">
                                        <a:effectLst/>
                                        <a:latin typeface="Cambria Math" panose="02040503050406030204" pitchFamily="18" charset="0"/>
                                      </a:rPr>
                                    </m:ctrlPr>
                                  </m:sSubPr>
                                  <m:e>
                                    <m:r>
                                      <a:rPr lang="ka-GE" sz="800">
                                        <a:effectLst/>
                                        <a:latin typeface="Cambria Math" panose="02040503050406030204" pitchFamily="18" charset="0"/>
                                      </a:rPr>
                                      <m:t>𝑻</m:t>
                                    </m:r>
                                  </m:e>
                                  <m:sub>
                                    <m:r>
                                      <a:rPr lang="ka-GE" sz="800">
                                        <a:effectLst/>
                                        <a:latin typeface="Cambria Math" panose="02040503050406030204" pitchFamily="18" charset="0"/>
                                      </a:rPr>
                                      <m:t>𝒙</m:t>
                                    </m:r>
                                  </m:sub>
                                </m:sSub>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nSpc>
                              <a:spcPct val="107000"/>
                            </a:lnSpc>
                            <a:spcAft>
                              <a:spcPts val="0"/>
                            </a:spcAft>
                          </a:pPr>
                          <a:r>
                            <a:rPr lang="ka-GE" sz="800">
                              <a:effectLst/>
                            </a:rPr>
                            <a:t> </a:t>
                          </a:r>
                          <a:endParaRPr lang="ka-GE" sz="900">
                            <a:effectLst/>
                          </a:endParaRPr>
                        </a:p>
                        <a:p>
                          <a:pPr>
                            <a:lnSpc>
                              <a:spcPct val="107000"/>
                            </a:lnSpc>
                            <a:spcAft>
                              <a:spcPts val="0"/>
                            </a:spcAft>
                          </a:pPr>
                          <a14:m>
                            <m:oMathPara xmlns:m="http://schemas.openxmlformats.org/officeDocument/2006/math">
                              <m:oMathParaPr>
                                <m:jc m:val="centerGroup"/>
                              </m:oMathParaPr>
                              <m:oMath xmlns:m="http://schemas.openxmlformats.org/officeDocument/2006/math">
                                <m:sSubSup>
                                  <m:sSubSupPr>
                                    <m:ctrlPr>
                                      <a:rPr lang="ka-GE" sz="800" i="1">
                                        <a:effectLst/>
                                        <a:latin typeface="Cambria Math" panose="02040503050406030204" pitchFamily="18" charset="0"/>
                                      </a:rPr>
                                    </m:ctrlPr>
                                  </m:sSubSupPr>
                                  <m:e>
                                    <m:r>
                                      <a:rPr lang="ka-GE" sz="800">
                                        <a:effectLst/>
                                        <a:latin typeface="Cambria Math" panose="02040503050406030204" pitchFamily="18" charset="0"/>
                                      </a:rPr>
                                      <m:t>𝒆</m:t>
                                    </m:r>
                                  </m:e>
                                  <m:sub>
                                    <m:r>
                                      <a:rPr lang="ka-GE" sz="800">
                                        <a:effectLst/>
                                        <a:latin typeface="Cambria Math" panose="02040503050406030204" pitchFamily="18" charset="0"/>
                                      </a:rPr>
                                      <m:t>𝒙</m:t>
                                    </m:r>
                                  </m:sub>
                                  <m:sup>
                                    <m:r>
                                      <a:rPr lang="ka-GE" sz="800">
                                        <a:effectLst/>
                                        <a:latin typeface="Cambria Math" panose="02040503050406030204" pitchFamily="18" charset="0"/>
                                      </a:rPr>
                                      <m:t>𝟎</m:t>
                                    </m:r>
                                  </m:sup>
                                </m:sSubSup>
                                <m:r>
                                  <a:rPr lang="ka-GE" sz="800">
                                    <a:effectLst/>
                                    <a:latin typeface="Cambria Math" panose="02040503050406030204" pitchFamily="18" charset="0"/>
                                  </a:rPr>
                                  <m:t>=</m:t>
                                </m:r>
                                <m:f>
                                  <m:fPr>
                                    <m:type m:val="lin"/>
                                    <m:ctrlPr>
                                      <a:rPr lang="ka-GE" sz="800" i="1">
                                        <a:effectLst/>
                                        <a:latin typeface="Cambria Math" panose="02040503050406030204" pitchFamily="18" charset="0"/>
                                      </a:rPr>
                                    </m:ctrlPr>
                                  </m:fPr>
                                  <m:num>
                                    <m:sSub>
                                      <m:sSubPr>
                                        <m:ctrlPr>
                                          <a:rPr lang="ka-GE" sz="800" i="1">
                                            <a:effectLst/>
                                            <a:latin typeface="Cambria Math" panose="02040503050406030204" pitchFamily="18" charset="0"/>
                                          </a:rPr>
                                        </m:ctrlPr>
                                      </m:sSubPr>
                                      <m:e>
                                        <m:r>
                                          <a:rPr lang="ka-GE" sz="800">
                                            <a:effectLst/>
                                            <a:latin typeface="Cambria Math" panose="02040503050406030204" pitchFamily="18" charset="0"/>
                                          </a:rPr>
                                          <m:t>𝑻</m:t>
                                        </m:r>
                                      </m:e>
                                      <m:sub>
                                        <m:r>
                                          <a:rPr lang="ka-GE" sz="800">
                                            <a:effectLst/>
                                            <a:latin typeface="Cambria Math" panose="02040503050406030204" pitchFamily="18" charset="0"/>
                                          </a:rPr>
                                          <m:t>𝒙</m:t>
                                        </m:r>
                                      </m:sub>
                                    </m:sSub>
                                  </m:num>
                                  <m:den>
                                    <m:sSub>
                                      <m:sSubPr>
                                        <m:ctrlPr>
                                          <a:rPr lang="ka-GE" sz="800" i="1">
                                            <a:effectLst/>
                                            <a:latin typeface="Cambria Math" panose="02040503050406030204" pitchFamily="18" charset="0"/>
                                          </a:rPr>
                                        </m:ctrlPr>
                                      </m:sSubPr>
                                      <m:e>
                                        <m:r>
                                          <a:rPr lang="ka-GE" sz="800">
                                            <a:effectLst/>
                                            <a:latin typeface="Cambria Math" panose="02040503050406030204" pitchFamily="18" charset="0"/>
                                          </a:rPr>
                                          <m:t>𝒍</m:t>
                                        </m:r>
                                      </m:e>
                                      <m:sub>
                                        <m:r>
                                          <a:rPr lang="ka-GE" sz="800">
                                            <a:effectLst/>
                                            <a:latin typeface="Cambria Math" panose="02040503050406030204" pitchFamily="18" charset="0"/>
                                          </a:rPr>
                                          <m:t>𝒙</m:t>
                                        </m:r>
                                      </m:sub>
                                    </m:sSub>
                                  </m:den>
                                </m:f>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ka-GE" sz="800">
                              <a:effectLst/>
                            </a:rPr>
                            <a:t>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ka-GE" sz="800">
                              <a:effectLst/>
                            </a:rPr>
                            <a:t>1000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ka-GE" sz="800">
                              <a:effectLst/>
                            </a:rPr>
                            <a:t>40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ka-GE" sz="800" dirty="0">
                              <a:effectLst/>
                            </a:rPr>
                            <a:t>0.96</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ka-GE" sz="800">
                              <a:effectLst/>
                            </a:rPr>
                            <a:t>0.</a:t>
                          </a:r>
                          <a:r>
                            <a:rPr lang="en-US" sz="800">
                              <a:effectLst/>
                            </a:rPr>
                            <a:t>04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980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68166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68.166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dirty="0">
                              <a:effectLst/>
                            </a:rPr>
                            <a:t>960</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0.965625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0.034375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3774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67186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69.98541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dirty="0">
                              <a:effectLst/>
                            </a:rPr>
                            <a:t>927</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0.997843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0.002157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4630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63412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68.4056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10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dirty="0">
                              <a:effectLst/>
                            </a:rPr>
                            <a:t>925</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0.997838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dirty="0">
                              <a:effectLst/>
                            </a:rPr>
                            <a:t>0.002162</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4620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58782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63.5481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923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0.99675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0.00325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4607.5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54162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58.68039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20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920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0.996739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0.003261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4592.5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49554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53.86358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917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0.993457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0.006543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4570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44962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49.03162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dirty="0">
                              <a:effectLst/>
                            </a:rPr>
                            <a:t>30</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911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0.991218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0.008782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4535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40392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44.33808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903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0.987818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0.012182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4487.5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35857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39.70874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40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892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0.983184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0.016816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4422.5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31369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35.1676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877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0.976055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0.023945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4332.5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26947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30.72633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50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856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0.963785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0.036215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dirty="0">
                              <a:effectLst/>
                            </a:rPr>
                            <a:t>4202.5</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22614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26.4188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55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0.951515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0.048485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4025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18412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22.31757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60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785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0.921019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0.078981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3770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14387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18.32738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723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0.874136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0.125864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3387.5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10617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14.68464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70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632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130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0.794304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0.205696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2835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7229.5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11.43908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502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152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0.697211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0.302789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2137.5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4394.5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8.753975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80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350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155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0.557143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0.442857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1362.5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2257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6.448558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nSpc>
                              <a:spcPct val="150000"/>
                            </a:lnSpc>
                            <a:spcAft>
                              <a:spcPts val="0"/>
                            </a:spcAft>
                          </a:pPr>
                          <a:r>
                            <a:rPr lang="en-US" sz="800">
                              <a:effectLst/>
                            </a:rPr>
                            <a:t>           85+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195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195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894.5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894.5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dirty="0">
                              <a:effectLst/>
                            </a:rPr>
                            <a:t>4.587156</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bl>
              </a:graphicData>
            </a:graphic>
          </p:graphicFrame>
        </mc:Choice>
        <mc:Fallback xmlns="">
          <p:graphicFrame>
            <p:nvGraphicFramePr>
              <p:cNvPr id="2" name="ცხრილი 1"/>
              <p:cNvGraphicFramePr>
                <a:graphicFrameLocks noGrp="1"/>
              </p:cNvGraphicFramePr>
              <p:nvPr>
                <p:extLst>
                  <p:ext uri="{D42A27DB-BD31-4B8C-83A1-F6EECF244321}">
                    <p14:modId xmlns:p14="http://schemas.microsoft.com/office/powerpoint/2010/main" val="3155449041"/>
                  </p:ext>
                </p:extLst>
              </p:nvPr>
            </p:nvGraphicFramePr>
            <p:xfrm>
              <a:off x="2479590" y="2207745"/>
              <a:ext cx="8130745" cy="4160539"/>
            </p:xfrm>
            <a:graphic>
              <a:graphicData uri="http://schemas.openxmlformats.org/drawingml/2006/table">
                <a:tbl>
                  <a:tblPr firstRow="1" firstCol="1" bandRow="1">
                    <a:tableStyleId>{5C22544A-7EE6-4342-B048-85BDC9FD1C3A}</a:tableStyleId>
                  </a:tblPr>
                  <a:tblGrid>
                    <a:gridCol w="1013695"/>
                    <a:gridCol w="1013695"/>
                    <a:gridCol w="1013695"/>
                    <a:gridCol w="1112508"/>
                    <a:gridCol w="1112508"/>
                    <a:gridCol w="876068"/>
                    <a:gridCol w="876068"/>
                    <a:gridCol w="1112508"/>
                  </a:tblGrid>
                  <a:tr h="304299">
                    <a:tc>
                      <a:txBody>
                        <a:bodyPr/>
                        <a:lstStyle/>
                        <a:p>
                          <a:endParaRPr lang="ka-GE"/>
                        </a:p>
                      </a:txBody>
                      <a:tcPr marL="57030" marR="57030" marT="0" marB="0">
                        <a:blipFill rotWithShape="0">
                          <a:blip r:embed="rId2"/>
                          <a:stretch>
                            <a:fillRect l="-602" t="-22000" r="-706627" b="-1274000"/>
                          </a:stretch>
                        </a:blipFill>
                      </a:tcPr>
                    </a:tc>
                    <a:tc>
                      <a:txBody>
                        <a:bodyPr/>
                        <a:lstStyle/>
                        <a:p>
                          <a:endParaRPr lang="ka-GE"/>
                        </a:p>
                      </a:txBody>
                      <a:tcPr marL="57030" marR="57030" marT="0" marB="0">
                        <a:blipFill rotWithShape="0">
                          <a:blip r:embed="rId2"/>
                          <a:stretch>
                            <a:fillRect l="-100000" t="-22000" r="-602395" b="-1274000"/>
                          </a:stretch>
                        </a:blipFill>
                      </a:tcPr>
                    </a:tc>
                    <a:tc>
                      <a:txBody>
                        <a:bodyPr/>
                        <a:lstStyle/>
                        <a:p>
                          <a:endParaRPr lang="ka-GE"/>
                        </a:p>
                      </a:txBody>
                      <a:tcPr marL="57030" marR="57030" marT="0" marB="0">
                        <a:blipFill rotWithShape="0">
                          <a:blip r:embed="rId2"/>
                          <a:stretch>
                            <a:fillRect l="-201205" t="-22000" r="-506024" b="-1274000"/>
                          </a:stretch>
                        </a:blipFill>
                      </a:tcPr>
                    </a:tc>
                    <a:tc>
                      <a:txBody>
                        <a:bodyPr/>
                        <a:lstStyle/>
                        <a:p>
                          <a:endParaRPr lang="ka-GE"/>
                        </a:p>
                      </a:txBody>
                      <a:tcPr marL="57030" marR="57030" marT="0" marB="0">
                        <a:blipFill rotWithShape="0">
                          <a:blip r:embed="rId2"/>
                          <a:stretch>
                            <a:fillRect l="-273224" t="-22000" r="-359016" b="-1274000"/>
                          </a:stretch>
                        </a:blipFill>
                      </a:tcPr>
                    </a:tc>
                    <a:tc>
                      <a:txBody>
                        <a:bodyPr/>
                        <a:lstStyle/>
                        <a:p>
                          <a:endParaRPr lang="ka-GE"/>
                        </a:p>
                      </a:txBody>
                      <a:tcPr marL="57030" marR="57030" marT="0" marB="0">
                        <a:blipFill rotWithShape="0">
                          <a:blip r:embed="rId2"/>
                          <a:stretch>
                            <a:fillRect l="-373224" t="-22000" r="-259016" b="-1274000"/>
                          </a:stretch>
                        </a:blipFill>
                      </a:tcPr>
                    </a:tc>
                    <a:tc>
                      <a:txBody>
                        <a:bodyPr/>
                        <a:lstStyle/>
                        <a:p>
                          <a:endParaRPr lang="ka-GE"/>
                        </a:p>
                      </a:txBody>
                      <a:tcPr marL="57030" marR="57030" marT="0" marB="0">
                        <a:blipFill rotWithShape="0">
                          <a:blip r:embed="rId2"/>
                          <a:stretch>
                            <a:fillRect l="-605594" t="-22000" r="-231469" b="-1274000"/>
                          </a:stretch>
                        </a:blipFill>
                      </a:tcPr>
                    </a:tc>
                    <a:tc>
                      <a:txBody>
                        <a:bodyPr/>
                        <a:lstStyle/>
                        <a:p>
                          <a:endParaRPr lang="ka-GE"/>
                        </a:p>
                      </a:txBody>
                      <a:tcPr marL="57030" marR="57030" marT="0" marB="0">
                        <a:blipFill rotWithShape="0">
                          <a:blip r:embed="rId2"/>
                          <a:stretch>
                            <a:fillRect l="-700694" t="-22000" r="-129861" b="-1274000"/>
                          </a:stretch>
                        </a:blipFill>
                      </a:tcPr>
                    </a:tc>
                    <a:tc>
                      <a:txBody>
                        <a:bodyPr/>
                        <a:lstStyle/>
                        <a:p>
                          <a:endParaRPr lang="ka-GE"/>
                        </a:p>
                      </a:txBody>
                      <a:tcPr marL="57030" marR="57030" marT="0" marB="0">
                        <a:blipFill rotWithShape="0">
                          <a:blip r:embed="rId2"/>
                          <a:stretch>
                            <a:fillRect l="-630055" t="-22000" r="-2186" b="-1274000"/>
                          </a:stretch>
                        </a:blipFill>
                      </a:tcPr>
                    </a:tc>
                  </a:tr>
                  <a:tr h="202960">
                    <a:tc>
                      <a:txBody>
                        <a:bodyPr/>
                        <a:lstStyle/>
                        <a:p>
                          <a:pPr algn="r">
                            <a:lnSpc>
                              <a:spcPct val="150000"/>
                            </a:lnSpc>
                            <a:spcAft>
                              <a:spcPts val="0"/>
                            </a:spcAft>
                          </a:pPr>
                          <a:r>
                            <a:rPr lang="ka-GE" sz="800">
                              <a:effectLst/>
                            </a:rPr>
                            <a:t>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ka-GE" sz="800">
                              <a:effectLst/>
                            </a:rPr>
                            <a:t>1000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ka-GE" sz="800">
                              <a:effectLst/>
                            </a:rPr>
                            <a:t>40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ka-GE" sz="800" dirty="0">
                              <a:effectLst/>
                            </a:rPr>
                            <a:t>0.96</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ka-GE" sz="800">
                              <a:effectLst/>
                            </a:rPr>
                            <a:t>0.</a:t>
                          </a:r>
                          <a:r>
                            <a:rPr lang="en-US" sz="800">
                              <a:effectLst/>
                            </a:rPr>
                            <a:t>04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980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68166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68.166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960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0.965625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0.034375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3774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67186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69.98541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927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0.997843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0.002157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4630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63412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68.4056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10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0.997838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dirty="0">
                              <a:effectLst/>
                            </a:rPr>
                            <a:t>0.002162</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4620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58782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63.5481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923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0.99675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0.00325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4607.5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54162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58.68039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20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920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0.996739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0.003261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4592.5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49554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53.86358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917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0.993457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0.006543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4570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44962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49.03162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dirty="0">
                              <a:effectLst/>
                            </a:rPr>
                            <a:t>30</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911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0.991218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0.008782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4535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40392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44.33808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903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0.987818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0.012182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4487.5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35857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39.70874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40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892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0.983184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0.016816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4422.5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31369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35.1676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877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0.976055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0.023945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4332.5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26947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30.72633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50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856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0.963785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0.036215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dirty="0">
                              <a:effectLst/>
                            </a:rPr>
                            <a:t>4202.5</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22614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26.4188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55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0.951515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0.048485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4025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18412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22.31757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60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785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0.921019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0.078981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3770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14387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18.32738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723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91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0.874136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0.125864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3387.5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10617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14.68464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70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632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130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0.794304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0.205696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2835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7229.5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11.43908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502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152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0.697211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0.302789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2137.5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4394.5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8.753975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gn="r">
                            <a:lnSpc>
                              <a:spcPct val="150000"/>
                            </a:lnSpc>
                            <a:spcAft>
                              <a:spcPts val="0"/>
                            </a:spcAft>
                          </a:pPr>
                          <a:r>
                            <a:rPr lang="en-US" sz="800">
                              <a:effectLst/>
                            </a:rPr>
                            <a:t>80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350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155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0.557143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0.442857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1362.5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2257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6.448558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r h="202960">
                    <a:tc>
                      <a:txBody>
                        <a:bodyPr/>
                        <a:lstStyle/>
                        <a:p>
                          <a:pPr>
                            <a:lnSpc>
                              <a:spcPct val="150000"/>
                            </a:lnSpc>
                            <a:spcAft>
                              <a:spcPts val="0"/>
                            </a:spcAft>
                          </a:pPr>
                          <a:r>
                            <a:rPr lang="en-US" sz="800">
                              <a:effectLst/>
                            </a:rPr>
                            <a:t>           85+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195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195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894.5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a:effectLst/>
                            </a:rPr>
                            <a:t>894.5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c>
                      <a:txBody>
                        <a:bodyPr/>
                        <a:lstStyle/>
                        <a:p>
                          <a:pPr algn="ctr">
                            <a:lnSpc>
                              <a:spcPct val="150000"/>
                            </a:lnSpc>
                            <a:spcAft>
                              <a:spcPts val="0"/>
                            </a:spcAft>
                          </a:pPr>
                          <a:r>
                            <a:rPr lang="en-US" sz="800" dirty="0">
                              <a:effectLst/>
                            </a:rPr>
                            <a:t>4.587156</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7030" marR="57030" marT="0" marB="0"/>
                    </a:tc>
                  </a:tr>
                </a:tbl>
              </a:graphicData>
            </a:graphic>
          </p:graphicFrame>
        </mc:Fallback>
      </mc:AlternateContent>
      <p:sp>
        <p:nvSpPr>
          <p:cNvPr id="3" name="Rectangle 1"/>
          <p:cNvSpPr>
            <a:spLocks noChangeArrowheads="1"/>
          </p:cNvSpPr>
          <p:nvPr/>
        </p:nvSpPr>
        <p:spPr bwMode="auto">
          <a:xfrm>
            <a:off x="2479589" y="1962577"/>
            <a:ext cx="813074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a-GE" sz="10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მოკვდაობის ცხრილი (2002 წ.)                                                                                      ცხრილი</a:t>
            </a:r>
            <a:r>
              <a:rPr kumimoji="0" lang="ru-RU" sz="10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№2</a:t>
            </a:r>
            <a:endParaRPr kumimoji="0" lang="ka-GE"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a-G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93169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ცხრილი 1"/>
              <p:cNvGraphicFramePr>
                <a:graphicFrameLocks noGrp="1"/>
              </p:cNvGraphicFramePr>
              <p:nvPr>
                <p:extLst>
                  <p:ext uri="{D42A27DB-BD31-4B8C-83A1-F6EECF244321}">
                    <p14:modId xmlns:p14="http://schemas.microsoft.com/office/powerpoint/2010/main" val="1553998742"/>
                  </p:ext>
                </p:extLst>
              </p:nvPr>
            </p:nvGraphicFramePr>
            <p:xfrm>
              <a:off x="3056237" y="2133600"/>
              <a:ext cx="7620003" cy="3945921"/>
            </p:xfrm>
            <a:graphic>
              <a:graphicData uri="http://schemas.openxmlformats.org/drawingml/2006/table">
                <a:tbl>
                  <a:tblPr firstRow="1" firstCol="1" bandRow="1">
                    <a:tableStyleId>{5C22544A-7EE6-4342-B048-85BDC9FD1C3A}</a:tableStyleId>
                  </a:tblPr>
                  <a:tblGrid>
                    <a:gridCol w="919200"/>
                    <a:gridCol w="919200"/>
                    <a:gridCol w="919200"/>
                    <a:gridCol w="1008001"/>
                    <a:gridCol w="1008001"/>
                    <a:gridCol w="919200"/>
                    <a:gridCol w="919200"/>
                    <a:gridCol w="1008001"/>
                  </a:tblGrid>
                  <a:tr h="393073">
                    <a:tc>
                      <a:txBody>
                        <a:bodyPr/>
                        <a:lstStyle/>
                        <a:p>
                          <a:pPr algn="ctr">
                            <a:lnSpc>
                              <a:spcPct val="150000"/>
                            </a:lnSpc>
                            <a:spcAft>
                              <a:spcPts val="0"/>
                            </a:spcAft>
                          </a:pPr>
                          <a:r>
                            <a:rPr lang="en-US" sz="800" dirty="0">
                              <a:effectLst/>
                            </a:rPr>
                            <a:t> </a:t>
                          </a:r>
                          <a:endParaRPr lang="ka-GE" sz="900" dirty="0">
                            <a:effectLst/>
                          </a:endParaRPr>
                        </a:p>
                        <a:p>
                          <a:pPr algn="ctr">
                            <a:lnSpc>
                              <a:spcPct val="150000"/>
                            </a:lnSpc>
                            <a:spcAft>
                              <a:spcPts val="0"/>
                            </a:spcAft>
                          </a:pPr>
                          <a14:m>
                            <m:oMathPara xmlns:m="http://schemas.openxmlformats.org/officeDocument/2006/math">
                              <m:oMathParaPr>
                                <m:jc m:val="centerGroup"/>
                              </m:oMathParaPr>
                              <m:oMath xmlns:m="http://schemas.openxmlformats.org/officeDocument/2006/math">
                                <m:r>
                                  <a:rPr lang="en-US" sz="800">
                                    <a:effectLst/>
                                    <a:latin typeface="Cambria Math" panose="02040503050406030204" pitchFamily="18" charset="0"/>
                                  </a:rPr>
                                  <m:t>𝒙</m:t>
                                </m:r>
                              </m:oMath>
                            </m:oMathPara>
                          </a14:m>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 </a:t>
                          </a:r>
                          <a:endParaRPr lang="ka-GE" sz="900">
                            <a:effectLst/>
                          </a:endParaRPr>
                        </a:p>
                        <a:p>
                          <a:pPr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ka-GE" sz="800" i="1">
                                        <a:effectLst/>
                                        <a:latin typeface="Cambria Math" panose="02040503050406030204" pitchFamily="18" charset="0"/>
                                      </a:rPr>
                                    </m:ctrlPr>
                                  </m:sSubPr>
                                  <m:e>
                                    <m:r>
                                      <a:rPr lang="en-US" sz="800">
                                        <a:effectLst/>
                                        <a:latin typeface="Cambria Math" panose="02040503050406030204" pitchFamily="18" charset="0"/>
                                      </a:rPr>
                                      <m:t>𝒍</m:t>
                                    </m:r>
                                  </m:e>
                                  <m:sub>
                                    <m:r>
                                      <a:rPr lang="en-US" sz="800">
                                        <a:effectLst/>
                                        <a:latin typeface="Cambria Math" panose="02040503050406030204" pitchFamily="18" charset="0"/>
                                      </a:rPr>
                                      <m:t>𝒙</m:t>
                                    </m:r>
                                  </m:sub>
                                </m:sSub>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 </a:t>
                          </a:r>
                          <a:endParaRPr lang="ka-GE" sz="900">
                            <a:effectLst/>
                          </a:endParaRPr>
                        </a:p>
                        <a:p>
                          <a:pPr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ka-GE" sz="800" i="1">
                                        <a:effectLst/>
                                        <a:latin typeface="Cambria Math" panose="02040503050406030204" pitchFamily="18" charset="0"/>
                                      </a:rPr>
                                    </m:ctrlPr>
                                  </m:sSubPr>
                                  <m:e>
                                    <m:sSub>
                                      <m:sSubPr>
                                        <m:ctrlPr>
                                          <a:rPr lang="ka-GE" sz="800" i="1">
                                            <a:effectLst/>
                                            <a:latin typeface="Cambria Math" panose="02040503050406030204" pitchFamily="18" charset="0"/>
                                          </a:rPr>
                                        </m:ctrlPr>
                                      </m:sSubPr>
                                      <m:e/>
                                      <m:sub>
                                        <m:r>
                                          <a:rPr lang="en-US" sz="800">
                                            <a:effectLst/>
                                            <a:latin typeface="Cambria Math" panose="02040503050406030204" pitchFamily="18" charset="0"/>
                                          </a:rPr>
                                          <m:t>𝒏</m:t>
                                        </m:r>
                                      </m:sub>
                                    </m:sSub>
                                    <m:r>
                                      <a:rPr lang="en-US" sz="800">
                                        <a:effectLst/>
                                        <a:latin typeface="Cambria Math" panose="02040503050406030204" pitchFamily="18" charset="0"/>
                                      </a:rPr>
                                      <m:t>𝒅</m:t>
                                    </m:r>
                                  </m:e>
                                  <m:sub>
                                    <m:r>
                                      <a:rPr lang="en-US" sz="800">
                                        <a:effectLst/>
                                        <a:latin typeface="Cambria Math" panose="02040503050406030204" pitchFamily="18" charset="0"/>
                                      </a:rPr>
                                      <m:t>𝒙</m:t>
                                    </m:r>
                                  </m:sub>
                                </m:sSub>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 </a:t>
                          </a:r>
                          <a:endParaRPr lang="ka-GE" sz="900">
                            <a:effectLst/>
                          </a:endParaRPr>
                        </a:p>
                        <a:p>
                          <a:pPr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ka-GE" sz="800" i="1">
                                        <a:effectLst/>
                                        <a:latin typeface="Cambria Math" panose="02040503050406030204" pitchFamily="18" charset="0"/>
                                      </a:rPr>
                                    </m:ctrlPr>
                                  </m:sSubPr>
                                  <m:e>
                                    <m:sSub>
                                      <m:sSubPr>
                                        <m:ctrlPr>
                                          <a:rPr lang="ka-GE" sz="800" i="1">
                                            <a:effectLst/>
                                            <a:latin typeface="Cambria Math" panose="02040503050406030204" pitchFamily="18" charset="0"/>
                                          </a:rPr>
                                        </m:ctrlPr>
                                      </m:sSubPr>
                                      <m:e/>
                                      <m:sub>
                                        <m:r>
                                          <a:rPr lang="en-US" sz="800">
                                            <a:effectLst/>
                                            <a:latin typeface="Cambria Math" panose="02040503050406030204" pitchFamily="18" charset="0"/>
                                          </a:rPr>
                                          <m:t>𝒏</m:t>
                                        </m:r>
                                      </m:sub>
                                    </m:sSub>
                                    <m:r>
                                      <a:rPr lang="en-US" sz="800">
                                        <a:effectLst/>
                                        <a:latin typeface="Cambria Math" panose="02040503050406030204" pitchFamily="18" charset="0"/>
                                      </a:rPr>
                                      <m:t>𝒑</m:t>
                                    </m:r>
                                  </m:e>
                                  <m:sub>
                                    <m:r>
                                      <a:rPr lang="en-US" sz="800">
                                        <a:effectLst/>
                                        <a:latin typeface="Cambria Math" panose="02040503050406030204" pitchFamily="18" charset="0"/>
                                      </a:rPr>
                                      <m:t>𝒙</m:t>
                                    </m:r>
                                  </m:sub>
                                </m:sSub>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 </a:t>
                          </a:r>
                          <a:endParaRPr lang="ka-GE" sz="900">
                            <a:effectLst/>
                          </a:endParaRPr>
                        </a:p>
                        <a:p>
                          <a:pPr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ka-GE" sz="800" i="1">
                                        <a:effectLst/>
                                        <a:latin typeface="Cambria Math" panose="02040503050406030204" pitchFamily="18" charset="0"/>
                                      </a:rPr>
                                    </m:ctrlPr>
                                  </m:sSubPr>
                                  <m:e>
                                    <m:sSub>
                                      <m:sSubPr>
                                        <m:ctrlPr>
                                          <a:rPr lang="ka-GE" sz="800" i="1">
                                            <a:effectLst/>
                                            <a:latin typeface="Cambria Math" panose="02040503050406030204" pitchFamily="18" charset="0"/>
                                          </a:rPr>
                                        </m:ctrlPr>
                                      </m:sSubPr>
                                      <m:e/>
                                      <m:sub>
                                        <m:r>
                                          <a:rPr lang="en-US" sz="800">
                                            <a:effectLst/>
                                            <a:latin typeface="Cambria Math" panose="02040503050406030204" pitchFamily="18" charset="0"/>
                                          </a:rPr>
                                          <m:t>𝒏</m:t>
                                        </m:r>
                                      </m:sub>
                                    </m:sSub>
                                    <m:r>
                                      <a:rPr lang="en-US" sz="800">
                                        <a:effectLst/>
                                        <a:latin typeface="Cambria Math" panose="02040503050406030204" pitchFamily="18" charset="0"/>
                                      </a:rPr>
                                      <m:t>𝒒</m:t>
                                    </m:r>
                                  </m:e>
                                  <m:sub>
                                    <m:r>
                                      <a:rPr lang="en-US" sz="800">
                                        <a:effectLst/>
                                        <a:latin typeface="Cambria Math" panose="02040503050406030204" pitchFamily="18" charset="0"/>
                                      </a:rPr>
                                      <m:t>𝒙</m:t>
                                    </m:r>
                                  </m:sub>
                                </m:sSub>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 </a:t>
                          </a:r>
                          <a:endParaRPr lang="ka-GE" sz="900">
                            <a:effectLst/>
                          </a:endParaRPr>
                        </a:p>
                        <a:p>
                          <a:pPr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ka-GE" sz="800" i="1">
                                        <a:effectLst/>
                                        <a:latin typeface="Cambria Math" panose="02040503050406030204" pitchFamily="18" charset="0"/>
                                      </a:rPr>
                                    </m:ctrlPr>
                                  </m:sSubPr>
                                  <m:e>
                                    <m:sSub>
                                      <m:sSubPr>
                                        <m:ctrlPr>
                                          <a:rPr lang="ka-GE" sz="800" i="1">
                                            <a:effectLst/>
                                            <a:latin typeface="Cambria Math" panose="02040503050406030204" pitchFamily="18" charset="0"/>
                                          </a:rPr>
                                        </m:ctrlPr>
                                      </m:sSubPr>
                                      <m:e/>
                                      <m:sub>
                                        <m:r>
                                          <a:rPr lang="en-US" sz="800">
                                            <a:effectLst/>
                                            <a:latin typeface="Cambria Math" panose="02040503050406030204" pitchFamily="18" charset="0"/>
                                          </a:rPr>
                                          <m:t>𝒏</m:t>
                                        </m:r>
                                      </m:sub>
                                    </m:sSub>
                                    <m:r>
                                      <a:rPr lang="en-US" sz="800">
                                        <a:effectLst/>
                                        <a:latin typeface="Cambria Math" panose="02040503050406030204" pitchFamily="18" charset="0"/>
                                      </a:rPr>
                                      <m:t>𝑳</m:t>
                                    </m:r>
                                  </m:e>
                                  <m:sub>
                                    <m:r>
                                      <a:rPr lang="en-US" sz="800">
                                        <a:effectLst/>
                                        <a:latin typeface="Cambria Math" panose="02040503050406030204" pitchFamily="18" charset="0"/>
                                      </a:rPr>
                                      <m:t>𝒙</m:t>
                                    </m:r>
                                  </m:sub>
                                </m:sSub>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 </a:t>
                          </a:r>
                          <a:endParaRPr lang="ka-GE" sz="900">
                            <a:effectLst/>
                          </a:endParaRPr>
                        </a:p>
                        <a:p>
                          <a:pPr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ka-GE" sz="800" i="1">
                                        <a:effectLst/>
                                        <a:latin typeface="Cambria Math" panose="02040503050406030204" pitchFamily="18" charset="0"/>
                                      </a:rPr>
                                    </m:ctrlPr>
                                  </m:sSubPr>
                                  <m:e>
                                    <m:r>
                                      <a:rPr lang="en-US" sz="800">
                                        <a:effectLst/>
                                        <a:latin typeface="Cambria Math" panose="02040503050406030204" pitchFamily="18" charset="0"/>
                                      </a:rPr>
                                      <m:t>𝑻</m:t>
                                    </m:r>
                                  </m:e>
                                  <m:sub>
                                    <m:r>
                                      <a:rPr lang="en-US" sz="800">
                                        <a:effectLst/>
                                        <a:latin typeface="Cambria Math" panose="02040503050406030204" pitchFamily="18" charset="0"/>
                                      </a:rPr>
                                      <m:t>𝒙</m:t>
                                    </m:r>
                                  </m:sub>
                                </m:sSub>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 </a:t>
                          </a:r>
                          <a:endParaRPr lang="ka-GE" sz="900">
                            <a:effectLst/>
                          </a:endParaRPr>
                        </a:p>
                        <a:p>
                          <a:pPr algn="ctr">
                            <a:lnSpc>
                              <a:spcPct val="150000"/>
                            </a:lnSpc>
                            <a:spcAft>
                              <a:spcPts val="0"/>
                            </a:spcAft>
                          </a:pPr>
                          <a14:m>
                            <m:oMathPara xmlns:m="http://schemas.openxmlformats.org/officeDocument/2006/math">
                              <m:oMathParaPr>
                                <m:jc m:val="centerGroup"/>
                              </m:oMathParaPr>
                              <m:oMath xmlns:m="http://schemas.openxmlformats.org/officeDocument/2006/math">
                                <m:sSubSup>
                                  <m:sSubSupPr>
                                    <m:ctrlPr>
                                      <a:rPr lang="ka-GE" sz="800" i="1">
                                        <a:effectLst/>
                                        <a:latin typeface="Cambria Math" panose="02040503050406030204" pitchFamily="18" charset="0"/>
                                      </a:rPr>
                                    </m:ctrlPr>
                                  </m:sSubSupPr>
                                  <m:e>
                                    <m:r>
                                      <a:rPr lang="en-US" sz="800">
                                        <a:effectLst/>
                                        <a:latin typeface="Cambria Math" panose="02040503050406030204" pitchFamily="18" charset="0"/>
                                      </a:rPr>
                                      <m:t>𝒆</m:t>
                                    </m:r>
                                  </m:e>
                                  <m:sub>
                                    <m:r>
                                      <a:rPr lang="en-US" sz="800">
                                        <a:effectLst/>
                                        <a:latin typeface="Cambria Math" panose="02040503050406030204" pitchFamily="18" charset="0"/>
                                      </a:rPr>
                                      <m:t>𝒙</m:t>
                                    </m:r>
                                  </m:sub>
                                  <m:sup>
                                    <m:r>
                                      <a:rPr lang="en-US" sz="800">
                                        <a:effectLst/>
                                        <a:latin typeface="Cambria Math" panose="02040503050406030204" pitchFamily="18" charset="0"/>
                                      </a:rPr>
                                      <m:t>𝟎</m:t>
                                    </m:r>
                                  </m:sup>
                                </m:sSubSup>
                                <m:r>
                                  <a:rPr lang="en-US" sz="800">
                                    <a:effectLst/>
                                    <a:latin typeface="Cambria Math" panose="02040503050406030204" pitchFamily="18" charset="0"/>
                                  </a:rPr>
                                  <m:t>=</m:t>
                                </m:r>
                                <m:f>
                                  <m:fPr>
                                    <m:type m:val="lin"/>
                                    <m:ctrlPr>
                                      <a:rPr lang="ka-GE" sz="800" i="1">
                                        <a:effectLst/>
                                        <a:latin typeface="Cambria Math" panose="02040503050406030204" pitchFamily="18" charset="0"/>
                                      </a:rPr>
                                    </m:ctrlPr>
                                  </m:fPr>
                                  <m:num>
                                    <m:sSub>
                                      <m:sSubPr>
                                        <m:ctrlPr>
                                          <a:rPr lang="ka-GE" sz="800" i="1">
                                            <a:effectLst/>
                                            <a:latin typeface="Cambria Math" panose="02040503050406030204" pitchFamily="18" charset="0"/>
                                          </a:rPr>
                                        </m:ctrlPr>
                                      </m:sSubPr>
                                      <m:e>
                                        <m:r>
                                          <a:rPr lang="en-US" sz="800">
                                            <a:effectLst/>
                                            <a:latin typeface="Cambria Math" panose="02040503050406030204" pitchFamily="18" charset="0"/>
                                          </a:rPr>
                                          <m:t>𝑻</m:t>
                                        </m:r>
                                      </m:e>
                                      <m:sub>
                                        <m:r>
                                          <a:rPr lang="en-US" sz="800">
                                            <a:effectLst/>
                                            <a:latin typeface="Cambria Math" panose="02040503050406030204" pitchFamily="18" charset="0"/>
                                          </a:rPr>
                                          <m:t>𝒙</m:t>
                                        </m:r>
                                      </m:sub>
                                    </m:sSub>
                                  </m:num>
                                  <m:den>
                                    <m:sSub>
                                      <m:sSubPr>
                                        <m:ctrlPr>
                                          <a:rPr lang="ka-GE" sz="800" i="1">
                                            <a:effectLst/>
                                            <a:latin typeface="Cambria Math" panose="02040503050406030204" pitchFamily="18" charset="0"/>
                                          </a:rPr>
                                        </m:ctrlPr>
                                      </m:sSubPr>
                                      <m:e>
                                        <m:r>
                                          <a:rPr lang="en-US" sz="800">
                                            <a:effectLst/>
                                            <a:latin typeface="Cambria Math" panose="02040503050406030204" pitchFamily="18" charset="0"/>
                                          </a:rPr>
                                          <m:t>𝒍</m:t>
                                        </m:r>
                                      </m:e>
                                      <m:sub>
                                        <m:r>
                                          <a:rPr lang="en-US" sz="800">
                                            <a:effectLst/>
                                            <a:latin typeface="Cambria Math" panose="02040503050406030204" pitchFamily="18" charset="0"/>
                                          </a:rPr>
                                          <m:t>𝒙</m:t>
                                        </m:r>
                                      </m:sub>
                                    </m:sSub>
                                  </m:den>
                                </m:f>
                              </m:oMath>
                            </m:oMathPara>
                          </a14:m>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1000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0.986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0.014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993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72123.5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72.1235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986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0.989858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0.010142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3924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71130.5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72.14047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976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0.998975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0.001025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4877.5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67206.5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dirty="0">
                              <a:effectLst/>
                            </a:rPr>
                            <a:t>68.85912</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10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0.998974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0.001026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4872.5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62329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63.92718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974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0.99692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0.00308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4862.5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57456.5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58.99025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20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971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0.99691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0.00309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4847.5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52594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54.16478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968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0.994835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0.005165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4827.5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47746.5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49.3249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30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963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0.992731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0.007269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dirty="0">
                              <a:effectLst/>
                            </a:rPr>
                            <a:t>4797.5</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42919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dirty="0">
                              <a:effectLst/>
                            </a:rPr>
                            <a:t>44.56802</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956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0.98954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0.01046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4755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dirty="0">
                              <a:effectLst/>
                            </a:rPr>
                            <a:t>38121.5</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39.87605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40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946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0.984144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0.015856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4692.5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33366.5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35.27114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931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0.973147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0.026853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4592.5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28674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30.79914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50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906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0.961369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0.038631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4442.5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24081.5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26.58002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55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871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0.942595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0.057405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4230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19639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22.54765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60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821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0.914738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0.085262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3930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15409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18.76857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751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0.869507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0.130493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3510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11479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15.28495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70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653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0.808576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0.191424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2952.5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7969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12.20368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528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158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0.700758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0.299242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2245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5016.5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9.500947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80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370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169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0.543243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0.456757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1427.5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2771.5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7.490541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nSpc>
                              <a:spcPct val="150000"/>
                            </a:lnSpc>
                            <a:spcAft>
                              <a:spcPts val="0"/>
                            </a:spcAft>
                          </a:pPr>
                          <a:r>
                            <a:rPr lang="en-US" sz="800">
                              <a:effectLst/>
                            </a:rPr>
                            <a:t>            85+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201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201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1344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1344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dirty="0">
                              <a:effectLst/>
                            </a:rPr>
                            <a:t>6.686567</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bl>
              </a:graphicData>
            </a:graphic>
          </p:graphicFrame>
        </mc:Choice>
        <mc:Fallback xmlns="">
          <p:graphicFrame>
            <p:nvGraphicFramePr>
              <p:cNvPr id="2" name="ცხრილი 1"/>
              <p:cNvGraphicFramePr>
                <a:graphicFrameLocks noGrp="1"/>
              </p:cNvGraphicFramePr>
              <p:nvPr>
                <p:extLst>
                  <p:ext uri="{D42A27DB-BD31-4B8C-83A1-F6EECF244321}">
                    <p14:modId xmlns:p14="http://schemas.microsoft.com/office/powerpoint/2010/main" val="1553998742"/>
                  </p:ext>
                </p:extLst>
              </p:nvPr>
            </p:nvGraphicFramePr>
            <p:xfrm>
              <a:off x="3056237" y="2133600"/>
              <a:ext cx="7620003" cy="3945921"/>
            </p:xfrm>
            <a:graphic>
              <a:graphicData uri="http://schemas.openxmlformats.org/drawingml/2006/table">
                <a:tbl>
                  <a:tblPr firstRow="1" firstCol="1" bandRow="1">
                    <a:tableStyleId>{5C22544A-7EE6-4342-B048-85BDC9FD1C3A}</a:tableStyleId>
                  </a:tblPr>
                  <a:tblGrid>
                    <a:gridCol w="919200"/>
                    <a:gridCol w="919200"/>
                    <a:gridCol w="919200"/>
                    <a:gridCol w="1008001"/>
                    <a:gridCol w="1008001"/>
                    <a:gridCol w="919200"/>
                    <a:gridCol w="919200"/>
                    <a:gridCol w="1008001"/>
                  </a:tblGrid>
                  <a:tr h="393073">
                    <a:tc>
                      <a:txBody>
                        <a:bodyPr/>
                        <a:lstStyle/>
                        <a:p>
                          <a:endParaRPr lang="ka-GE"/>
                        </a:p>
                      </a:txBody>
                      <a:tcPr marL="55458" marR="55458" marT="0" marB="0">
                        <a:blipFill rotWithShape="0">
                          <a:blip r:embed="rId2"/>
                          <a:stretch>
                            <a:fillRect l="-662" t="-3077" r="-731126" b="-906154"/>
                          </a:stretch>
                        </a:blipFill>
                      </a:tcPr>
                    </a:tc>
                    <a:tc>
                      <a:txBody>
                        <a:bodyPr/>
                        <a:lstStyle/>
                        <a:p>
                          <a:endParaRPr lang="ka-GE"/>
                        </a:p>
                      </a:txBody>
                      <a:tcPr marL="55458" marR="55458" marT="0" marB="0">
                        <a:blipFill rotWithShape="0">
                          <a:blip r:embed="rId2"/>
                          <a:stretch>
                            <a:fillRect l="-100662" t="-3077" r="-631126" b="-906154"/>
                          </a:stretch>
                        </a:blipFill>
                      </a:tcPr>
                    </a:tc>
                    <a:tc>
                      <a:txBody>
                        <a:bodyPr/>
                        <a:lstStyle/>
                        <a:p>
                          <a:endParaRPr lang="ka-GE"/>
                        </a:p>
                      </a:txBody>
                      <a:tcPr marL="55458" marR="55458" marT="0" marB="0">
                        <a:blipFill rotWithShape="0">
                          <a:blip r:embed="rId2"/>
                          <a:stretch>
                            <a:fillRect l="-200662" t="-3077" r="-531126" b="-906154"/>
                          </a:stretch>
                        </a:blipFill>
                      </a:tcPr>
                    </a:tc>
                    <a:tc>
                      <a:txBody>
                        <a:bodyPr/>
                        <a:lstStyle/>
                        <a:p>
                          <a:endParaRPr lang="ka-GE"/>
                        </a:p>
                      </a:txBody>
                      <a:tcPr marL="55458" marR="55458" marT="0" marB="0">
                        <a:blipFill rotWithShape="0">
                          <a:blip r:embed="rId2"/>
                          <a:stretch>
                            <a:fillRect l="-275152" t="-3077" r="-386061" b="-906154"/>
                          </a:stretch>
                        </a:blipFill>
                      </a:tcPr>
                    </a:tc>
                    <a:tc>
                      <a:txBody>
                        <a:bodyPr/>
                        <a:lstStyle/>
                        <a:p>
                          <a:endParaRPr lang="ka-GE"/>
                        </a:p>
                      </a:txBody>
                      <a:tcPr marL="55458" marR="55458" marT="0" marB="0">
                        <a:blipFill rotWithShape="0">
                          <a:blip r:embed="rId2"/>
                          <a:stretch>
                            <a:fillRect l="-372892" t="-3077" r="-283735" b="-906154"/>
                          </a:stretch>
                        </a:blipFill>
                      </a:tcPr>
                    </a:tc>
                    <a:tc>
                      <a:txBody>
                        <a:bodyPr/>
                        <a:lstStyle/>
                        <a:p>
                          <a:endParaRPr lang="ka-GE"/>
                        </a:p>
                      </a:txBody>
                      <a:tcPr marL="55458" marR="55458" marT="0" marB="0">
                        <a:blipFill rotWithShape="0">
                          <a:blip r:embed="rId2"/>
                          <a:stretch>
                            <a:fillRect l="-519868" t="-3077" r="-211921" b="-906154"/>
                          </a:stretch>
                        </a:blipFill>
                      </a:tcPr>
                    </a:tc>
                    <a:tc>
                      <a:txBody>
                        <a:bodyPr/>
                        <a:lstStyle/>
                        <a:p>
                          <a:endParaRPr lang="ka-GE"/>
                        </a:p>
                      </a:txBody>
                      <a:tcPr marL="55458" marR="55458" marT="0" marB="0">
                        <a:blipFill rotWithShape="0">
                          <a:blip r:embed="rId2"/>
                          <a:stretch>
                            <a:fillRect l="-619868" t="-3077" r="-111921" b="-906154"/>
                          </a:stretch>
                        </a:blipFill>
                      </a:tcPr>
                    </a:tc>
                    <a:tc>
                      <a:txBody>
                        <a:bodyPr/>
                        <a:lstStyle/>
                        <a:p>
                          <a:endParaRPr lang="ka-GE"/>
                        </a:p>
                      </a:txBody>
                      <a:tcPr marL="55458" marR="55458" marT="0" marB="0">
                        <a:blipFill rotWithShape="0">
                          <a:blip r:embed="rId2"/>
                          <a:stretch>
                            <a:fillRect l="-658788" t="-3077" r="-2424" b="-906154"/>
                          </a:stretch>
                        </a:blipFill>
                      </a:tcPr>
                    </a:tc>
                  </a:tr>
                  <a:tr h="186992">
                    <a:tc>
                      <a:txBody>
                        <a:bodyPr/>
                        <a:lstStyle/>
                        <a:p>
                          <a:pPr algn="r">
                            <a:lnSpc>
                              <a:spcPct val="150000"/>
                            </a:lnSpc>
                            <a:spcAft>
                              <a:spcPts val="0"/>
                            </a:spcAft>
                          </a:pPr>
                          <a:r>
                            <a:rPr lang="en-US" sz="800">
                              <a:effectLst/>
                            </a:rPr>
                            <a:t>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1000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0.986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0.014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993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72123.5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72.1235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986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0.989858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0.010142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3924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71130.5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72.14047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976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0.998975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0.001025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4877.5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67206.5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dirty="0">
                              <a:effectLst/>
                            </a:rPr>
                            <a:t>68.85912</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10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0.998974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0.001026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4872.5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62329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63.92718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974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0.99692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0.00308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4862.5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57456.5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58.99025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20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971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0.99691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0.00309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4847.5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52594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54.16478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968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0.994835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0.005165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4827.5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47746.5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49.3249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30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963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0.992731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0.007269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dirty="0">
                              <a:effectLst/>
                            </a:rPr>
                            <a:t>4797.5</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42919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dirty="0">
                              <a:effectLst/>
                            </a:rPr>
                            <a:t>44.56802</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956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0.98954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0.01046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4755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dirty="0">
                              <a:effectLst/>
                            </a:rPr>
                            <a:t>38121.5</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39.87605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40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946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0.984144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0.015856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4692.5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33366.5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35.27114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931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0.973147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0.026853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4592.5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28674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30.79914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50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906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0.961369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0.038631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4442.5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24081.5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26.58002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55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871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0.942595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0.057405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4230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19639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22.54765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60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821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0.914738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0.085262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3930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15409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18.76857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751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0.869507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0.130493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3510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11479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15.28495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70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653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0.808576</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0.191424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2952.5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7969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12.20368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528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158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0.700758</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0.299242</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2245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5016.5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9.500947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gn="r">
                            <a:lnSpc>
                              <a:spcPct val="150000"/>
                            </a:lnSpc>
                            <a:spcAft>
                              <a:spcPts val="0"/>
                            </a:spcAft>
                          </a:pPr>
                          <a:r>
                            <a:rPr lang="en-US" sz="800">
                              <a:effectLst/>
                            </a:rPr>
                            <a:t>80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370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169</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0.543243</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0.456757</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1427.5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2771.5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7.490541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r h="186992">
                    <a:tc>
                      <a:txBody>
                        <a:bodyPr/>
                        <a:lstStyle/>
                        <a:p>
                          <a:pPr>
                            <a:lnSpc>
                              <a:spcPct val="150000"/>
                            </a:lnSpc>
                            <a:spcAft>
                              <a:spcPts val="0"/>
                            </a:spcAft>
                          </a:pPr>
                          <a:r>
                            <a:rPr lang="en-US" sz="800">
                              <a:effectLst/>
                            </a:rPr>
                            <a:t>            85+</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201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201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0</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1344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a:effectLst/>
                            </a:rPr>
                            <a:t>1344</a:t>
                          </a:r>
                          <a:endParaRPr lang="ka-GE" sz="90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c>
                      <a:txBody>
                        <a:bodyPr/>
                        <a:lstStyle/>
                        <a:p>
                          <a:pPr algn="ctr">
                            <a:lnSpc>
                              <a:spcPct val="150000"/>
                            </a:lnSpc>
                            <a:spcAft>
                              <a:spcPts val="0"/>
                            </a:spcAft>
                          </a:pPr>
                          <a:r>
                            <a:rPr lang="en-US" sz="800" dirty="0">
                              <a:effectLst/>
                            </a:rPr>
                            <a:t>6.686567</a:t>
                          </a:r>
                          <a:endParaRPr lang="ka-GE" sz="900" dirty="0">
                            <a:effectLst/>
                            <a:latin typeface="Sylfaen" panose="010A0502050306030303" pitchFamily="18" charset="0"/>
                            <a:ea typeface="Sylfaen" panose="010A0502050306030303" pitchFamily="18" charset="0"/>
                            <a:cs typeface="Times New Roman" panose="02020603050405020304" pitchFamily="18" charset="0"/>
                          </a:endParaRPr>
                        </a:p>
                      </a:txBody>
                      <a:tcPr marL="55458" marR="55458" marT="0" marB="0"/>
                    </a:tc>
                  </a:tr>
                </a:tbl>
              </a:graphicData>
            </a:graphic>
          </p:graphicFrame>
        </mc:Fallback>
      </mc:AlternateContent>
      <p:sp>
        <p:nvSpPr>
          <p:cNvPr id="3" name="Rectangle 1"/>
          <p:cNvSpPr>
            <a:spLocks noChangeArrowheads="1"/>
          </p:cNvSpPr>
          <p:nvPr/>
        </p:nvSpPr>
        <p:spPr bwMode="auto">
          <a:xfrm>
            <a:off x="4033753" y="1556519"/>
            <a:ext cx="664248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ka-GE" sz="10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მოკვდაობის ცხრილი (2014 წ.)</a:t>
            </a:r>
            <a:endParaRPr kumimoji="0" lang="ka-GE" sz="80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ka-GE" sz="10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ცხრილი</a:t>
            </a:r>
            <a:r>
              <a:rPr kumimoji="0" lang="ru-RU" sz="10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a:t>
            </a:r>
            <a:r>
              <a:rPr kumimoji="0" lang="ka-GE" sz="1000" b="1" i="0" u="none" strike="noStrike" cap="none" normalizeH="0" baseline="0" dirty="0" smtClean="0">
                <a:ln>
                  <a:noFill/>
                </a:ln>
                <a:solidFill>
                  <a:schemeClr val="tx1"/>
                </a:solidFill>
                <a:effectLst/>
                <a:latin typeface="Sylfaen" panose="010A0502050306030303" pitchFamily="18" charset="0"/>
                <a:ea typeface="Sylfaen" panose="010A0502050306030303" pitchFamily="18" charset="0"/>
                <a:cs typeface="Times New Roman" panose="02020603050405020304" pitchFamily="18" charset="0"/>
              </a:rPr>
              <a:t>3</a:t>
            </a:r>
            <a:endParaRPr kumimoji="0" lang="ka-G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1720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მართკუთხედი 1"/>
              <p:cNvSpPr/>
              <p:nvPr/>
            </p:nvSpPr>
            <p:spPr>
              <a:xfrm>
                <a:off x="1977081" y="757881"/>
                <a:ext cx="9152238" cy="4637167"/>
              </a:xfrm>
              <a:prstGeom prst="rect">
                <a:avLst/>
              </a:prstGeom>
            </p:spPr>
            <p:txBody>
              <a:bodyPr wrap="square">
                <a:spAutoFit/>
              </a:bodyPr>
              <a:lstStyle/>
              <a:p>
                <a:pPr algn="just">
                  <a:lnSpc>
                    <a:spcPct val="150000"/>
                  </a:lnSpc>
                  <a:spcAft>
                    <a:spcPts val="800"/>
                  </a:spcAft>
                  <a:tabLst>
                    <a:tab pos="4286250" algn="l"/>
                  </a:tabLst>
                </a:pPr>
                <a:r>
                  <a:rPr lang="ka-GE" b="1" dirty="0">
                    <a:solidFill>
                      <a:srgbClr val="000000"/>
                    </a:solidFill>
                    <a:ea typeface="Times New Roman" panose="02020603050405020304" pitchFamily="18" charset="0"/>
                    <a:cs typeface="Times New Roman" panose="02020603050405020304" pitchFamily="18" charset="0"/>
                  </a:rPr>
                  <a:t>დემოგრაფიული დატვირთვა:</a:t>
                </a:r>
                <a:endParaRPr lang="ka-GE" sz="1600" b="1" dirty="0">
                  <a:ea typeface="Sylfaen" panose="010A0502050306030303" pitchFamily="18" charset="0"/>
                  <a:cs typeface="Times New Roman" panose="02020603050405020304" pitchFamily="18" charset="0"/>
                </a:endParaRPr>
              </a:p>
              <a:p>
                <a:pPr algn="ctr">
                  <a:lnSpc>
                    <a:spcPct val="150000"/>
                  </a:lnSpc>
                  <a:spcAft>
                    <a:spcPts val="800"/>
                  </a:spcAft>
                  <a:tabLst>
                    <a:tab pos="4286250" algn="l"/>
                  </a:tabLst>
                </a:pPr>
                <a14:m>
                  <m:oMath xmlns:m="http://schemas.openxmlformats.org/officeDocument/2006/math">
                    <m:r>
                      <a:rPr lang="ru-RU" b="1"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𝜥</m:t>
                    </m:r>
                  </m:oMath>
                </a14:m>
                <a:r>
                  <a:rPr lang="ru-RU" b="1" dirty="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  =</a:t>
                </a:r>
                <a:r>
                  <a:rPr lang="ru-RU" b="1" dirty="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a:t>
                </a:r>
                <a:r>
                  <a:rPr lang="ka-GE" b="1" dirty="0">
                    <a:solidFill>
                      <a:srgbClr val="000000"/>
                    </a:solidFill>
                    <a:ea typeface="Times New Roman" panose="02020603050405020304" pitchFamily="18" charset="0"/>
                    <a:cs typeface="Times New Roman" panose="02020603050405020304" pitchFamily="18" charset="0"/>
                  </a:rPr>
                  <a:t>0-15; </a:t>
                </a:r>
                <a:r>
                  <a:rPr lang="ka-GE" b="1" dirty="0" smtClean="0">
                    <a:solidFill>
                      <a:srgbClr val="000000"/>
                    </a:solidFill>
                    <a:ea typeface="Times New Roman" panose="02020603050405020304" pitchFamily="18" charset="0"/>
                    <a:cs typeface="Times New Roman" panose="02020603050405020304" pitchFamily="18" charset="0"/>
                  </a:rPr>
                  <a:t>65</a:t>
                </a:r>
                <a:r>
                  <a:rPr lang="ka-GE" b="1" dirty="0">
                    <a:solidFill>
                      <a:srgbClr val="000000"/>
                    </a:solidFill>
                    <a:ea typeface="Times New Roman" panose="02020603050405020304" pitchFamily="18" charset="0"/>
                    <a:cs typeface="Times New Roman" panose="02020603050405020304" pitchFamily="18" charset="0"/>
                  </a:rPr>
                  <a:t>+)  / </a:t>
                </a:r>
                <a:r>
                  <a:rPr lang="ru-RU" b="1" dirty="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 (15+</a:t>
                </a:r>
                <a:r>
                  <a:rPr lang="ka-GE" b="1" dirty="0">
                    <a:solidFill>
                      <a:srgbClr val="000000"/>
                    </a:solidFill>
                    <a:ea typeface="Times New Roman" panose="02020603050405020304" pitchFamily="18" charset="0"/>
                    <a:cs typeface="Times New Roman" panose="02020603050405020304" pitchFamily="18" charset="0"/>
                  </a:rPr>
                  <a:t>; 65)</a:t>
                </a:r>
                <a:endParaRPr lang="ka-GE" sz="1600" dirty="0">
                  <a:ea typeface="Sylfaen" panose="010A0502050306030303" pitchFamily="18" charset="0"/>
                  <a:cs typeface="Times New Roman" panose="02020603050405020304" pitchFamily="18" charset="0"/>
                </a:endParaRPr>
              </a:p>
              <a:p>
                <a:pPr algn="just">
                  <a:lnSpc>
                    <a:spcPct val="150000"/>
                  </a:lnSpc>
                  <a:spcAft>
                    <a:spcPts val="0"/>
                  </a:spcAft>
                  <a:tabLst>
                    <a:tab pos="4286250" algn="l"/>
                  </a:tabLst>
                </a:pPr>
                <a:r>
                  <a:rPr lang="ka-GE" dirty="0">
                    <a:solidFill>
                      <a:srgbClr val="000000"/>
                    </a:solidFill>
                    <a:ea typeface="Times New Roman" panose="02020603050405020304" pitchFamily="18" charset="0"/>
                    <a:cs typeface="Times New Roman" panose="02020603050405020304" pitchFamily="18" charset="0"/>
                  </a:rPr>
                  <a:t>სადაც,  </a:t>
                </a:r>
                <a:r>
                  <a:rPr lang="ru-RU" dirty="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a:t>
                </a:r>
                <a:r>
                  <a:rPr lang="ka-GE" dirty="0">
                    <a:solidFill>
                      <a:srgbClr val="000000"/>
                    </a:solidFill>
                    <a:ea typeface="Times New Roman" panose="02020603050405020304" pitchFamily="18" charset="0"/>
                    <a:cs typeface="Times New Roman" panose="02020603050405020304" pitchFamily="18" charset="0"/>
                  </a:rPr>
                  <a:t>0-15; +65+)  -- </a:t>
                </a:r>
                <a:r>
                  <a:rPr lang="ka-GE" dirty="0" smtClean="0">
                    <a:solidFill>
                      <a:srgbClr val="000000"/>
                    </a:solidFill>
                    <a:ea typeface="Times New Roman" panose="02020603050405020304" pitchFamily="18" charset="0"/>
                    <a:cs typeface="Times New Roman" panose="02020603050405020304" pitchFamily="18" charset="0"/>
                  </a:rPr>
                  <a:t>„გამოსაკვები“  მოსახლეობა</a:t>
                </a:r>
                <a:r>
                  <a:rPr lang="ka-GE" dirty="0">
                    <a:solidFill>
                      <a:srgbClr val="000000"/>
                    </a:solidFill>
                    <a:ea typeface="Times New Roman" panose="02020603050405020304" pitchFamily="18" charset="0"/>
                    <a:cs typeface="Times New Roman" panose="02020603050405020304" pitchFamily="18" charset="0"/>
                  </a:rPr>
                  <a:t>;</a:t>
                </a:r>
                <a:endParaRPr lang="ka-GE" sz="1600" dirty="0">
                  <a:ea typeface="Sylfaen" panose="010A0502050306030303" pitchFamily="18" charset="0"/>
                  <a:cs typeface="Times New Roman" panose="02020603050405020304" pitchFamily="18" charset="0"/>
                </a:endParaRPr>
              </a:p>
              <a:p>
                <a:pPr algn="just">
                  <a:lnSpc>
                    <a:spcPct val="150000"/>
                  </a:lnSpc>
                  <a:spcAft>
                    <a:spcPts val="0"/>
                  </a:spcAft>
                </a:pPr>
                <a:r>
                  <a:rPr lang="ru-RU" dirty="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a:t>∑ (15+</a:t>
                </a:r>
                <a:r>
                  <a:rPr lang="ka-GE" dirty="0">
                    <a:solidFill>
                      <a:srgbClr val="000000"/>
                    </a:solidFill>
                    <a:ea typeface="Times New Roman" panose="02020603050405020304" pitchFamily="18" charset="0"/>
                    <a:cs typeface="Times New Roman" panose="02020603050405020304" pitchFamily="18" charset="0"/>
                  </a:rPr>
                  <a:t>; 65)    —  </a:t>
                </a:r>
                <a:r>
                  <a:rPr lang="ka-GE" dirty="0" smtClean="0">
                    <a:solidFill>
                      <a:srgbClr val="000000"/>
                    </a:solidFill>
                    <a:ea typeface="Times New Roman" panose="02020603050405020304" pitchFamily="18" charset="0"/>
                    <a:cs typeface="Times New Roman" panose="02020603050405020304" pitchFamily="18" charset="0"/>
                  </a:rPr>
                  <a:t>შრომისუნარიანი  </a:t>
                </a:r>
                <a:r>
                  <a:rPr lang="ka-GE" dirty="0">
                    <a:solidFill>
                      <a:srgbClr val="000000"/>
                    </a:solidFill>
                    <a:ea typeface="Times New Roman" panose="02020603050405020304" pitchFamily="18" charset="0"/>
                    <a:cs typeface="Times New Roman" panose="02020603050405020304" pitchFamily="18" charset="0"/>
                  </a:rPr>
                  <a:t>მოსახლეობა.</a:t>
                </a:r>
                <a:endParaRPr lang="ka-GE" sz="1600" dirty="0">
                  <a:ea typeface="Sylfaen" panose="010A0502050306030303" pitchFamily="18" charset="0"/>
                  <a:cs typeface="Times New Roman" panose="02020603050405020304" pitchFamily="18" charset="0"/>
                </a:endParaRPr>
              </a:p>
              <a:p>
                <a:pPr>
                  <a:lnSpc>
                    <a:spcPct val="150000"/>
                  </a:lnSpc>
                  <a:spcAft>
                    <a:spcPts val="0"/>
                  </a:spcAft>
                </a:pPr>
                <a:r>
                  <a:rPr lang="ka-GE" dirty="0">
                    <a:ea typeface="Sylfaen" panose="010A0502050306030303" pitchFamily="18" charset="0"/>
                    <a:cs typeface="Times New Roman" panose="02020603050405020304" pitchFamily="18" charset="0"/>
                  </a:rPr>
                  <a:t>2002 წლის ცხრილის მიხედვით:  </a:t>
                </a:r>
                <a14:m>
                  <m:oMath xmlns:m="http://schemas.openxmlformats.org/officeDocument/2006/math">
                    <m:r>
                      <a:rPr lang="ru-RU" b="1"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𝜥</m:t>
                    </m:r>
                  </m:oMath>
                </a14:m>
                <a:r>
                  <a:rPr lang="ru-RU" b="1" dirty="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  =  </a:t>
                </a:r>
                <a:r>
                  <a:rPr lang="ka-GE" b="1" dirty="0">
                    <a:solidFill>
                      <a:srgbClr val="000000"/>
                    </a:solidFill>
                    <a:ea typeface="Times New Roman" panose="02020603050405020304" pitchFamily="18" charset="0"/>
                    <a:cs typeface="Times New Roman" panose="02020603050405020304" pitchFamily="18" charset="0"/>
                  </a:rPr>
                  <a:t>4491  / 9532 =  0.47</a:t>
                </a:r>
                <a:endParaRPr lang="ka-GE" sz="1600" dirty="0">
                  <a:ea typeface="Sylfaen" panose="010A0502050306030303" pitchFamily="18" charset="0"/>
                  <a:cs typeface="Times New Roman" panose="02020603050405020304" pitchFamily="18" charset="0"/>
                </a:endParaRPr>
              </a:p>
              <a:p>
                <a:pPr>
                  <a:lnSpc>
                    <a:spcPct val="150000"/>
                  </a:lnSpc>
                  <a:spcAft>
                    <a:spcPts val="0"/>
                  </a:spcAft>
                </a:pPr>
                <a:r>
                  <a:rPr lang="ka-GE" dirty="0">
                    <a:ea typeface="Sylfaen" panose="010A0502050306030303" pitchFamily="18" charset="0"/>
                    <a:cs typeface="Times New Roman" panose="02020603050405020304" pitchFamily="18" charset="0"/>
                  </a:rPr>
                  <a:t>2014 წლის ცხრილის მიხედვით:  </a:t>
                </a:r>
                <a14:m>
                  <m:oMath xmlns:m="http://schemas.openxmlformats.org/officeDocument/2006/math">
                    <m:r>
                      <a:rPr lang="ru-RU" b="1"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𝜥</m:t>
                    </m:r>
                  </m:oMath>
                </a14:m>
                <a:r>
                  <a:rPr lang="ru-RU" b="1" dirty="0">
                    <a:solidFill>
                      <a:srgbClr val="000000"/>
                    </a:solidFill>
                    <a:effectLst/>
                    <a:latin typeface="Sylfaen" panose="010A0502050306030303" pitchFamily="18" charset="0"/>
                    <a:ea typeface="Times New Roman" panose="02020603050405020304" pitchFamily="18" charset="0"/>
                    <a:cs typeface="Times New Roman" panose="02020603050405020304" pitchFamily="18" charset="0"/>
                  </a:rPr>
                  <a:t>  =  </a:t>
                </a:r>
                <a:r>
                  <a:rPr lang="ka-GE" b="1" dirty="0">
                    <a:solidFill>
                      <a:srgbClr val="000000"/>
                    </a:solidFill>
                    <a:ea typeface="Times New Roman" panose="02020603050405020304" pitchFamily="18" charset="0"/>
                    <a:cs typeface="Times New Roman" panose="02020603050405020304" pitchFamily="18" charset="0"/>
                  </a:rPr>
                  <a:t>4689  / 10058 =</a:t>
                </a:r>
                <a:r>
                  <a:rPr lang="ka-GE" b="1" dirty="0" smtClean="0">
                    <a:solidFill>
                      <a:srgbClr val="000000"/>
                    </a:solidFill>
                    <a:ea typeface="Times New Roman" panose="02020603050405020304" pitchFamily="18" charset="0"/>
                    <a:cs typeface="Times New Roman" panose="02020603050405020304" pitchFamily="18" charset="0"/>
                  </a:rPr>
                  <a:t>0.46</a:t>
                </a:r>
              </a:p>
              <a:p>
                <a:pPr>
                  <a:lnSpc>
                    <a:spcPct val="150000"/>
                  </a:lnSpc>
                </a:pPr>
                <a:r>
                  <a:rPr lang="ka-GE" sz="1600" dirty="0" smtClean="0"/>
                  <a:t>მიღებული </a:t>
                </a:r>
                <a:r>
                  <a:rPr lang="ka-GE" sz="1600" dirty="0"/>
                  <a:t>დემოგრაფიული დატვირთვის მაჩვენებელი  გათვლილია იმ იდეალური შემთხვევისათვის, როდესაც   შრომისუნარიანი მოსახლეობის  მაქსიმალური  რაოდენობა იქნება დასაქმებული. </a:t>
                </a:r>
                <a:endParaRPr lang="ka-GE" sz="1600" dirty="0" smtClean="0"/>
              </a:p>
              <a:p>
                <a:pPr>
                  <a:lnSpc>
                    <a:spcPct val="150000"/>
                  </a:lnSpc>
                </a:pPr>
                <a:r>
                  <a:rPr lang="en-US" sz="1600" dirty="0" smtClean="0"/>
                  <a:t>Ps. 2016-2017 </a:t>
                </a:r>
                <a:r>
                  <a:rPr lang="ka-GE" sz="1600" dirty="0" smtClean="0"/>
                  <a:t>წლების მონაცემების მიხედვით  დემოგრაფიული დატვირთვა შეადგენს 0.58; 0.61</a:t>
                </a:r>
                <a:endParaRPr lang="ka-GE" sz="1600" dirty="0"/>
              </a:p>
              <a:p>
                <a:pPr>
                  <a:lnSpc>
                    <a:spcPct val="150000"/>
                  </a:lnSpc>
                  <a:spcAft>
                    <a:spcPts val="0"/>
                  </a:spcAft>
                </a:pPr>
                <a:endParaRPr lang="ka-GE" sz="1600" dirty="0">
                  <a:ea typeface="Sylfaen" panose="010A0502050306030303" pitchFamily="18" charset="0"/>
                  <a:cs typeface="Times New Roman" panose="02020603050405020304" pitchFamily="18" charset="0"/>
                </a:endParaRPr>
              </a:p>
            </p:txBody>
          </p:sp>
        </mc:Choice>
        <mc:Fallback xmlns="">
          <p:sp>
            <p:nvSpPr>
              <p:cNvPr id="2" name="მართკუთხედი 1"/>
              <p:cNvSpPr>
                <a:spLocks noRot="1" noChangeAspect="1" noMove="1" noResize="1" noEditPoints="1" noAdjustHandles="1" noChangeArrowheads="1" noChangeShapeType="1" noTextEdit="1"/>
              </p:cNvSpPr>
              <p:nvPr/>
            </p:nvSpPr>
            <p:spPr>
              <a:xfrm>
                <a:off x="1977081" y="757881"/>
                <a:ext cx="9152238" cy="4637167"/>
              </a:xfrm>
              <a:prstGeom prst="rect">
                <a:avLst/>
              </a:prstGeom>
              <a:blipFill rotWithShape="0">
                <a:blip r:embed="rId2"/>
                <a:stretch>
                  <a:fillRect l="-533"/>
                </a:stretch>
              </a:blipFill>
            </p:spPr>
            <p:txBody>
              <a:bodyPr/>
              <a:lstStyle/>
              <a:p>
                <a:r>
                  <a:rPr lang="ka-GE">
                    <a:noFill/>
                  </a:rPr>
                  <a:t> </a:t>
                </a:r>
              </a:p>
            </p:txBody>
          </p:sp>
        </mc:Fallback>
      </mc:AlternateContent>
    </p:spTree>
    <p:extLst>
      <p:ext uri="{BB962C8B-B14F-4D97-AF65-F5344CB8AC3E}">
        <p14:creationId xmlns:p14="http://schemas.microsoft.com/office/powerpoint/2010/main" val="3694576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2092411" y="759731"/>
            <a:ext cx="8328454" cy="5227072"/>
          </a:xfrm>
          <a:prstGeom prst="rect">
            <a:avLst/>
          </a:prstGeom>
        </p:spPr>
        <p:txBody>
          <a:bodyPr wrap="square">
            <a:spAutoFit/>
          </a:bodyPr>
          <a:lstStyle/>
          <a:p>
            <a:pPr algn="just">
              <a:lnSpc>
                <a:spcPct val="150000"/>
              </a:lnSpc>
              <a:spcAft>
                <a:spcPts val="600"/>
              </a:spcAft>
            </a:pPr>
            <a:r>
              <a:rPr lang="ka-GE" sz="1400" dirty="0">
                <a:ea typeface="Sylfaen" panose="010A0502050306030303" pitchFamily="18" charset="0"/>
                <a:cs typeface="Times New Roman" panose="02020603050405020304" pitchFamily="18" charset="0"/>
              </a:rPr>
              <a:t>რეგიონის ეკონომიკურად აქტიური მოსახლეობაზე მოკვდავობის გავლენის შეფასებისათვის გამოყენებულია იტალიელი  სტატისტიკოს ეკონომისტის დ. </a:t>
            </a:r>
            <a:r>
              <a:rPr lang="ka-GE" sz="1400" dirty="0" err="1">
                <a:ea typeface="Sylfaen" panose="010A0502050306030303" pitchFamily="18" charset="0"/>
                <a:cs typeface="Times New Roman" panose="02020603050405020304" pitchFamily="18" charset="0"/>
              </a:rPr>
              <a:t>მორტარის</a:t>
            </a:r>
            <a:r>
              <a:rPr lang="ka-GE" sz="1400" dirty="0">
                <a:ea typeface="Sylfaen" panose="010A0502050306030303" pitchFamily="18" charset="0"/>
                <a:cs typeface="Times New Roman" panose="02020603050405020304" pitchFamily="18" charset="0"/>
              </a:rPr>
              <a:t> მიერ შემუშავებული მოდელი, რომლითაც შესაძლებელია  გაკეთდეს პროგნოზი  15+  და 65 ასაკობრივი ჯგუფის  სიცოცხლის საშუალო  ხანგრძლივობაზე.</a:t>
            </a:r>
          </a:p>
          <a:p>
            <a:pPr>
              <a:lnSpc>
                <a:spcPct val="150000"/>
              </a:lnSpc>
              <a:spcAft>
                <a:spcPts val="800"/>
              </a:spcAft>
            </a:pPr>
            <a:r>
              <a:rPr lang="ka-GE" sz="1400" baseline="-25000" dirty="0">
                <a:ea typeface="Times New Roman" panose="02020603050405020304" pitchFamily="18" charset="0"/>
                <a:cs typeface="Times New Roman" panose="02020603050405020304" pitchFamily="18" charset="0"/>
              </a:rPr>
              <a:t>                                    (n)t</a:t>
            </a:r>
            <a:r>
              <a:rPr lang="ka-GE" sz="1400" dirty="0">
                <a:ea typeface="Times New Roman" panose="02020603050405020304" pitchFamily="18" charset="0"/>
                <a:cs typeface="Times New Roman" panose="02020603050405020304" pitchFamily="18" charset="0"/>
              </a:rPr>
              <a:t>E</a:t>
            </a:r>
            <a:r>
              <a:rPr lang="ka-GE" sz="1400" baseline="-25000" dirty="0">
                <a:ea typeface="Times New Roman" panose="02020603050405020304" pitchFamily="18" charset="0"/>
                <a:cs typeface="Times New Roman" panose="02020603050405020304" pitchFamily="18" charset="0"/>
              </a:rPr>
              <a:t>0</a:t>
            </a:r>
            <a:r>
              <a:rPr lang="ka-GE" sz="1400" dirty="0">
                <a:ea typeface="Times New Roman" panose="02020603050405020304" pitchFamily="18" charset="0"/>
                <a:cs typeface="Times New Roman" panose="02020603050405020304" pitchFamily="18" charset="0"/>
              </a:rPr>
              <a:t>   =  </a:t>
            </a:r>
            <a:r>
              <a:rPr lang="ka-GE" sz="1400" dirty="0" err="1">
                <a:ea typeface="Times New Roman" panose="02020603050405020304" pitchFamily="18" charset="0"/>
                <a:cs typeface="Times New Roman" panose="02020603050405020304" pitchFamily="18" charset="0"/>
              </a:rPr>
              <a:t>l</a:t>
            </a:r>
            <a:r>
              <a:rPr lang="ka-GE" sz="1400" baseline="-25000" dirty="0" err="1">
                <a:ea typeface="Times New Roman" panose="02020603050405020304" pitchFamily="18" charset="0"/>
                <a:cs typeface="Times New Roman" panose="02020603050405020304" pitchFamily="18" charset="0"/>
              </a:rPr>
              <a:t>n</a:t>
            </a:r>
            <a:r>
              <a:rPr lang="ka-GE" sz="1400" baseline="-25000" dirty="0">
                <a:ea typeface="Times New Roman" panose="02020603050405020304" pitchFamily="18" charset="0"/>
                <a:cs typeface="Times New Roman" panose="02020603050405020304" pitchFamily="18" charset="0"/>
              </a:rPr>
              <a:t>  </a:t>
            </a:r>
            <a:r>
              <a:rPr lang="ka-GE" sz="1400" dirty="0">
                <a:ea typeface="Times New Roman" panose="02020603050405020304" pitchFamily="18" charset="0"/>
                <a:cs typeface="Times New Roman" panose="02020603050405020304" pitchFamily="18" charset="0"/>
              </a:rPr>
              <a:t>\ l</a:t>
            </a:r>
            <a:r>
              <a:rPr lang="ka-GE" sz="1400" baseline="-25000" dirty="0">
                <a:ea typeface="Times New Roman" panose="02020603050405020304" pitchFamily="18" charset="0"/>
                <a:cs typeface="Times New Roman" panose="02020603050405020304" pitchFamily="18" charset="0"/>
              </a:rPr>
              <a:t>0 </a:t>
            </a:r>
            <a:r>
              <a:rPr lang="ka-GE" sz="1400" dirty="0">
                <a:ea typeface="Times New Roman" panose="02020603050405020304" pitchFamily="18" charset="0"/>
                <a:cs typeface="Times New Roman" panose="02020603050405020304" pitchFamily="18" charset="0"/>
              </a:rPr>
              <a:t>  [</a:t>
            </a:r>
            <a:r>
              <a:rPr lang="ka-GE" sz="1400" dirty="0" err="1">
                <a:ea typeface="Times New Roman" panose="02020603050405020304" pitchFamily="18" charset="0"/>
                <a:cs typeface="Times New Roman" panose="02020603050405020304" pitchFamily="18" charset="0"/>
              </a:rPr>
              <a:t>E</a:t>
            </a:r>
            <a:r>
              <a:rPr lang="ka-GE" sz="1400" baseline="-25000" dirty="0" err="1">
                <a:ea typeface="Times New Roman" panose="02020603050405020304" pitchFamily="18" charset="0"/>
                <a:cs typeface="Times New Roman" panose="02020603050405020304" pitchFamily="18" charset="0"/>
              </a:rPr>
              <a:t>n</a:t>
            </a:r>
            <a:r>
              <a:rPr lang="ka-GE" sz="1400" baseline="-25000" dirty="0">
                <a:ea typeface="Times New Roman" panose="02020603050405020304" pitchFamily="18" charset="0"/>
                <a:cs typeface="Times New Roman" panose="02020603050405020304" pitchFamily="18" charset="0"/>
              </a:rPr>
              <a:t> </a:t>
            </a:r>
            <a:r>
              <a:rPr lang="ka-GE" sz="1400" dirty="0">
                <a:ea typeface="Times New Roman" panose="02020603050405020304" pitchFamily="18" charset="0"/>
                <a:cs typeface="Times New Roman" panose="02020603050405020304" pitchFamily="18" charset="0"/>
              </a:rPr>
              <a:t>–( </a:t>
            </a:r>
            <a:r>
              <a:rPr lang="ka-GE" sz="1400" dirty="0" err="1">
                <a:ea typeface="Times New Roman" panose="02020603050405020304" pitchFamily="18" charset="0"/>
                <a:cs typeface="Times New Roman" panose="02020603050405020304" pitchFamily="18" charset="0"/>
              </a:rPr>
              <a:t>l</a:t>
            </a:r>
            <a:r>
              <a:rPr lang="ka-GE" sz="1400" baseline="-25000" dirty="0" err="1">
                <a:ea typeface="Times New Roman" panose="02020603050405020304" pitchFamily="18" charset="0"/>
                <a:cs typeface="Times New Roman" panose="02020603050405020304" pitchFamily="18" charset="0"/>
              </a:rPr>
              <a:t>t</a:t>
            </a:r>
            <a:r>
              <a:rPr lang="ka-GE" sz="1400" baseline="-25000" dirty="0">
                <a:ea typeface="Times New Roman" panose="02020603050405020304" pitchFamily="18" charset="0"/>
                <a:cs typeface="Times New Roman" panose="02020603050405020304" pitchFamily="18" charset="0"/>
              </a:rPr>
              <a:t>  </a:t>
            </a:r>
            <a:r>
              <a:rPr lang="ka-GE" sz="1400" dirty="0">
                <a:ea typeface="Times New Roman" panose="02020603050405020304" pitchFamily="18" charset="0"/>
                <a:cs typeface="Times New Roman" panose="02020603050405020304" pitchFamily="18" charset="0"/>
              </a:rPr>
              <a:t>\ </a:t>
            </a:r>
            <a:r>
              <a:rPr lang="ka-GE" sz="1400" dirty="0" err="1">
                <a:ea typeface="Times New Roman" panose="02020603050405020304" pitchFamily="18" charset="0"/>
                <a:cs typeface="Times New Roman" panose="02020603050405020304" pitchFamily="18" charset="0"/>
              </a:rPr>
              <a:t>l</a:t>
            </a:r>
            <a:r>
              <a:rPr lang="ka-GE" sz="1400" baseline="-25000" dirty="0" err="1">
                <a:ea typeface="Times New Roman" panose="02020603050405020304" pitchFamily="18" charset="0"/>
                <a:cs typeface="Times New Roman" panose="02020603050405020304" pitchFamily="18" charset="0"/>
              </a:rPr>
              <a:t>n</a:t>
            </a:r>
            <a:r>
              <a:rPr lang="ka-GE" sz="1400" baseline="-25000" dirty="0">
                <a:ea typeface="Times New Roman" panose="02020603050405020304" pitchFamily="18" charset="0"/>
                <a:cs typeface="Times New Roman" panose="02020603050405020304" pitchFamily="18" charset="0"/>
              </a:rPr>
              <a:t> </a:t>
            </a:r>
            <a:r>
              <a:rPr lang="ka-GE" sz="1400" dirty="0">
                <a:ea typeface="Times New Roman" panose="02020603050405020304" pitchFamily="18" charset="0"/>
                <a:cs typeface="Times New Roman" panose="02020603050405020304" pitchFamily="18" charset="0"/>
              </a:rPr>
              <a:t>)× </a:t>
            </a:r>
            <a:r>
              <a:rPr lang="ka-GE" sz="1400" dirty="0" err="1">
                <a:ea typeface="Times New Roman" panose="02020603050405020304" pitchFamily="18" charset="0"/>
                <a:cs typeface="Times New Roman" panose="02020603050405020304" pitchFamily="18" charset="0"/>
              </a:rPr>
              <a:t>E</a:t>
            </a:r>
            <a:r>
              <a:rPr lang="ka-GE" sz="1400" baseline="-25000" dirty="0" err="1">
                <a:ea typeface="Times New Roman" panose="02020603050405020304" pitchFamily="18" charset="0"/>
                <a:cs typeface="Times New Roman" panose="02020603050405020304" pitchFamily="18" charset="0"/>
              </a:rPr>
              <a:t>t</a:t>
            </a:r>
            <a:r>
              <a:rPr lang="ka-GE" sz="1400" dirty="0" smtClean="0">
                <a:ea typeface="Times New Roman" panose="02020603050405020304" pitchFamily="18" charset="0"/>
                <a:cs typeface="Times New Roman" panose="02020603050405020304" pitchFamily="18" charset="0"/>
              </a:rPr>
              <a:t>]</a:t>
            </a:r>
          </a:p>
          <a:p>
            <a:r>
              <a:rPr lang="ka-GE" sz="1400" dirty="0" smtClean="0">
                <a:ea typeface="Times New Roman" panose="02020603050405020304" pitchFamily="18" charset="0"/>
                <a:cs typeface="Times New Roman" panose="02020603050405020304" pitchFamily="18" charset="0"/>
              </a:rPr>
              <a:t> </a:t>
            </a:r>
            <a:r>
              <a:rPr lang="ka-GE" sz="1400" dirty="0"/>
              <a:t>ამგვარად, 1960 წლის მოკვდავობის ცხრილისათვის</a:t>
            </a:r>
            <a:r>
              <a:rPr lang="ka-GE" sz="1400" dirty="0" smtClean="0"/>
              <a:t>:</a:t>
            </a:r>
          </a:p>
          <a:p>
            <a:endParaRPr lang="ka-GE" sz="1400" dirty="0"/>
          </a:p>
          <a:p>
            <a:r>
              <a:rPr lang="ka-GE" sz="1400" baseline="-25000" dirty="0"/>
              <a:t> (n)t</a:t>
            </a:r>
            <a:r>
              <a:rPr lang="ka-GE" sz="1400" dirty="0"/>
              <a:t>E</a:t>
            </a:r>
            <a:r>
              <a:rPr lang="ka-GE" sz="1400" baseline="-25000" dirty="0"/>
              <a:t>0</a:t>
            </a:r>
            <a:r>
              <a:rPr lang="ka-GE" sz="1400" dirty="0"/>
              <a:t>   =  </a:t>
            </a:r>
            <a:r>
              <a:rPr lang="ka-GE" sz="1400" dirty="0" smtClean="0"/>
              <a:t>=  </a:t>
            </a:r>
            <a:r>
              <a:rPr lang="ka-GE" sz="1400" b="1" dirty="0"/>
              <a:t>43,28</a:t>
            </a:r>
          </a:p>
          <a:p>
            <a:r>
              <a:rPr lang="ka-GE" sz="1400" dirty="0"/>
              <a:t>2002 წლის მოკვდავობის ცხრილის მიხედვით</a:t>
            </a:r>
            <a:r>
              <a:rPr lang="ka-GE" sz="1400" dirty="0" smtClean="0"/>
              <a:t>:</a:t>
            </a:r>
          </a:p>
          <a:p>
            <a:endParaRPr lang="ka-GE" sz="1400" dirty="0"/>
          </a:p>
          <a:p>
            <a:r>
              <a:rPr lang="ka-GE" sz="1400" baseline="-25000" dirty="0"/>
              <a:t>      (n)t</a:t>
            </a:r>
            <a:r>
              <a:rPr lang="ka-GE" sz="1400" dirty="0"/>
              <a:t>E</a:t>
            </a:r>
            <a:r>
              <a:rPr lang="ka-GE" sz="1400" baseline="-25000" dirty="0"/>
              <a:t>0</a:t>
            </a:r>
            <a:r>
              <a:rPr lang="ka-GE" sz="1400" dirty="0"/>
              <a:t>   </a:t>
            </a:r>
            <a:r>
              <a:rPr lang="ka-GE" sz="1400" dirty="0" smtClean="0"/>
              <a:t>== </a:t>
            </a:r>
            <a:r>
              <a:rPr lang="ka-GE" sz="1400" b="1" dirty="0" smtClean="0"/>
              <a:t>43.55</a:t>
            </a:r>
          </a:p>
          <a:p>
            <a:endParaRPr lang="ka-GE" sz="1400" b="1" dirty="0"/>
          </a:p>
          <a:p>
            <a:r>
              <a:rPr lang="ka-GE" sz="1400" dirty="0"/>
              <a:t>2014 წლის მოკვდავობის ცხრილის მიხედვით</a:t>
            </a:r>
            <a:r>
              <a:rPr lang="ka-GE" sz="1400" dirty="0" smtClean="0"/>
              <a:t>:</a:t>
            </a:r>
          </a:p>
          <a:p>
            <a:endParaRPr lang="ka-GE" sz="1400" dirty="0"/>
          </a:p>
          <a:p>
            <a:r>
              <a:rPr lang="ka-GE" sz="1400" baseline="-25000" dirty="0" smtClean="0"/>
              <a:t> </a:t>
            </a:r>
            <a:r>
              <a:rPr lang="ka-GE" sz="1400" baseline="-25000" dirty="0"/>
              <a:t>(n)t</a:t>
            </a:r>
            <a:r>
              <a:rPr lang="ka-GE" sz="1400" dirty="0"/>
              <a:t>E</a:t>
            </a:r>
            <a:r>
              <a:rPr lang="ka-GE" sz="1400" baseline="-25000" dirty="0"/>
              <a:t>0</a:t>
            </a:r>
            <a:r>
              <a:rPr lang="ka-GE" sz="1400" dirty="0"/>
              <a:t>   </a:t>
            </a:r>
            <a:r>
              <a:rPr lang="ka-GE" sz="1400" dirty="0" smtClean="0"/>
              <a:t>== </a:t>
            </a:r>
            <a:r>
              <a:rPr lang="ka-GE" sz="1400" b="1" dirty="0" smtClean="0"/>
              <a:t>45.98</a:t>
            </a:r>
          </a:p>
          <a:p>
            <a:endParaRPr lang="ka-GE" sz="1400" b="1" dirty="0"/>
          </a:p>
          <a:p>
            <a:pPr algn="just">
              <a:lnSpc>
                <a:spcPct val="150000"/>
              </a:lnSpc>
            </a:pPr>
            <a:r>
              <a:rPr lang="ka-GE" sz="1400" dirty="0" err="1" smtClean="0"/>
              <a:t>მორტარის</a:t>
            </a:r>
            <a:r>
              <a:rPr lang="ka-GE" sz="1400" dirty="0" smtClean="0"/>
              <a:t> </a:t>
            </a:r>
            <a:r>
              <a:rPr lang="ka-GE" sz="1400" dirty="0"/>
              <a:t>მოდელით </a:t>
            </a:r>
            <a:r>
              <a:rPr lang="ka-GE" sz="1400" dirty="0" err="1"/>
              <a:t>გაანგარშებული</a:t>
            </a:r>
            <a:r>
              <a:rPr lang="ka-GE" sz="1400" dirty="0"/>
              <a:t>   ეკონომიკურად აქტიური მოსახლეობის სიცოცხლის საშუალო ხანგრძლივობის  მიღებული  შედეგი აჩვენებს, რომ  ადამიანის დაბადებიდან საშუალო სიცოცხლის ხანგრძლივობის ნახევარზე მოდის  ეკონომიკურად აქტიურ ასაკზე.</a:t>
            </a:r>
            <a:endParaRPr lang="ka-GE" sz="1400"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3691576068"/>
      </p:ext>
    </p:extLst>
  </p:cSld>
  <p:clrMapOvr>
    <a:masterClrMapping/>
  </p:clrMapOvr>
</p:sld>
</file>

<file path=ppt/theme/theme1.xml><?xml version="1.0" encoding="utf-8"?>
<a:theme xmlns:a="http://schemas.openxmlformats.org/drawingml/2006/main" name="ფრაგმენტები">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391</TotalTime>
  <Words>2098</Words>
  <Application>Microsoft Office PowerPoint</Application>
  <PresentationFormat>Custom</PresentationFormat>
  <Paragraphs>642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ფრაგმენტები</vt:lpstr>
      <vt:lpstr>აჭარის მოსახლეობის მოკვდავობის ცხრილის აგება:  ისტორიული  მონაცემების სტატისტიკური შეფასება და მომავლის პროგნოზირება 2018 წელი  </vt:lpstr>
      <vt:lpstr>საკვლევი თემის აქტუალობა - მოსახლეობის ერთერთი ფუნდამენტალური თვისება მისი თვითგანახლებაა, თაობათა თანმიმდევრული ცვლილების პროცესში. კვლავწარმოების კანონზომიერების, მისი მდგენელებისა და ტენდენციების კვლევა საშუალებას იძლევა შემუშავდეს სოციალურ-ეკონომიკური და დემოგრაფიული პოლიტიკის რეკომენდაციები.             განვითარებული საბაზრო ეკონომიკის ქვეყნებში სიცოცხლის დაზღვევა სახელმწიფოს სოციალური დაცვის სისტემის მნიშვნელოვანი ნაწილია. მისი გამოყენებით წარმატებით გადაიჭრება საზოგადოებაში არსებული მრავალი პრობლემა.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თომას მალთუსის თეორია--„მოსახლეობის უკონტროლო ზრდამ შეიძლება  გამოიწვიოს შიმშილი დედამიწაზე“  1798წ  „ცდა ხალხთმოსახლეობის კანონის შესახებ“</vt:lpstr>
      <vt:lpstr>PowerPoint Presentation</vt:lpstr>
      <vt:lpstr>რონალდ ლი და ენდრიუ მეისონი  „დემოგრაფიულ დივიდენდი“ </vt:lpstr>
      <vt:lpstr>PowerPoint Presentation</vt:lpstr>
      <vt:lpstr>დემოგრაფიული გადასვლა-ეკონომიკური გარდატეხა</vt:lpstr>
      <vt:lpstr>დემოგრაფიული დივიდენდი</vt:lpstr>
      <vt:lpstr>დემოგრაფიული დივიდენდი</vt:lpstr>
      <vt:lpstr>დემოგრაფიული დივიდენდი  2006-2017  წ. </vt:lpstr>
      <vt:lpstr>PowerPoint Presentation</vt:lpstr>
      <vt:lpstr>PowerPoint Presentation</vt:lpstr>
      <vt:lpstr>მიღებული  შედეგები</vt:lpstr>
      <vt:lpstr>PowerPoint Presentation</vt:lpstr>
      <vt:lpstr>რეკომენდაციები</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აჭარის მოსახლეობის მოკვდავობის ცხრილის აგება:  ისტორიული  მონაცემების სტატისტიკური შეფასება და მომავლის პროგნოზირება</dc:title>
  <dc:creator>BSUadmin</dc:creator>
  <cp:lastModifiedBy>Admin</cp:lastModifiedBy>
  <cp:revision>22</cp:revision>
  <dcterms:created xsi:type="dcterms:W3CDTF">2018-12-10T13:20:42Z</dcterms:created>
  <dcterms:modified xsi:type="dcterms:W3CDTF">2019-07-22T09:23:31Z</dcterms:modified>
</cp:coreProperties>
</file>