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2" r:id="rId7"/>
    <p:sldId id="262" r:id="rId8"/>
    <p:sldId id="263" r:id="rId9"/>
    <p:sldId id="264" r:id="rId10"/>
    <p:sldId id="265" r:id="rId11"/>
    <p:sldId id="266" r:id="rId12"/>
    <p:sldId id="267" r:id="rId13"/>
    <p:sldId id="268" r:id="rId14"/>
    <p:sldId id="269" r:id="rId15"/>
    <p:sldId id="270" r:id="rId16"/>
    <p:sldId id="273"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p:scale>
          <a:sx n="69" d="100"/>
          <a:sy n="69" d="100"/>
        </p:scale>
        <p:origin x="-1416" y="-102"/>
      </p:cViewPr>
      <p:guideLst>
        <p:guide orient="horz" pos="2160"/>
        <p:guide pos="2880"/>
      </p:guideLst>
    </p:cSldViewPr>
  </p:slideViewPr>
  <p:outlineViewPr>
    <p:cViewPr>
      <p:scale>
        <a:sx n="33" d="100"/>
        <a:sy n="33" d="100"/>
      </p:scale>
      <p:origin x="0" y="36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21.07.2019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04864"/>
          </a:xfrm>
        </p:spPr>
        <p:txBody>
          <a:bodyPr>
            <a:normAutofit fontScale="90000"/>
          </a:bodyPr>
          <a:lstStyle/>
          <a:p>
            <a:pPr algn="ctr"/>
            <a:r>
              <a:rPr lang="ka-GE" sz="1800" b="1" dirty="0" smtClean="0"/>
              <a:t> </a:t>
            </a:r>
            <a:r>
              <a:rPr lang="ru-RU" sz="1800" dirty="0" smtClean="0"/>
              <a:t/>
            </a:r>
            <a:br>
              <a:rPr lang="ru-RU"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ru-RU" dirty="0" smtClean="0"/>
              <a:t/>
            </a:r>
            <a:br>
              <a:rPr lang="ru-RU" dirty="0" smtClean="0"/>
            </a:br>
            <a:r>
              <a:rPr lang="ka-GE" sz="5400" dirty="0" smtClean="0"/>
              <a:t>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ka-GE" sz="5400" dirty="0" smtClean="0"/>
              <a:t/>
            </a:r>
            <a:br>
              <a:rPr lang="ka-GE" sz="5400" dirty="0" smtClean="0"/>
            </a:br>
            <a:r>
              <a:rPr lang="ru-RU" sz="2200" b="1" dirty="0" smtClean="0"/>
              <a:t/>
            </a:r>
            <a:br>
              <a:rPr lang="ru-RU" sz="2200" b="1" dirty="0" smtClean="0"/>
            </a:br>
            <a:r>
              <a:rPr lang="ka-GE" sz="2400" b="1" dirty="0" smtClean="0">
                <a:solidFill>
                  <a:schemeClr val="tx1"/>
                </a:solidFill>
              </a:rPr>
              <a:t>პროფესორ რეზო ჯაბნიძის მიერ </a:t>
            </a:r>
            <a:r>
              <a:rPr lang="ru-RU" sz="2400" b="1" dirty="0" smtClean="0">
                <a:solidFill>
                  <a:schemeClr val="tx1"/>
                </a:solidFill>
              </a:rPr>
              <a:t>2014</a:t>
            </a:r>
            <a:r>
              <a:rPr lang="ka-GE" sz="2400" b="1" dirty="0" smtClean="0">
                <a:solidFill>
                  <a:schemeClr val="tx1"/>
                </a:solidFill>
              </a:rPr>
              <a:t> -</a:t>
            </a:r>
            <a:r>
              <a:rPr lang="ru-RU" sz="2400" b="1" dirty="0" smtClean="0">
                <a:solidFill>
                  <a:schemeClr val="tx1"/>
                </a:solidFill>
              </a:rPr>
              <a:t> 2018</a:t>
            </a:r>
            <a:r>
              <a:rPr lang="ka-GE" sz="2400" b="1" dirty="0" smtClean="0">
                <a:solidFill>
                  <a:schemeClr val="tx1"/>
                </a:solidFill>
              </a:rPr>
              <a:t> წწ ჩატარებული სამეცნიერო  კვლევები „იაპონიიდან ინტროდუცირებული მანდარინის  ახალი ჯიშების შესწავლის შედეგები აჭარის </a:t>
            </a:r>
            <a:r>
              <a:rPr lang="ka-GE" sz="2400" b="1" dirty="0" smtClean="0">
                <a:solidFill>
                  <a:schemeClr val="tx1"/>
                </a:solidFill>
              </a:rPr>
              <a:t> პირობებში</a:t>
            </a:r>
            <a:r>
              <a:rPr lang="ka-GE" sz="2200" b="1" smtClean="0">
                <a:solidFill>
                  <a:schemeClr val="tx1"/>
                </a:solidFill>
              </a:rPr>
              <a:t> </a:t>
            </a:r>
            <a:r>
              <a:rPr lang="ka-GE" sz="2200" b="1" smtClean="0">
                <a:solidFill>
                  <a:schemeClr val="tx1"/>
                </a:solidFill>
              </a:rPr>
              <a:t>’’</a:t>
            </a:r>
            <a:r>
              <a:rPr lang="ru-RU" sz="2200" b="1" dirty="0" smtClean="0">
                <a:solidFill>
                  <a:schemeClr val="tx1"/>
                </a:solidFill>
              </a:rPr>
              <a:t/>
            </a:r>
            <a:br>
              <a:rPr lang="ru-RU" sz="2200" b="1" dirty="0" smtClean="0">
                <a:solidFill>
                  <a:schemeClr val="tx1"/>
                </a:solidFill>
              </a:rPr>
            </a:br>
            <a:endParaRPr lang="ru-RU" sz="2200" b="1" dirty="0">
              <a:solidFill>
                <a:schemeClr val="tx1"/>
              </a:solidFill>
            </a:endParaRPr>
          </a:p>
        </p:txBody>
      </p:sp>
      <p:sp>
        <p:nvSpPr>
          <p:cNvPr id="4" name="Прямоугольник 3"/>
          <p:cNvSpPr/>
          <p:nvPr/>
        </p:nvSpPr>
        <p:spPr>
          <a:xfrm>
            <a:off x="4727575" y="-134589"/>
            <a:ext cx="2286000" cy="1046440"/>
          </a:xfrm>
          <a:prstGeom prst="rect">
            <a:avLst/>
          </a:prstGeom>
        </p:spPr>
        <p:txBody>
          <a:bodyPr>
            <a:spAutoFit/>
          </a:bodyPr>
          <a:lstStyle/>
          <a:p>
            <a:pPr lvl="0" algn="ctr">
              <a:spcBef>
                <a:spcPct val="0"/>
              </a:spcBef>
            </a:pPr>
            <a:r>
              <a:rPr lang="ka-GE" b="1" dirty="0" smtClean="0">
                <a:solidFill>
                  <a:prstClr val="black"/>
                </a:solidFill>
                <a:ea typeface="+mj-ea"/>
                <a:cs typeface="+mj-cs"/>
              </a:rPr>
              <a:t> </a:t>
            </a:r>
            <a:r>
              <a:rPr lang="ru-RU" dirty="0" smtClean="0">
                <a:solidFill>
                  <a:prstClr val="black"/>
                </a:solidFill>
                <a:ea typeface="+mj-ea"/>
                <a:cs typeface="+mj-cs"/>
              </a:rPr>
              <a:t/>
            </a:r>
            <a:br>
              <a:rPr lang="ru-RU" dirty="0" smtClean="0">
                <a:solidFill>
                  <a:prstClr val="black"/>
                </a:solidFill>
                <a:ea typeface="+mj-ea"/>
                <a:cs typeface="+mj-cs"/>
              </a:rPr>
            </a:br>
            <a:endParaRPr lang="ru-RU" sz="4400" dirty="0">
              <a:solidFill>
                <a:prstClr val="black"/>
              </a:solidFill>
              <a:ea typeface="+mj-ea"/>
              <a:cs typeface="+mj-cs"/>
            </a:endParaRPr>
          </a:p>
        </p:txBody>
      </p:sp>
      <p:sp>
        <p:nvSpPr>
          <p:cNvPr id="5" name="Содержимое 4"/>
          <p:cNvSpPr>
            <a:spLocks noGrp="1"/>
          </p:cNvSpPr>
          <p:nvPr>
            <p:ph idx="1"/>
          </p:nvPr>
        </p:nvSpPr>
        <p:spPr/>
        <p:txBody>
          <a:bodyPr/>
          <a:lstStyle/>
          <a:p>
            <a:endParaRPr lang="ru-RU"/>
          </a:p>
        </p:txBody>
      </p:sp>
      <p:pic>
        <p:nvPicPr>
          <p:cNvPr id="6" name="Picture 2" descr="C:\Users\Tariel\Desktop\მანდარინის ფოტო მასალა სამაგისტრო ნაშრომისთვის\35652136_584117658635991_1853270786131886080_n.jpg"/>
          <p:cNvPicPr>
            <a:picLocks noChangeAspect="1" noChangeArrowheads="1"/>
          </p:cNvPicPr>
          <p:nvPr/>
        </p:nvPicPr>
        <p:blipFill>
          <a:blip r:embed="rId2" cstate="print"/>
          <a:srcRect/>
          <a:stretch>
            <a:fillRect/>
          </a:stretch>
        </p:blipFill>
        <p:spPr bwMode="auto">
          <a:xfrm>
            <a:off x="0" y="1916832"/>
            <a:ext cx="9144000" cy="49411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6058"/>
          </a:xfrm>
        </p:spPr>
        <p:txBody>
          <a:bodyPr>
            <a:noAutofit/>
          </a:bodyPr>
          <a:lstStyle/>
          <a:p>
            <a:pPr algn="just"/>
            <a:r>
              <a:rPr lang="ka-GE" sz="1800" b="1" dirty="0" smtClean="0">
                <a:solidFill>
                  <a:schemeClr val="tx1">
                    <a:lumMod val="95000"/>
                    <a:lumOff val="5000"/>
                  </a:schemeClr>
                </a:solidFill>
              </a:rPr>
              <a:t>6. ნანკანი-20 -</a:t>
            </a:r>
            <a:r>
              <a:rPr lang="ka-GE" sz="1800" dirty="0" smtClean="0">
                <a:solidFill>
                  <a:schemeClr val="tx1">
                    <a:lumMod val="95000"/>
                    <a:lumOff val="5000"/>
                  </a:schemeClr>
                </a:solidFill>
              </a:rPr>
              <a:t> </a:t>
            </a:r>
            <a:r>
              <a:rPr lang="ka-GE" sz="1800" b="1" dirty="0" smtClean="0"/>
              <a:t>მეორე ზრდის ვეგეტაცია დაასრულა აგვისტოს თვის პირველ დეკადაში, ნაყოფების მომწიფება დაიწყო სექტემბრის მესამე, ხოლო მასიური მომწიფება ოქტომბრის მეორე დეკადაში. საშუალოდ ერთ მცენარეზე მოიკრიფა 246 ცალი ნაყოფი, რამაც საშუალოდ 18,7 კგ-მი შეადგინა. ერთი ნაყოფის საშუალო წონა კი 73,1 გრამია. რბილობში წილაკოვანთა რაოდენობა  10-11-ია. საწვნე ლებნები დიდი ზომისაა და სიმკვრივით არ გამოირჩევა. ნაყოფის შეფერილობა მუქი-ყვითელია, კანი ადვილად სცილდება რბილობს, ფოთლების საშუალო ზომამ შეადგინა 11,5X5 სმ-ზე, ყუნწის სიგრძე 2,4 სმ-ია. მიმაგრებულია მახვილი კუთხით, საშუალოდ დაძარღვული, მოგრძო-ოვალური ფორმის. მცენარეების სიმაღლემ  ვარიანტში საშუალოდ შეადგინა 105 სმ, საძირისა და სანამყენის დიამეტრი შესაბამისად 35-24 მმ-ია .</a:t>
            </a:r>
            <a:endParaRPr lang="ru-RU" sz="1800" b="1" dirty="0"/>
          </a:p>
        </p:txBody>
      </p:sp>
      <p:pic>
        <p:nvPicPr>
          <p:cNvPr id="4" name="Содержимое 3" descr="C:\Users\HP\Desktop\რეზოს ფოტოები\DSC_0321.jpg"/>
          <p:cNvPicPr>
            <a:picLocks noGrp="1"/>
          </p:cNvPicPr>
          <p:nvPr>
            <p:ph idx="1"/>
          </p:nvPr>
        </p:nvPicPr>
        <p:blipFill>
          <a:blip r:embed="rId2" cstate="print"/>
          <a:srcRect/>
          <a:stretch>
            <a:fillRect/>
          </a:stretch>
        </p:blipFill>
        <p:spPr bwMode="auto">
          <a:xfrm>
            <a:off x="0" y="2857496"/>
            <a:ext cx="5500694" cy="4000504"/>
          </a:xfrm>
          <a:prstGeom prst="rect">
            <a:avLst/>
          </a:prstGeom>
          <a:noFill/>
          <a:ln w="9525">
            <a:noFill/>
            <a:miter lim="800000"/>
            <a:headEnd/>
            <a:tailEnd/>
          </a:ln>
        </p:spPr>
      </p:pic>
      <p:pic>
        <p:nvPicPr>
          <p:cNvPr id="5" name="Рисунок 4" descr="C:\Users\HP\Desktop\რეზოს ფოტოები\DSC_0255.jpg"/>
          <p:cNvPicPr/>
          <p:nvPr/>
        </p:nvPicPr>
        <p:blipFill>
          <a:blip r:embed="rId3" cstate="print"/>
          <a:srcRect/>
          <a:stretch>
            <a:fillRect/>
          </a:stretch>
        </p:blipFill>
        <p:spPr bwMode="auto">
          <a:xfrm>
            <a:off x="5500694" y="2857496"/>
            <a:ext cx="3643306" cy="4000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3786190"/>
          </a:xfrm>
        </p:spPr>
        <p:txBody>
          <a:bodyPr>
            <a:normAutofit fontScale="90000"/>
          </a:bodyPr>
          <a:lstStyle/>
          <a:p>
            <a:pPr algn="just"/>
            <a:r>
              <a:rPr lang="ka-GE" sz="2000" b="1" dirty="0" smtClean="0">
                <a:solidFill>
                  <a:schemeClr val="tx1">
                    <a:lumMod val="95000"/>
                    <a:lumOff val="5000"/>
                  </a:schemeClr>
                </a:solidFill>
              </a:rPr>
              <a:t>7. ოჰოცუ ვასე </a:t>
            </a:r>
            <a:r>
              <a:rPr lang="ka-GE" sz="2000" dirty="0" smtClean="0">
                <a:solidFill>
                  <a:schemeClr val="tx1">
                    <a:lumMod val="95000"/>
                    <a:lumOff val="5000"/>
                  </a:schemeClr>
                </a:solidFill>
              </a:rPr>
              <a:t>- </a:t>
            </a:r>
            <a:r>
              <a:rPr lang="ka-GE" sz="2000" b="1" dirty="0" smtClean="0"/>
              <a:t>მეორე ზრდის ვეგეტაცია დაასრულა აგვისტოს თვის მესამე დეკადაში, ნაყოფების მომწიფება დაიწყო ოქტომბრის მეორე, ხოლო მასიური მომწიფება ნოემბრის პირველ დეკადაში. სხვა ჯიშებთან შედარებით გვიან შედის მსხმოიარობაში. საშუალოდ ერთ მცენარეზე მოიკრიფა 226 ცალი ნაყოფი, რამაც საშუალოდ 18,5 კგ-მი შეადგინა. ერთი ნაყოფის საშუალო წონა კი 78,1 გრამია. რბილობში წილაკოვანთა რაოდენობა  11-12-ია. საწვნე ლებნები დიდი ზომისაა და მკვრივია. ნაყოფის შეფერილობა ლიმონისებრ-ყვითელი, ხორკლიანი, კანი საშუალოდ სცილდება რბილობს. კარგად შეფოთლილი, დიდი ზომის, მუქიმწვანე ფოთლებით, რომლის საშუალო ზომამ შეადგინა 13,5X7 სმ-ი, ყუნწის სიგრძე 2 სმ-ია. კარგად დაძარღვული, მოგრძო-ოვალური ფორმის, რომელიც ტოტზე მიმაგრებულია მახვილი კუთხით. მცენარეების სიმაღლემ  ვარიანტში საშუალოდ შეადგინა 120 სმ. </a:t>
            </a:r>
            <a:r>
              <a:rPr lang="ru-RU" b="1" dirty="0" smtClean="0"/>
              <a:t/>
            </a:r>
            <a:br>
              <a:rPr lang="ru-RU" b="1" dirty="0" smtClean="0"/>
            </a:br>
            <a:endParaRPr lang="ru-RU" b="1" dirty="0"/>
          </a:p>
        </p:txBody>
      </p:sp>
      <p:pic>
        <p:nvPicPr>
          <p:cNvPr id="4" name="Содержимое 3" descr="C:\Users\HP\Desktop\რეზოს ფოტოები\DSC_0315.jpg"/>
          <p:cNvPicPr>
            <a:picLocks noGrp="1"/>
          </p:cNvPicPr>
          <p:nvPr>
            <p:ph idx="1"/>
          </p:nvPr>
        </p:nvPicPr>
        <p:blipFill>
          <a:blip r:embed="rId2" cstate="print"/>
          <a:srcRect/>
          <a:stretch>
            <a:fillRect/>
          </a:stretch>
        </p:blipFill>
        <p:spPr bwMode="auto">
          <a:xfrm>
            <a:off x="4716016" y="3143248"/>
            <a:ext cx="4427984" cy="371475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80528" y="3140968"/>
            <a:ext cx="4788024" cy="692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3286124"/>
          </a:xfrm>
        </p:spPr>
        <p:txBody>
          <a:bodyPr>
            <a:normAutofit fontScale="90000"/>
          </a:bodyPr>
          <a:lstStyle/>
          <a:p>
            <a:pPr algn="just"/>
            <a:r>
              <a:rPr lang="ka-GE" sz="2400" b="1" dirty="0" smtClean="0"/>
              <a:t> </a:t>
            </a:r>
            <a:r>
              <a:rPr lang="ru-RU" sz="2000" dirty="0" smtClean="0"/>
              <a:t/>
            </a:r>
            <a:br>
              <a:rPr lang="ru-RU" sz="2000" dirty="0" smtClean="0"/>
            </a:br>
            <a:r>
              <a:rPr lang="ka-GE" sz="2000" b="1" dirty="0" smtClean="0">
                <a:solidFill>
                  <a:schemeClr val="tx1">
                    <a:lumMod val="95000"/>
                    <a:lumOff val="5000"/>
                  </a:schemeClr>
                </a:solidFill>
              </a:rPr>
              <a:t>8. უენო-ვასე </a:t>
            </a:r>
            <a:r>
              <a:rPr lang="ka-GE" sz="2000" b="1" dirty="0" smtClean="0"/>
              <a:t>-</a:t>
            </a:r>
            <a:r>
              <a:rPr lang="ka-GE" sz="2000" dirty="0" smtClean="0"/>
              <a:t> </a:t>
            </a:r>
            <a:r>
              <a:rPr lang="ka-GE" sz="2000" b="1" dirty="0" smtClean="0"/>
              <a:t>მეორე ზრდის ვეგეტაცია დაასრულა აგვისტოს თვის მეორე დეკადაში, ნაყოფების მომწიფება დაიწყო სექტემბრის მეორე, ხოლო მასიური მომწიფება ოქტომბრის პირველ დეკადაში. საშუალოდ ერთ მცენარეზე მოიკრიფა 355 ცალი ნაყოფი, რამაც საშუალოდ 21,3 კგ-მი შეადგინა. ერთი ნაყოფის საშუალო წონა კი 59,2 გრამია. რბილობში წილაკოვანთა რაოდენობა  10-ია. საწვნე ლებნები დიდი ზომისაა და სიმკვრივით არ გამოირჩევა. ნაყოფის შეფერილობა ღია ყვითელი, პრიალაა, კანი ადვილად სცილდება რბილობს. კარგად შეფოთლილი. ფოთლები წვრილი, რომლის საშუალო ზომამ შეადგინა 11,5X5,5 სმ-ი, საშუალოდ დაძარღვული, მიმაგრებულია ტოტზე მახვილი კუთხით. ყუნწის სიგრძე 2,5 სმ-ია. მცენარეების სიმაღლემ  ვარიანტში საშუალოდ შეადგინა 128 სმ, საძირისა და სანამყენის დიამეტრი შესაბამისად 38-26 მმ-ია </a:t>
            </a:r>
            <a:endParaRPr lang="ru-RU" sz="2000" b="1" dirty="0"/>
          </a:p>
        </p:txBody>
      </p:sp>
      <p:pic>
        <p:nvPicPr>
          <p:cNvPr id="4" name="Содержимое 3" descr="C:\Users\HP\Desktop\რეზოს ფოტოები\DSC_0293.jpg"/>
          <p:cNvPicPr>
            <a:picLocks noGrp="1"/>
          </p:cNvPicPr>
          <p:nvPr>
            <p:ph idx="1"/>
          </p:nvPr>
        </p:nvPicPr>
        <p:blipFill>
          <a:blip r:embed="rId2" cstate="print"/>
          <a:srcRect/>
          <a:stretch>
            <a:fillRect/>
          </a:stretch>
        </p:blipFill>
        <p:spPr bwMode="auto">
          <a:xfrm>
            <a:off x="0" y="3286124"/>
            <a:ext cx="4000496" cy="3571876"/>
          </a:xfrm>
          <a:prstGeom prst="rect">
            <a:avLst/>
          </a:prstGeom>
          <a:noFill/>
          <a:ln w="9525">
            <a:noFill/>
            <a:miter lim="800000"/>
            <a:headEnd/>
            <a:tailEnd/>
          </a:ln>
        </p:spPr>
      </p:pic>
      <p:pic>
        <p:nvPicPr>
          <p:cNvPr id="5" name="Рисунок 4" descr="C:\Users\HP\Desktop\რეზოს ფოტოები\10171739_711542298920425_2593880469641170514_n.jpg"/>
          <p:cNvPicPr/>
          <p:nvPr/>
        </p:nvPicPr>
        <p:blipFill>
          <a:blip r:embed="rId3" cstate="print"/>
          <a:srcRect/>
          <a:stretch>
            <a:fillRect/>
          </a:stretch>
        </p:blipFill>
        <p:spPr bwMode="auto">
          <a:xfrm>
            <a:off x="4000496" y="3286124"/>
            <a:ext cx="5143504"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66"/>
            <a:ext cx="8715436" cy="4714908"/>
          </a:xfrm>
        </p:spPr>
        <p:txBody>
          <a:bodyPr>
            <a:normAutofit/>
          </a:bodyPr>
          <a:lstStyle/>
          <a:p>
            <a:pPr algn="just"/>
            <a:r>
              <a:rPr lang="ka-GE" sz="1800" b="1" dirty="0" smtClean="0">
                <a:solidFill>
                  <a:schemeClr val="tx1">
                    <a:lumMod val="95000"/>
                    <a:lumOff val="5000"/>
                  </a:schemeClr>
                </a:solidFill>
              </a:rPr>
              <a:t>9. აოშიმა </a:t>
            </a:r>
            <a:r>
              <a:rPr lang="ka-GE" sz="1800" b="1" dirty="0" smtClean="0"/>
              <a:t>-</a:t>
            </a:r>
            <a:r>
              <a:rPr lang="ka-GE" sz="1800" dirty="0" smtClean="0"/>
              <a:t> </a:t>
            </a:r>
            <a:r>
              <a:rPr lang="ka-GE" sz="1800" b="1" dirty="0" smtClean="0"/>
              <a:t>მეორე ზრდის ვეგეტაცია დაასრულა აგვისტოს თვის მესამე დეკადაში, ნაყოფების მომწიფება დაიწყო ოქტომბრის მეორე, ხოლო მასიური მომწიფება ნოემბრის პირველ დეკადაში. საშუალოდ ერთ მცენარეზე მოიკრიფა 56 ცალი ნაყოფი, რამაც საშუალოდ 5,4 კგ-ი შეადგინა. როგორც ჯიში ოჰოცუ-ვასე ესეც გვიან შედის მსმოიაროაში, ნაყოფები დიდია, რომლის ერთი ნაყოფის საშუალო წონა  90,1 გრამია. რბილობში წილაკოვანთა რაოდენობა  10-11-ია. საწვნე ლებნები დიდი ზომისაა და მკვრივი. ნაყოფის შეფერილობა ლიმონისებრ-ყვითელია, კანი ადვილად სცილდება რბილობს. კარგად შეფოთლილი,  წვრილი დაძარღვული, მუქიმწვანე ფერის, პრიალა, ოვალური,  ფოთლების საშუალო ზომამ შეადგინა 13X5,5 სმ-ი,  ყუნწის სიგრძე 2,5 სმ-ია. მიმაგრებულია ტოტზე მახვილი კუთხით. მცენარეების სიმაღლემ  ვარიანტში საშუალოდ შეადგინა 152 სმ, საძირისა და სანამყენის დიამეტრი შესაბამისად 45-28 მმ-ია </a:t>
            </a:r>
            <a:r>
              <a:rPr lang="ru-RU" dirty="0" smtClean="0"/>
              <a:t/>
            </a:r>
            <a:br>
              <a:rPr lang="ru-RU" dirty="0" smtClean="0"/>
            </a:br>
            <a:endParaRPr lang="ru-RU" dirty="0"/>
          </a:p>
        </p:txBody>
      </p:sp>
      <p:sp>
        <p:nvSpPr>
          <p:cNvPr id="6" name="Содержимое 5"/>
          <p:cNvSpPr>
            <a:spLocks noGrp="1"/>
          </p:cNvSpPr>
          <p:nvPr>
            <p:ph idx="1"/>
          </p:nvPr>
        </p:nvSpPr>
        <p:spPr/>
        <p:txBody>
          <a:bodyPr/>
          <a:lstStyle/>
          <a:p>
            <a:endParaRPr lang="ru-RU"/>
          </a:p>
        </p:txBody>
      </p:sp>
      <p:pic>
        <p:nvPicPr>
          <p:cNvPr id="8" name="Picture 2" descr="C:\Users\Tariel\Desktop\მანდარინის ფოტო მასალა სამაგისტრო ნაშრომისთვის\Citrus-youngfruit (1).jpg"/>
          <p:cNvPicPr>
            <a:picLocks noChangeAspect="1" noChangeArrowheads="1"/>
          </p:cNvPicPr>
          <p:nvPr/>
        </p:nvPicPr>
        <p:blipFill>
          <a:blip r:embed="rId2" cstate="print"/>
          <a:srcRect/>
          <a:stretch>
            <a:fillRect/>
          </a:stretch>
        </p:blipFill>
        <p:spPr bwMode="auto">
          <a:xfrm>
            <a:off x="1" y="3356992"/>
            <a:ext cx="9324528" cy="35010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2714620"/>
          </a:xfrm>
        </p:spPr>
        <p:txBody>
          <a:bodyPr>
            <a:normAutofit fontScale="90000"/>
          </a:bodyPr>
          <a:lstStyle/>
          <a:p>
            <a:pPr algn="just"/>
            <a:r>
              <a:rPr lang="ka-GE" sz="1800" dirty="0" smtClean="0"/>
              <a:t> </a:t>
            </a:r>
            <a:r>
              <a:rPr lang="ru-RU" sz="1800" dirty="0" smtClean="0"/>
              <a:t/>
            </a:r>
            <a:br>
              <a:rPr lang="ru-RU" sz="1800" dirty="0" smtClean="0"/>
            </a:br>
            <a:r>
              <a:rPr lang="ka-GE" sz="1800" b="1" dirty="0" smtClean="0">
                <a:solidFill>
                  <a:schemeClr val="tx1">
                    <a:lumMod val="95000"/>
                    <a:lumOff val="5000"/>
                  </a:schemeClr>
                </a:solidFill>
              </a:rPr>
              <a:t>10. ოკიცუ-ვასე </a:t>
            </a:r>
            <a:r>
              <a:rPr lang="ka-GE" sz="1800" b="1" dirty="0" smtClean="0"/>
              <a:t>-</a:t>
            </a:r>
            <a:r>
              <a:rPr lang="ka-GE" sz="1800" dirty="0" smtClean="0"/>
              <a:t> </a:t>
            </a:r>
            <a:r>
              <a:rPr lang="ka-GE" sz="1800" b="1" dirty="0" smtClean="0"/>
              <a:t>მეორე ზრდის ვეგეტაცია დაასრულა აგვისტოს თვის პირველ დეკადაში, ნაყოფების მომწიფება დაიწყო სექტემბრის მესამე, ხოლო მასიური მომწიფება ოქტომბრის პირველ დეკადაში. საშუალოდ ერთ მცენარეზე მოიკრიფა 334 ცალი ნაყოფი, რამაც საშუალოდ 21,2 კგ-მი შეადგინა. ერთი ნაყოფის საშუალო წონა კი 62,8 გრამია. რბილობში წილაკოვანთა რაოდენობა  12-ია. საწვნე ლებნები დიდი ზომისაა და სიმკვრივით არ გამოირჩევა. ზოგიერთი ნაყოფის ლებნებში ზოგჯერ ერთი ან ორი თესლია. ნაყოფის შეფერილობა ოქროსფერ-ყვითელია, კანი ადვილად სცილდება რბილობს. კარგად შეფოთლილია, მუქიმწვანე ფერის, ოვალურ-კვირტისებრი, კიდემთლიანი, დაძარღვული, ფოთლების საშუალო ზომამ შეადგინა 11,5X5 სმ-ზე, ყუნწის სიგრძე 2 სმ-ია. მცენარეების სიმაღლემ  ვარიანტში საშუალოდ შეადგინა 119 სმ, საძირისა და სანამყენის დიამეტრი შესაბამისად 37-25 მმ-ი</a:t>
            </a:r>
            <a:r>
              <a:rPr lang="ka-GE" sz="1800" dirty="0" smtClean="0"/>
              <a:t>ა. </a:t>
            </a:r>
            <a:r>
              <a:rPr lang="ru-RU" sz="1800" dirty="0" smtClean="0"/>
              <a:t/>
            </a:r>
            <a:br>
              <a:rPr lang="ru-RU" sz="1800" dirty="0" smtClean="0"/>
            </a:br>
            <a:endParaRPr lang="ru-RU" sz="1800" dirty="0"/>
          </a:p>
        </p:txBody>
      </p:sp>
      <p:pic>
        <p:nvPicPr>
          <p:cNvPr id="4" name="Содержимое 3" descr="C:\Users\HP\Desktop\რეზოს ფოტოები\DSC_0319.jpg"/>
          <p:cNvPicPr>
            <a:picLocks noGrp="1"/>
          </p:cNvPicPr>
          <p:nvPr>
            <p:ph idx="1"/>
          </p:nvPr>
        </p:nvPicPr>
        <p:blipFill>
          <a:blip r:embed="rId2" cstate="print"/>
          <a:srcRect/>
          <a:stretch>
            <a:fillRect/>
          </a:stretch>
        </p:blipFill>
        <p:spPr bwMode="auto">
          <a:xfrm>
            <a:off x="0" y="2857496"/>
            <a:ext cx="4357686" cy="4000504"/>
          </a:xfrm>
          <a:prstGeom prst="rect">
            <a:avLst/>
          </a:prstGeom>
          <a:noFill/>
          <a:ln w="9525">
            <a:noFill/>
            <a:miter lim="800000"/>
            <a:headEnd/>
            <a:tailEnd/>
          </a:ln>
        </p:spPr>
      </p:pic>
      <p:pic>
        <p:nvPicPr>
          <p:cNvPr id="5" name="Рисунок 4" descr="C:\Users\HP\Desktop\რეზოს ფოტოები\1 004.JPG"/>
          <p:cNvPicPr/>
          <p:nvPr/>
        </p:nvPicPr>
        <p:blipFill>
          <a:blip r:embed="rId3" cstate="print"/>
          <a:srcRect/>
          <a:stretch>
            <a:fillRect/>
          </a:stretch>
        </p:blipFill>
        <p:spPr bwMode="auto">
          <a:xfrm>
            <a:off x="4071934" y="2857496"/>
            <a:ext cx="5072066" cy="4000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86874" cy="3000372"/>
          </a:xfrm>
        </p:spPr>
        <p:txBody>
          <a:bodyPr>
            <a:noAutofit/>
          </a:bodyPr>
          <a:lstStyle/>
          <a:p>
            <a:pPr algn="just"/>
            <a:r>
              <a:rPr lang="ka-GE" sz="1800" b="1" dirty="0" smtClean="0">
                <a:solidFill>
                  <a:schemeClr val="tx1">
                    <a:lumMod val="95000"/>
                    <a:lumOff val="5000"/>
                  </a:schemeClr>
                </a:solidFill>
              </a:rPr>
              <a:t>11. მუკაიამა </a:t>
            </a:r>
            <a:r>
              <a:rPr lang="ka-GE" sz="1800" b="1" dirty="0" smtClean="0"/>
              <a:t>-</a:t>
            </a:r>
            <a:r>
              <a:rPr lang="ka-GE" sz="1800" dirty="0" smtClean="0"/>
              <a:t> </a:t>
            </a:r>
            <a:r>
              <a:rPr lang="ka-GE" sz="1800" b="1" dirty="0" smtClean="0"/>
              <a:t>მეორე ზრდის ვეგეტაცია დაასრულა აგვისტოს თვის მეორე დეკადაში, ნაყოფების მომწიფება დაიწყო სექტემბრის მესამე, ხოლო მასიური მომწიფება ოქტომბრის მეორე დეკადაში. საშუალოდ ერთ მცენარეზე მოიკრიფა 287 ცალი ნაყოფი, რამაც საშუალოდ 17,8 კგ-მი შეადგინა. ერთი ნაყოფის საშუალო წონა კი 62,1 გრამია. რბილობში წილაკოვანთა რაოდენობა  12-13-ია. საწვნე ლებნები დიდი ზომისაა და სიმკვრივით არ გამოირჩევა. ნაყოფის შეფერილობა მუქინარინჯისფერი, პრიალა კანი ადვილად სცილდება რბილობს. კარგად შეფოთლილი, რომბისებრი, წვრილად დაძარღვული. ფოთლების საშუალო ზომამ შეადგინა 11,5X5 სმ-ზე, ყუნწის სიგრძე 2 სმ-ია. ტოტზე მიმაგრებულია მახვილი კუთხით. მცენარეების სიმაღლემ  ვარიანტში საშუალოდ შეადგინა 121 სმ, საძირისა და სანამყენის დიამეტრი შესაბამისად 37-26 მმ-ია .</a:t>
            </a:r>
            <a:endParaRPr lang="ru-RU" sz="1800" b="1" dirty="0"/>
          </a:p>
        </p:txBody>
      </p:sp>
      <p:pic>
        <p:nvPicPr>
          <p:cNvPr id="4" name="Содержимое 3" descr="C:\Users\HP\Desktop\IMG_7448.JPG"/>
          <p:cNvPicPr>
            <a:picLocks noGrp="1"/>
          </p:cNvPicPr>
          <p:nvPr>
            <p:ph idx="1"/>
          </p:nvPr>
        </p:nvPicPr>
        <p:blipFill>
          <a:blip r:embed="rId2" cstate="print"/>
          <a:srcRect/>
          <a:stretch>
            <a:fillRect/>
          </a:stretch>
        </p:blipFill>
        <p:spPr bwMode="auto">
          <a:xfrm>
            <a:off x="0" y="3000372"/>
            <a:ext cx="4429124" cy="3857628"/>
          </a:xfrm>
          <a:prstGeom prst="rect">
            <a:avLst/>
          </a:prstGeom>
          <a:noFill/>
          <a:ln w="9525">
            <a:noFill/>
            <a:miter lim="800000"/>
            <a:headEnd/>
            <a:tailEnd/>
          </a:ln>
        </p:spPr>
      </p:pic>
      <p:pic>
        <p:nvPicPr>
          <p:cNvPr id="5" name="Рисунок 4" descr="C:\Users\HP\Desktop\რეზოს ფოტოები\DSC_0328.jpg"/>
          <p:cNvPicPr/>
          <p:nvPr/>
        </p:nvPicPr>
        <p:blipFill>
          <a:blip r:embed="rId3" cstate="print"/>
          <a:srcRect/>
          <a:stretch>
            <a:fillRect/>
          </a:stretch>
        </p:blipFill>
        <p:spPr bwMode="auto">
          <a:xfrm>
            <a:off x="4357686" y="3000372"/>
            <a:ext cx="4786314" cy="3857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Заголовок 4"/>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pPr algn="ctr"/>
            <a:r>
              <a:rPr lang="ka-GE" sz="2800" b="1" dirty="0" smtClean="0">
                <a:solidFill>
                  <a:schemeClr val="tx1">
                    <a:lumMod val="95000"/>
                    <a:lumOff val="5000"/>
                  </a:schemeClr>
                </a:solidFill>
              </a:rPr>
              <a:t>ანასეული 2018</a:t>
            </a:r>
            <a:endParaRPr lang="ru-RU" sz="2800" b="1" dirty="0">
              <a:solidFill>
                <a:schemeClr val="tx1">
                  <a:lumMod val="95000"/>
                  <a:lumOff val="5000"/>
                </a:schemeClr>
              </a:solidFill>
            </a:endParaRPr>
          </a:p>
        </p:txBody>
      </p:sp>
      <p:sp>
        <p:nvSpPr>
          <p:cNvPr id="5" name="Содержимое 4"/>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p:spPr>
        <p:txBody>
          <a:bodyPr>
            <a:normAutofit fontScale="90000"/>
          </a:bodyPr>
          <a:lstStyle/>
          <a:p>
            <a:pPr algn="ctr"/>
            <a:r>
              <a:rPr lang="ka-GE" sz="1600" b="1" dirty="0" smtClean="0"/>
              <a:t>                                                                                                                                                          </a:t>
            </a:r>
            <a:r>
              <a:rPr lang="en-US" sz="1600" b="1" dirty="0" smtClean="0"/>
              <a:t>                                  </a:t>
            </a:r>
            <a:r>
              <a:rPr lang="ka-GE" sz="1600" b="1" dirty="0" smtClean="0"/>
              <a:t>  ცხრილი 1</a:t>
            </a:r>
            <a:r>
              <a:rPr lang="ru-RU" sz="1600" dirty="0" smtClean="0"/>
              <a:t/>
            </a:r>
            <a:br>
              <a:rPr lang="ru-RU" sz="1600" dirty="0" smtClean="0"/>
            </a:br>
            <a:r>
              <a:rPr lang="ka-GE" sz="1600" dirty="0" smtClean="0"/>
              <a:t> </a:t>
            </a:r>
            <a:r>
              <a:rPr lang="ka-GE" sz="1600" b="1" dirty="0" smtClean="0"/>
              <a:t>მანდარინის სხვადასხვა ჯიშებზე ძირითდი ფენოლოგიური</a:t>
            </a:r>
            <a:br>
              <a:rPr lang="ka-GE" sz="1600" b="1" dirty="0" smtClean="0"/>
            </a:br>
            <a:r>
              <a:rPr lang="ru-RU" sz="1600" dirty="0" smtClean="0"/>
              <a:t/>
            </a:r>
            <a:br>
              <a:rPr lang="ru-RU" sz="1600" dirty="0" smtClean="0"/>
            </a:br>
            <a:r>
              <a:rPr lang="ka-GE" sz="1600" b="1" dirty="0" smtClean="0"/>
              <a:t>დაკვირვების მონაცემები (2014 </a:t>
            </a:r>
            <a:r>
              <a:rPr lang="ka-GE" sz="1600" b="1" dirty="0" smtClean="0"/>
              <a:t>-2018 წწ</a:t>
            </a:r>
            <a:r>
              <a:rPr lang="ka-GE" sz="1600" b="1" dirty="0" smtClean="0"/>
              <a:t>.)                                                                                                                    </a:t>
            </a:r>
            <a:endParaRPr lang="ru-RU" sz="1600" dirty="0"/>
          </a:p>
        </p:txBody>
      </p:sp>
      <p:sp>
        <p:nvSpPr>
          <p:cNvPr id="3" name="Содержимое 2"/>
          <p:cNvSpPr>
            <a:spLocks noGrp="1"/>
          </p:cNvSpPr>
          <p:nvPr>
            <p:ph idx="1"/>
          </p:nvPr>
        </p:nvSpPr>
        <p:spPr>
          <a:xfrm>
            <a:off x="-1071602" y="1071546"/>
            <a:ext cx="9758402" cy="7286676"/>
          </a:xfrm>
        </p:spPr>
        <p:txBody>
          <a:bodyPr>
            <a:normAutofit/>
          </a:bodyPr>
          <a:lstStyle/>
          <a:p>
            <a:pPr>
              <a:buNone/>
            </a:pPr>
            <a:r>
              <a:rPr lang="ka-GE" b="1" dirty="0" smtClean="0"/>
              <a:t> </a:t>
            </a:r>
            <a:endParaRPr lang="ru-RU" dirty="0" smtClean="0"/>
          </a:p>
          <a:p>
            <a:pPr>
              <a:buNone/>
            </a:pPr>
            <a:r>
              <a:rPr lang="ka-GE" sz="3600" b="1" dirty="0" smtClean="0"/>
              <a:t> </a:t>
            </a:r>
            <a:endParaRPr lang="ru-RU" sz="3600" dirty="0" smtClean="0"/>
          </a:p>
        </p:txBody>
      </p:sp>
      <p:graphicFrame>
        <p:nvGraphicFramePr>
          <p:cNvPr id="4" name="Таблица 3"/>
          <p:cNvGraphicFramePr>
            <a:graphicFrameLocks noGrp="1"/>
          </p:cNvGraphicFramePr>
          <p:nvPr/>
        </p:nvGraphicFramePr>
        <p:xfrm>
          <a:off x="1" y="1071546"/>
          <a:ext cx="9858412" cy="5786455"/>
        </p:xfrm>
        <a:graphic>
          <a:graphicData uri="http://schemas.openxmlformats.org/drawingml/2006/table">
            <a:tbl>
              <a:tblPr/>
              <a:tblGrid>
                <a:gridCol w="958697"/>
                <a:gridCol w="1118876"/>
                <a:gridCol w="1118086"/>
                <a:gridCol w="1204093"/>
                <a:gridCol w="1032871"/>
                <a:gridCol w="958697"/>
                <a:gridCol w="596523"/>
                <a:gridCol w="1081000"/>
                <a:gridCol w="1146626"/>
                <a:gridCol w="642943"/>
              </a:tblGrid>
              <a:tr h="275851">
                <a:tc rowSpan="2">
                  <a:txBody>
                    <a:bodyPr/>
                    <a:lstStyle/>
                    <a:p>
                      <a:pPr>
                        <a:lnSpc>
                          <a:spcPct val="115000"/>
                        </a:lnSpc>
                        <a:spcAft>
                          <a:spcPts val="0"/>
                        </a:spcAft>
                      </a:pP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N</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b="1" dirty="0">
                        <a:latin typeface="Calibri"/>
                        <a:ea typeface="Times New Roman"/>
                        <a:cs typeface="Times New Roman"/>
                      </a:endParaRPr>
                    </a:p>
                    <a:p>
                      <a:pPr>
                        <a:lnSpc>
                          <a:spcPct val="115000"/>
                        </a:lnSpc>
                        <a:spcAft>
                          <a:spcPts val="0"/>
                        </a:spcAft>
                      </a:pPr>
                      <a:r>
                        <a:rPr lang="ka-GE" sz="1000" b="1" dirty="0">
                          <a:latin typeface="Sylfaen"/>
                          <a:ea typeface="Times New Roman"/>
                          <a:cs typeface="Times New Roman"/>
                        </a:rPr>
                        <a:t>ჯ  ი  შ ი</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b="1">
                        <a:latin typeface="Calibri"/>
                        <a:ea typeface="Times New Roman"/>
                        <a:cs typeface="Times New Roman"/>
                      </a:endParaRPr>
                    </a:p>
                    <a:p>
                      <a:pPr>
                        <a:lnSpc>
                          <a:spcPct val="115000"/>
                        </a:lnSpc>
                        <a:spcAft>
                          <a:spcPts val="0"/>
                        </a:spcAft>
                      </a:pPr>
                      <a:r>
                        <a:rPr lang="ka-GE" sz="1000" b="1">
                          <a:latin typeface="Sylfaen"/>
                          <a:ea typeface="Times New Roman"/>
                          <a:cs typeface="Times New Roman"/>
                        </a:rPr>
                        <a:t>მე-2 ზრდის დასასრული</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b="1">
                        <a:latin typeface="Calibri"/>
                        <a:ea typeface="Times New Roman"/>
                        <a:cs typeface="Times New Roman"/>
                      </a:endParaRPr>
                    </a:p>
                    <a:p>
                      <a:pPr>
                        <a:lnSpc>
                          <a:spcPct val="115000"/>
                        </a:lnSpc>
                        <a:spcAft>
                          <a:spcPts val="0"/>
                        </a:spcAft>
                      </a:pPr>
                      <a:r>
                        <a:rPr lang="ka-GE" sz="1000" b="1">
                          <a:latin typeface="Sylfaen"/>
                          <a:ea typeface="Times New Roman"/>
                          <a:cs typeface="Times New Roman"/>
                        </a:rPr>
                        <a:t>ნაყოფების</a:t>
                      </a:r>
                      <a:endParaRPr lang="ru-RU" sz="1000" b="1">
                        <a:latin typeface="Calibri"/>
                        <a:ea typeface="Times New Roman"/>
                        <a:cs typeface="Times New Roman"/>
                      </a:endParaRPr>
                    </a:p>
                    <a:p>
                      <a:pPr>
                        <a:lnSpc>
                          <a:spcPct val="115000"/>
                        </a:lnSpc>
                        <a:spcAft>
                          <a:spcPts val="0"/>
                        </a:spcAft>
                      </a:pPr>
                      <a:r>
                        <a:rPr lang="ka-GE" sz="1000" b="1">
                          <a:latin typeface="Sylfaen"/>
                          <a:ea typeface="Times New Roman"/>
                          <a:cs typeface="Times New Roman"/>
                        </a:rPr>
                        <a:t>მომწიფების</a:t>
                      </a:r>
                      <a:endParaRPr lang="ru-RU" sz="1000" b="1">
                        <a:latin typeface="Calibri"/>
                        <a:ea typeface="Times New Roman"/>
                        <a:cs typeface="Times New Roman"/>
                      </a:endParaRPr>
                    </a:p>
                    <a:p>
                      <a:pPr>
                        <a:lnSpc>
                          <a:spcPct val="115000"/>
                        </a:lnSpc>
                        <a:spcAft>
                          <a:spcPts val="0"/>
                        </a:spcAft>
                      </a:pPr>
                      <a:r>
                        <a:rPr lang="ka-GE" sz="1000" b="1">
                          <a:latin typeface="Sylfaen"/>
                          <a:ea typeface="Times New Roman"/>
                          <a:cs typeface="Times New Roman"/>
                        </a:rPr>
                        <a:t>დასაწყისი</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ru-RU" sz="1000" b="1">
                        <a:latin typeface="Calibri"/>
                        <a:ea typeface="Times New Roman"/>
                        <a:cs typeface="Times New Roman"/>
                      </a:endParaRPr>
                    </a:p>
                    <a:p>
                      <a:pPr algn="ctr">
                        <a:lnSpc>
                          <a:spcPct val="115000"/>
                        </a:lnSpc>
                        <a:spcAft>
                          <a:spcPts val="0"/>
                        </a:spcAft>
                      </a:pPr>
                      <a:r>
                        <a:rPr lang="ka-GE" sz="1000" b="1">
                          <a:latin typeface="Sylfaen"/>
                          <a:ea typeface="Times New Roman"/>
                          <a:cs typeface="Times New Roman"/>
                        </a:rPr>
                        <a:t>ნაყოფების მასიური მომწიფება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ka-GE" sz="1000" b="1">
                          <a:latin typeface="Sylfaen"/>
                          <a:ea typeface="Times New Roman"/>
                          <a:cs typeface="Times New Roman"/>
                        </a:rPr>
                        <a:t>მსხმოიარობა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nSpc>
                          <a:spcPct val="115000"/>
                        </a:lnSpc>
                        <a:spcAft>
                          <a:spcPts val="0"/>
                        </a:spcAft>
                      </a:pPr>
                      <a:endParaRPr lang="ru-RU" sz="1000" b="1">
                        <a:latin typeface="Calibri"/>
                        <a:ea typeface="Times New Roman"/>
                        <a:cs typeface="Times New Roman"/>
                      </a:endParaRPr>
                    </a:p>
                    <a:p>
                      <a:pPr>
                        <a:lnSpc>
                          <a:spcPct val="115000"/>
                        </a:lnSpc>
                        <a:spcAft>
                          <a:spcPts val="0"/>
                        </a:spcAft>
                      </a:pPr>
                      <a:r>
                        <a:rPr lang="ka-GE" sz="1000" b="1">
                          <a:latin typeface="Sylfaen"/>
                          <a:ea typeface="Times New Roman"/>
                          <a:cs typeface="Times New Roman"/>
                        </a:rPr>
                        <a:t>ერთი ნაყოფის</a:t>
                      </a:r>
                      <a:endParaRPr lang="ru-RU" sz="1000" b="1">
                        <a:latin typeface="Calibri"/>
                        <a:ea typeface="Times New Roman"/>
                        <a:cs typeface="Times New Roman"/>
                      </a:endParaRPr>
                    </a:p>
                    <a:p>
                      <a:pPr>
                        <a:lnSpc>
                          <a:spcPct val="115000"/>
                        </a:lnSpc>
                        <a:spcAft>
                          <a:spcPts val="0"/>
                        </a:spcAft>
                      </a:pPr>
                      <a:r>
                        <a:rPr lang="ka-GE" sz="1000" b="1">
                          <a:latin typeface="Sylfaen"/>
                          <a:ea typeface="Times New Roman"/>
                          <a:cs typeface="Times New Roman"/>
                        </a:rPr>
                        <a:t>საშ. წონა (გრ)</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b="1" dirty="0">
                        <a:latin typeface="Calibri"/>
                        <a:ea typeface="Times New Roman"/>
                        <a:cs typeface="Times New Roman"/>
                      </a:endParaRPr>
                    </a:p>
                    <a:p>
                      <a:pPr>
                        <a:lnSpc>
                          <a:spcPct val="115000"/>
                        </a:lnSpc>
                        <a:spcAft>
                          <a:spcPts val="0"/>
                        </a:spcAft>
                      </a:pPr>
                      <a:r>
                        <a:rPr lang="ka-GE" sz="1000" b="1" dirty="0">
                          <a:latin typeface="Sylfaen"/>
                          <a:ea typeface="Times New Roman"/>
                          <a:cs typeface="Times New Roman"/>
                        </a:rPr>
                        <a:t>რბილობში</a:t>
                      </a:r>
                      <a:endParaRPr lang="ru-RU" sz="1000" b="1" dirty="0">
                        <a:latin typeface="Calibri"/>
                        <a:ea typeface="Times New Roman"/>
                        <a:cs typeface="Times New Roman"/>
                      </a:endParaRPr>
                    </a:p>
                    <a:p>
                      <a:pPr>
                        <a:lnSpc>
                          <a:spcPct val="115000"/>
                        </a:lnSpc>
                        <a:spcAft>
                          <a:spcPts val="0"/>
                        </a:spcAft>
                      </a:pPr>
                      <a:r>
                        <a:rPr lang="ka-GE" sz="1000" b="1" dirty="0">
                          <a:latin typeface="Sylfaen"/>
                          <a:ea typeface="Times New Roman"/>
                          <a:cs typeface="Times New Roman"/>
                        </a:rPr>
                        <a:t>წილაკოკანთა</a:t>
                      </a:r>
                      <a:endParaRPr lang="ru-RU" sz="1000" b="1" dirty="0">
                        <a:latin typeface="Calibri"/>
                        <a:ea typeface="Times New Roman"/>
                        <a:cs typeface="Times New Roman"/>
                      </a:endParaRPr>
                    </a:p>
                    <a:p>
                      <a:pPr>
                        <a:lnSpc>
                          <a:spcPct val="115000"/>
                        </a:lnSpc>
                        <a:spcAft>
                          <a:spcPts val="0"/>
                        </a:spcAft>
                      </a:pPr>
                      <a:r>
                        <a:rPr lang="ka-GE" sz="1000" b="1" dirty="0">
                          <a:latin typeface="Sylfaen"/>
                          <a:ea typeface="Times New Roman"/>
                          <a:cs typeface="Times New Roman"/>
                        </a:rPr>
                        <a:t>რაოდენობა (ცალობა)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15000"/>
                        </a:lnSpc>
                        <a:spcAft>
                          <a:spcPts val="0"/>
                        </a:spcAft>
                      </a:pPr>
                      <a:r>
                        <a:rPr lang="ka-GE" sz="1000" b="1" dirty="0">
                          <a:latin typeface="Sylfaen"/>
                          <a:ea typeface="Times New Roman"/>
                          <a:cs typeface="Times New Roman"/>
                        </a:rPr>
                        <a:t>შენიშვნა</a:t>
                      </a:r>
                      <a:endParaRPr lang="ru-RU" sz="1000" b="1" dirty="0">
                        <a:latin typeface="Calibri"/>
                        <a:ea typeface="Times New Roman"/>
                        <a:cs typeface="Times New Roman"/>
                      </a:endParaRPr>
                    </a:p>
                  </a:txBody>
                  <a:tcPr marL="55198" marR="551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00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nSpc>
                          <a:spcPct val="115000"/>
                        </a:lnSpc>
                        <a:spcAft>
                          <a:spcPts val="0"/>
                        </a:spcAft>
                      </a:pPr>
                      <a:r>
                        <a:rPr lang="ka-GE" sz="1000" b="1">
                          <a:latin typeface="Sylfaen"/>
                          <a:ea typeface="Times New Roman"/>
                          <a:cs typeface="Times New Roman"/>
                        </a:rPr>
                        <a:t>ცალობა</a:t>
                      </a:r>
                      <a:endParaRPr lang="ru-RU" sz="1000" b="1">
                        <a:latin typeface="Calibri"/>
                        <a:ea typeface="Times New Roman"/>
                        <a:cs typeface="Times New Roman"/>
                      </a:endParaRPr>
                    </a:p>
                  </a:txBody>
                  <a:tcPr marL="55198" marR="551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a-GE" sz="1000" b="1">
                          <a:latin typeface="Sylfaen"/>
                          <a:ea typeface="Times New Roman"/>
                          <a:cs typeface="Times New Roman"/>
                        </a:rPr>
                        <a:t>კგ-ში</a:t>
                      </a:r>
                      <a:endParaRPr lang="ru-RU" sz="1000" b="1">
                        <a:latin typeface="Calibri"/>
                        <a:ea typeface="Times New Roman"/>
                        <a:cs typeface="Times New Roman"/>
                      </a:endParaRPr>
                    </a:p>
                  </a:txBody>
                  <a:tcPr marL="55198" marR="551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205388">
                <a:tc>
                  <a:txBody>
                    <a:bodyPr/>
                    <a:lstStyle/>
                    <a:p>
                      <a:pPr>
                        <a:lnSpc>
                          <a:spcPct val="115000"/>
                        </a:lnSpc>
                        <a:spcAft>
                          <a:spcPts val="0"/>
                        </a:spcAft>
                      </a:pPr>
                      <a:r>
                        <a:rPr lang="ka-GE" sz="1000" b="1">
                          <a:latin typeface="Sylfaen"/>
                          <a:ea typeface="Times New Roman"/>
                          <a:cs typeface="Times New Roman"/>
                        </a:rPr>
                        <a:t>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2</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3</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4</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5</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6</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7</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8</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9</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ნიჩინანი</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329</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19,6</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57,7</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იურა-ვასე</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აგვისტოს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452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19,9</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44,3</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3</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ტაგუჩი-ვასე</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აგვისტოს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სექტებრის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ოქტომბრის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320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26,7</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82,5</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4</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მიაგავე-ვასე</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აგვისტოს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ოქტომბრის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ოქტომბრის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 -დეკადა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465</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26,8</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55,9</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86">
                <a:tc>
                  <a:txBody>
                    <a:bodyPr/>
                    <a:lstStyle/>
                    <a:p>
                      <a:pPr>
                        <a:lnSpc>
                          <a:spcPct val="115000"/>
                        </a:lnSpc>
                        <a:spcAft>
                          <a:spcPts val="0"/>
                        </a:spcAft>
                      </a:pPr>
                      <a:r>
                        <a:rPr lang="ka-GE" sz="1000" b="1">
                          <a:latin typeface="Sylfaen"/>
                          <a:ea typeface="Times New Roman"/>
                          <a:cs typeface="Times New Roman"/>
                        </a:rPr>
                        <a:t>5</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კავადა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სექტებრის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III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ოქტომბრის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Calibri"/>
                          <a:ea typeface="Times New Roman"/>
                          <a:cs typeface="Times New Roman"/>
                        </a:rPr>
                        <a:t>249</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20,3</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80,2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11</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6</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ნან კანი-20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ოქტომბრის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246</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18,7</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73,1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7</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ოჰოცუ ვასე</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ოქტომბრის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dirty="0">
                          <a:latin typeface="Sylfaen"/>
                          <a:ea typeface="Times New Roman"/>
                          <a:cs typeface="Times New Roman"/>
                        </a:rPr>
                        <a:t>ნოემბრის</a:t>
                      </a:r>
                      <a:endParaRPr lang="ru-RU" sz="1000" b="1" dirty="0">
                        <a:latin typeface="Calibri"/>
                        <a:ea typeface="Times New Roman"/>
                        <a:cs typeface="Times New Roman"/>
                      </a:endParaRPr>
                    </a:p>
                    <a:p>
                      <a:pPr>
                        <a:lnSpc>
                          <a:spcPct val="115000"/>
                        </a:lnSpc>
                        <a:spcAft>
                          <a:spcPts val="0"/>
                        </a:spcAft>
                      </a:pPr>
                      <a:r>
                        <a:rPr lang="en-US" sz="1000" b="1" dirty="0">
                          <a:latin typeface="Calibri"/>
                          <a:ea typeface="Times New Roman"/>
                          <a:cs typeface="Times New Roman"/>
                        </a:rPr>
                        <a:t>I</a:t>
                      </a:r>
                      <a:r>
                        <a:rPr lang="ka-GE" sz="1000" b="1" dirty="0">
                          <a:latin typeface="Sylfaen"/>
                          <a:ea typeface="Times New Roman"/>
                          <a:cs typeface="Times New Roman"/>
                        </a:rPr>
                        <a:t>-დეკადა</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Calibri"/>
                          <a:ea typeface="Times New Roman"/>
                          <a:cs typeface="Times New Roman"/>
                        </a:rPr>
                        <a:t>226</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18,5</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78,1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8</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უენო-ვასე</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ოქტომბრის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Calibri"/>
                          <a:ea typeface="Times New Roman"/>
                          <a:cs typeface="Times New Roman"/>
                        </a:rPr>
                        <a:t>355</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21,3</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59,2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83">
                <a:tc>
                  <a:txBody>
                    <a:bodyPr/>
                    <a:lstStyle/>
                    <a:p>
                      <a:pPr>
                        <a:lnSpc>
                          <a:spcPct val="115000"/>
                        </a:lnSpc>
                        <a:spcAft>
                          <a:spcPts val="0"/>
                        </a:spcAft>
                      </a:pPr>
                      <a:r>
                        <a:rPr lang="ka-GE" sz="1000" b="1">
                          <a:latin typeface="Sylfaen"/>
                          <a:ea typeface="Times New Roman"/>
                          <a:cs typeface="Times New Roman"/>
                        </a:rPr>
                        <a:t>9</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აოშიმა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ოქტომბრის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ნოემბრის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56</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5,4</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90,1</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10</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ოკიცუ-ვასე</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ოქტომბრის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Times New Roman"/>
                        </a:rPr>
                        <a:t>334</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21,2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62,8</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12</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05">
                <a:tc>
                  <a:txBody>
                    <a:bodyPr/>
                    <a:lstStyle/>
                    <a:p>
                      <a:pPr>
                        <a:lnSpc>
                          <a:spcPct val="115000"/>
                        </a:lnSpc>
                        <a:spcAft>
                          <a:spcPts val="0"/>
                        </a:spcAft>
                      </a:pPr>
                      <a:r>
                        <a:rPr lang="ka-GE" sz="1000" b="1">
                          <a:latin typeface="Sylfaen"/>
                          <a:ea typeface="Times New Roman"/>
                          <a:cs typeface="Times New Roman"/>
                        </a:rPr>
                        <a:t>11</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მუკაიამა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აგვისტოს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სექტებრის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1000" b="1">
                          <a:latin typeface="Sylfaen"/>
                          <a:ea typeface="Times New Roman"/>
                          <a:cs typeface="Times New Roman"/>
                        </a:rPr>
                        <a:t>ოქტომბრის</a:t>
                      </a:r>
                      <a:endParaRPr lang="ru-RU" sz="1000" b="1">
                        <a:latin typeface="Calibri"/>
                        <a:ea typeface="Times New Roman"/>
                        <a:cs typeface="Times New Roman"/>
                      </a:endParaRPr>
                    </a:p>
                    <a:p>
                      <a:pPr>
                        <a:lnSpc>
                          <a:spcPct val="115000"/>
                        </a:lnSpc>
                        <a:spcAft>
                          <a:spcPts val="0"/>
                        </a:spcAft>
                      </a:pPr>
                      <a:r>
                        <a:rPr lang="en-US" sz="1000" b="1">
                          <a:latin typeface="Calibri"/>
                          <a:ea typeface="Times New Roman"/>
                          <a:cs typeface="Times New Roman"/>
                        </a:rPr>
                        <a:t>II</a:t>
                      </a:r>
                      <a:r>
                        <a:rPr lang="ka-GE" sz="1000" b="1">
                          <a:latin typeface="Sylfaen"/>
                          <a:ea typeface="Times New Roman"/>
                          <a:cs typeface="Times New Roman"/>
                        </a:rPr>
                        <a:t>-დეკადა</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Calibri"/>
                          <a:ea typeface="Times New Roman"/>
                          <a:cs typeface="Times New Roman"/>
                        </a:rPr>
                        <a:t>287</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a:latin typeface="Sylfaen"/>
                          <a:ea typeface="Times New Roman"/>
                          <a:cs typeface="Times New Roman"/>
                        </a:rPr>
                        <a:t>17,8</a:t>
                      </a:r>
                      <a:endParaRPr lang="ru-RU" sz="1000" b="1">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62,1</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b="1" dirty="0">
                          <a:latin typeface="Sylfaen"/>
                          <a:ea typeface="Times New Roman"/>
                          <a:cs typeface="Times New Roman"/>
                        </a:rPr>
                        <a:t>13</a:t>
                      </a:r>
                      <a:endParaRPr lang="ru-RU"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b="1" dirty="0">
                        <a:latin typeface="Calibri"/>
                        <a:ea typeface="Times New Roman"/>
                        <a:cs typeface="Times New Roman"/>
                      </a:endParaRPr>
                    </a:p>
                  </a:txBody>
                  <a:tcPr marL="55198" marR="5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9144000" cy="576064"/>
          </a:xfrm>
        </p:spPr>
        <p:txBody>
          <a:bodyPr>
            <a:normAutofit fontScale="90000"/>
          </a:bodyPr>
          <a:lstStyle/>
          <a:p>
            <a:pPr algn="ctr"/>
            <a:r>
              <a:rPr lang="ka-GE" dirty="0" smtClean="0"/>
              <a:t> </a:t>
            </a:r>
            <a:r>
              <a:rPr lang="ru-RU" dirty="0" smtClean="0"/>
              <a:t/>
            </a:r>
            <a:br>
              <a:rPr lang="ru-RU" dirty="0" smtClean="0"/>
            </a:br>
            <a:r>
              <a:rPr lang="ka-GE" sz="1800" dirty="0" smtClean="0"/>
              <a:t>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ka-GE" sz="1800" dirty="0" smtClean="0"/>
              <a:t>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t>
            </a:r>
            <a:br>
              <a:rPr lang="en-US" sz="1800" dirty="0" smtClean="0"/>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t>
            </a:r>
            <a:r>
              <a:rPr lang="ka-GE" sz="1800" b="1" dirty="0" smtClean="0">
                <a:solidFill>
                  <a:schemeClr val="tx1"/>
                </a:solidFill>
              </a:rPr>
              <a:t>ცხრილი 2</a:t>
            </a:r>
            <a:r>
              <a:rPr lang="ru-RU" sz="1800" b="1" dirty="0" smtClean="0">
                <a:solidFill>
                  <a:schemeClr val="tx1"/>
                </a:solidFill>
              </a:rPr>
              <a:t/>
            </a:r>
            <a:br>
              <a:rPr lang="ru-RU" sz="1800" b="1" dirty="0" smtClean="0">
                <a:solidFill>
                  <a:schemeClr val="tx1"/>
                </a:solidFill>
              </a:rPr>
            </a:br>
            <a:r>
              <a:rPr lang="ka-GE" sz="1800" b="1" dirty="0" smtClean="0">
                <a:solidFill>
                  <a:schemeClr val="tx1"/>
                </a:solidFill>
              </a:rPr>
              <a:t>მანდარინის ჯიშებზე ფენოლოგიური დაკვირვების შედეგები</a:t>
            </a:r>
            <a:r>
              <a:rPr lang="en-US" sz="1800" b="1" dirty="0" smtClean="0">
                <a:solidFill>
                  <a:schemeClr val="tx1"/>
                </a:solidFill>
              </a:rPr>
              <a:t/>
            </a:r>
            <a:br>
              <a:rPr lang="en-US" sz="1800" b="1" dirty="0" smtClean="0">
                <a:solidFill>
                  <a:schemeClr val="tx1"/>
                </a:solidFill>
              </a:rPr>
            </a:br>
            <a:r>
              <a:rPr lang="ru-RU" sz="1800" b="1" dirty="0" smtClean="0">
                <a:solidFill>
                  <a:schemeClr val="tx1"/>
                </a:solidFill>
              </a:rPr>
              <a:t/>
            </a:r>
            <a:br>
              <a:rPr lang="ru-RU" sz="1800" b="1" dirty="0" smtClean="0">
                <a:solidFill>
                  <a:schemeClr val="tx1"/>
                </a:solidFill>
              </a:rPr>
            </a:br>
            <a:r>
              <a:rPr lang="ka-GE" sz="1800" b="1" dirty="0" smtClean="0">
                <a:solidFill>
                  <a:schemeClr val="tx1"/>
                </a:solidFill>
              </a:rPr>
              <a:t>2014-2018 წწ  </a:t>
            </a:r>
            <a:r>
              <a:rPr lang="ka-GE" sz="1800" b="1" dirty="0" smtClean="0">
                <a:solidFill>
                  <a:schemeClr val="tx1"/>
                </a:solidFill>
              </a:rPr>
              <a:t>მონაცემებით   </a:t>
            </a:r>
            <a:r>
              <a:rPr lang="en-US" sz="1800" b="1" dirty="0" smtClean="0">
                <a:solidFill>
                  <a:schemeClr val="tx1"/>
                </a:solidFill>
              </a:rPr>
              <a:t/>
            </a:r>
            <a:br>
              <a:rPr lang="en-US" sz="1800" b="1" dirty="0" smtClean="0">
                <a:solidFill>
                  <a:schemeClr val="tx1"/>
                </a:solidFill>
              </a:rPr>
            </a:br>
            <a:r>
              <a:rPr lang="ru-RU" sz="1800" b="1" dirty="0" smtClean="0">
                <a:solidFill>
                  <a:schemeClr val="tx1"/>
                </a:solidFill>
              </a:rPr>
              <a:t/>
            </a:r>
            <a:br>
              <a:rPr lang="ru-RU" sz="1800" b="1" dirty="0" smtClean="0">
                <a:solidFill>
                  <a:schemeClr val="tx1"/>
                </a:solidFill>
              </a:rPr>
            </a:br>
            <a:r>
              <a:rPr lang="ka-GE" sz="1800" b="1" dirty="0" smtClean="0">
                <a:solidFill>
                  <a:schemeClr val="tx1"/>
                </a:solidFill>
              </a:rPr>
              <a:t>(მცენარის სიმაღლე სმ, საძირისა და სანამყენის დიამეტრი მმ)</a:t>
            </a:r>
            <a:r>
              <a:rPr lang="en-US" sz="1800" b="1" dirty="0" smtClean="0">
                <a:solidFill>
                  <a:schemeClr val="tx1"/>
                </a:solidFill>
              </a:rPr>
              <a:t> </a:t>
            </a:r>
            <a:endParaRPr lang="ru-RU" sz="1800" b="1" dirty="0">
              <a:solidFill>
                <a:schemeClr val="tx1"/>
              </a:solidFill>
            </a:endParaRPr>
          </a:p>
        </p:txBody>
      </p:sp>
      <p:sp>
        <p:nvSpPr>
          <p:cNvPr id="3" name="Содержимое 2"/>
          <p:cNvSpPr>
            <a:spLocks noGrp="1"/>
          </p:cNvSpPr>
          <p:nvPr>
            <p:ph idx="1"/>
          </p:nvPr>
        </p:nvSpPr>
        <p:spPr>
          <a:xfrm flipH="1" flipV="1">
            <a:off x="-1357354" y="5929330"/>
            <a:ext cx="1100174" cy="298111"/>
          </a:xfrm>
        </p:spPr>
        <p:txBody>
          <a:bodyPr>
            <a:normAutofit fontScale="62500" lnSpcReduction="20000"/>
          </a:bodyPr>
          <a:lstStyle/>
          <a:p>
            <a:pPr>
              <a:buNone/>
            </a:pPr>
            <a:endParaRPr lang="ru-RU" dirty="0" smtClean="0"/>
          </a:p>
          <a:p>
            <a:pPr>
              <a:buNone/>
            </a:pPr>
            <a:endParaRPr lang="ru-RU" dirty="0"/>
          </a:p>
        </p:txBody>
      </p:sp>
      <p:graphicFrame>
        <p:nvGraphicFramePr>
          <p:cNvPr id="5" name="Таблица 4"/>
          <p:cNvGraphicFramePr>
            <a:graphicFrameLocks noGrp="1"/>
          </p:cNvGraphicFramePr>
          <p:nvPr/>
        </p:nvGraphicFramePr>
        <p:xfrm>
          <a:off x="500035" y="16387884"/>
          <a:ext cx="2437923" cy="16824960"/>
        </p:xfrm>
        <a:graphic>
          <a:graphicData uri="http://schemas.openxmlformats.org/drawingml/2006/table">
            <a:tbl>
              <a:tblPr/>
              <a:tblGrid>
                <a:gridCol w="101060"/>
                <a:gridCol w="274866"/>
                <a:gridCol w="172003"/>
                <a:gridCol w="172003"/>
                <a:gridCol w="172003"/>
                <a:gridCol w="138283"/>
                <a:gridCol w="172003"/>
                <a:gridCol w="206211"/>
                <a:gridCol w="206211"/>
                <a:gridCol w="172003"/>
                <a:gridCol w="172003"/>
                <a:gridCol w="172003"/>
                <a:gridCol w="206211"/>
                <a:gridCol w="101060"/>
              </a:tblGrid>
              <a:tr h="1007334">
                <a:tc>
                  <a:txBody>
                    <a:bodyPr/>
                    <a:lstStyle/>
                    <a:p>
                      <a:pPr>
                        <a:lnSpc>
                          <a:spcPct val="115000"/>
                        </a:lnSpc>
                        <a:spcAft>
                          <a:spcPts val="0"/>
                        </a:spcAft>
                      </a:pPr>
                      <a:r>
                        <a:rPr lang="ru-RU" sz="800" b="1" dirty="0">
                          <a:latin typeface="Sylfaen"/>
                          <a:ea typeface="Times New Roman"/>
                          <a:cs typeface="Times New Roman"/>
                        </a:rPr>
                        <a:t> </a:t>
                      </a:r>
                      <a:r>
                        <a:rPr lang="ka-GE" sz="800" b="1" dirty="0">
                          <a:latin typeface="Sylfaen"/>
                          <a:ea typeface="Times New Roman"/>
                          <a:cs typeface="Times New Roman"/>
                        </a:rPr>
                        <a:t>         მცენარ.</a:t>
                      </a:r>
                      <a:endParaRPr lang="ru-RU" sz="800" b="1" dirty="0">
                        <a:latin typeface="Calibri"/>
                        <a:ea typeface="Times New Roman"/>
                        <a:cs typeface="Times New Roman"/>
                      </a:endParaRPr>
                    </a:p>
                    <a:p>
                      <a:pPr>
                        <a:lnSpc>
                          <a:spcPct val="115000"/>
                        </a:lnSpc>
                        <a:spcAft>
                          <a:spcPts val="0"/>
                        </a:spcAft>
                      </a:pPr>
                      <a:r>
                        <a:rPr lang="ka-GE" sz="800" b="1" dirty="0" smtClean="0">
                          <a:latin typeface="Sylfaen"/>
                          <a:ea typeface="Times New Roman"/>
                          <a:cs typeface="Times New Roman"/>
                        </a:rPr>
                        <a:t>ჯიში</a:t>
                      </a:r>
                      <a:r>
                        <a:rPr lang="en-US" sz="800" b="1" dirty="0" smtClean="0">
                          <a:latin typeface="Sylfaen"/>
                          <a:ea typeface="Times New Roman"/>
                          <a:cs typeface="Times New Roman"/>
                        </a:rPr>
                        <a:t>\</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nSpc>
                          <a:spcPct val="115000"/>
                        </a:lnSpc>
                        <a:spcAft>
                          <a:spcPts val="0"/>
                        </a:spcAft>
                      </a:pP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10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საშ.</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შენიშ</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ნიჩინანი</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180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64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23">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32</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იურა 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146</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138</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52</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8">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gn="just">
                        <a:lnSpc>
                          <a:spcPct val="115000"/>
                        </a:lnSpc>
                        <a:spcAft>
                          <a:spcPts val="0"/>
                        </a:spcAft>
                      </a:pPr>
                      <a:r>
                        <a:rPr lang="ka-GE" sz="800" b="1">
                          <a:latin typeface="Sylfaen"/>
                          <a:ea typeface="Times New Roman"/>
                          <a:cs typeface="Times New Roman"/>
                        </a:rPr>
                        <a:t>ტაგუჩი -</a:t>
                      </a:r>
                      <a:endParaRPr lang="ru-RU" sz="800" b="1">
                        <a:latin typeface="Calibri"/>
                        <a:ea typeface="Times New Roman"/>
                        <a:cs typeface="Times New Roman"/>
                      </a:endParaRPr>
                    </a:p>
                    <a:p>
                      <a:pPr algn="just">
                        <a:lnSpc>
                          <a:spcPct val="115000"/>
                        </a:lnSpc>
                        <a:spcAft>
                          <a:spcPts val="0"/>
                        </a:spcAft>
                      </a:pPr>
                      <a:r>
                        <a:rPr lang="ka-GE" sz="800" b="1">
                          <a:latin typeface="Sylfaen"/>
                          <a:ea typeface="Times New Roman"/>
                          <a:cs typeface="Times New Roman"/>
                        </a:rPr>
                        <a:t>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192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197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61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62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363">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r>
                        <a:rPr lang="ka-GE" sz="800" b="1">
                          <a:latin typeface="Sylfaen"/>
                          <a:ea typeface="Times New Roman"/>
                          <a:cs typeface="Times New Roman"/>
                        </a:rPr>
                        <a:t>მიაგავა -</a:t>
                      </a:r>
                      <a:endParaRPr lang="ru-RU" sz="800" b="1">
                        <a:latin typeface="Calibri"/>
                        <a:ea typeface="Times New Roman"/>
                        <a:cs typeface="Times New Roman"/>
                      </a:endParaRPr>
                    </a:p>
                    <a:p>
                      <a:pPr>
                        <a:lnSpc>
                          <a:spcPct val="115000"/>
                        </a:lnSpc>
                        <a:spcAft>
                          <a:spcPts val="0"/>
                        </a:spcAft>
                      </a:pPr>
                      <a:r>
                        <a:rPr lang="ka-GE" sz="800" b="1">
                          <a:latin typeface="Sylfaen"/>
                          <a:ea typeface="Times New Roman"/>
                          <a:cs typeface="Times New Roman"/>
                        </a:rPr>
                        <a:t>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363">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კავადა</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54">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ნანკანი-20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3">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ოჰოცუ</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უენო-ვასე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8">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29</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dirty="0">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აოშიმა</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142</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59</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54">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29</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28</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28</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ოკიცუ-ვასე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119</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dirty="0">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3">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25</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dirty="0">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70">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მუკაიამა</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85">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23">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dirty="0">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1" y="1428736"/>
          <a:ext cx="9858412" cy="5429254"/>
        </p:xfrm>
        <a:graphic>
          <a:graphicData uri="http://schemas.openxmlformats.org/drawingml/2006/table">
            <a:tbl>
              <a:tblPr/>
              <a:tblGrid>
                <a:gridCol w="1320620"/>
                <a:gridCol w="960990"/>
                <a:gridCol w="601360"/>
                <a:gridCol w="601360"/>
                <a:gridCol w="601360"/>
                <a:gridCol w="483466"/>
                <a:gridCol w="601360"/>
                <a:gridCol w="720954"/>
                <a:gridCol w="720954"/>
                <a:gridCol w="601360"/>
                <a:gridCol w="601360"/>
                <a:gridCol w="601360"/>
                <a:gridCol w="720954"/>
                <a:gridCol w="720954"/>
              </a:tblGrid>
              <a:tr h="290956">
                <a:tc>
                  <a:txBody>
                    <a:bodyPr/>
                    <a:lstStyle/>
                    <a:p>
                      <a:pPr>
                        <a:lnSpc>
                          <a:spcPct val="115000"/>
                        </a:lnSpc>
                        <a:spcAft>
                          <a:spcPts val="0"/>
                        </a:spcAft>
                      </a:pPr>
                      <a:r>
                        <a:rPr lang="ru-RU" sz="800" b="1" dirty="0">
                          <a:latin typeface="Sylfaen"/>
                          <a:ea typeface="Times New Roman"/>
                          <a:cs typeface="Times New Roman"/>
                        </a:rPr>
                        <a:t> </a:t>
                      </a:r>
                      <a:r>
                        <a:rPr lang="ka-GE" sz="800" b="1" dirty="0">
                          <a:latin typeface="Sylfaen"/>
                          <a:ea typeface="Times New Roman"/>
                          <a:cs typeface="Times New Roman"/>
                        </a:rPr>
                        <a:t>         მცენარ.</a:t>
                      </a:r>
                      <a:endParaRPr lang="ru-RU" sz="800" b="1" dirty="0">
                        <a:latin typeface="Calibri"/>
                        <a:ea typeface="Times New Roman"/>
                        <a:cs typeface="Times New Roman"/>
                      </a:endParaRPr>
                    </a:p>
                    <a:p>
                      <a:pPr>
                        <a:lnSpc>
                          <a:spcPct val="115000"/>
                        </a:lnSpc>
                        <a:spcAft>
                          <a:spcPts val="0"/>
                        </a:spcAft>
                      </a:pPr>
                      <a:r>
                        <a:rPr lang="ka-GE" sz="800" b="1" dirty="0">
                          <a:latin typeface="Sylfaen"/>
                          <a:ea typeface="Times New Roman"/>
                          <a:cs typeface="Times New Roman"/>
                        </a:rPr>
                        <a:t>ჯიში</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nSpc>
                          <a:spcPct val="115000"/>
                        </a:lnSpc>
                        <a:spcAft>
                          <a:spcPts val="0"/>
                        </a:spcAft>
                      </a:pP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800" b="1">
                          <a:latin typeface="Sylfaen"/>
                          <a:ea typeface="Times New Roman"/>
                          <a:cs typeface="Times New Roman"/>
                        </a:rPr>
                        <a:t>10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საშ.</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შენიშ</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dirty="0">
                        <a:latin typeface="Sylfaen"/>
                        <a:ea typeface="Times New Roman"/>
                        <a:cs typeface="Times New Roman"/>
                      </a:endParaRPr>
                    </a:p>
                    <a:p>
                      <a:pPr>
                        <a:lnSpc>
                          <a:spcPct val="115000"/>
                        </a:lnSpc>
                        <a:spcAft>
                          <a:spcPts val="0"/>
                        </a:spcAft>
                      </a:pPr>
                      <a:r>
                        <a:rPr lang="ka-GE" sz="800" b="1" dirty="0">
                          <a:latin typeface="Sylfaen"/>
                          <a:ea typeface="Times New Roman"/>
                          <a:cs typeface="Times New Roman"/>
                        </a:rPr>
                        <a:t>ნიჩინანი</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180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64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dirty="0">
                          <a:latin typeface="Sylfaen"/>
                          <a:ea typeface="Times New Roman"/>
                          <a:cs typeface="Times New Roman"/>
                        </a:rPr>
                        <a:t>სანამყენ</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იურა 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სიმაღლე</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dirty="0">
                          <a:latin typeface="Sylfaen"/>
                          <a:ea typeface="Times New Roman"/>
                          <a:cs typeface="Times New Roman"/>
                        </a:rPr>
                        <a:t>საძირე</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dirty="0">
                          <a:latin typeface="Sylfaen"/>
                          <a:ea typeface="Times New Roman"/>
                          <a:cs typeface="Times New Roman"/>
                        </a:rPr>
                        <a:t>სანამყენ</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gn="just">
                        <a:lnSpc>
                          <a:spcPct val="115000"/>
                        </a:lnSpc>
                        <a:spcAft>
                          <a:spcPts val="0"/>
                        </a:spcAft>
                      </a:pPr>
                      <a:r>
                        <a:rPr lang="ka-GE" sz="800" b="1">
                          <a:latin typeface="Sylfaen"/>
                          <a:ea typeface="Times New Roman"/>
                          <a:cs typeface="Times New Roman"/>
                        </a:rPr>
                        <a:t>ტაგუჩი -</a:t>
                      </a:r>
                      <a:endParaRPr lang="ru-RU" sz="800" b="1">
                        <a:latin typeface="Calibri"/>
                        <a:ea typeface="Times New Roman"/>
                        <a:cs typeface="Times New Roman"/>
                      </a:endParaRPr>
                    </a:p>
                    <a:p>
                      <a:pPr algn="just">
                        <a:lnSpc>
                          <a:spcPct val="115000"/>
                        </a:lnSpc>
                        <a:spcAft>
                          <a:spcPts val="0"/>
                        </a:spcAft>
                      </a:pPr>
                      <a:r>
                        <a:rPr lang="ka-GE" sz="800" b="1">
                          <a:latin typeface="Sylfaen"/>
                          <a:ea typeface="Times New Roman"/>
                          <a:cs typeface="Times New Roman"/>
                        </a:rPr>
                        <a:t>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სიმაღლე</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192</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197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61</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62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45</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r>
                        <a:rPr lang="ka-GE" sz="800" b="1">
                          <a:latin typeface="Sylfaen"/>
                          <a:ea typeface="Times New Roman"/>
                          <a:cs typeface="Times New Roman"/>
                        </a:rPr>
                        <a:t>მიაგავა -</a:t>
                      </a:r>
                      <a:endParaRPr lang="ru-RU" sz="800" b="1">
                        <a:latin typeface="Calibri"/>
                        <a:ea typeface="Times New Roman"/>
                        <a:cs typeface="Times New Roman"/>
                      </a:endParaRPr>
                    </a:p>
                    <a:p>
                      <a:pPr>
                        <a:lnSpc>
                          <a:spcPct val="115000"/>
                        </a:lnSpc>
                        <a:spcAft>
                          <a:spcPts val="0"/>
                        </a:spcAft>
                      </a:pPr>
                      <a:r>
                        <a:rPr lang="ka-GE" sz="800" b="1">
                          <a:latin typeface="Sylfaen"/>
                          <a:ea typeface="Times New Roman"/>
                          <a:cs typeface="Times New Roman"/>
                        </a:rPr>
                        <a:t>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93</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77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20</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25</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კავადა</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45</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ნანკანი-20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88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145</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dirty="0">
                        <a:latin typeface="Sylfaen"/>
                        <a:ea typeface="Times New Roman"/>
                        <a:cs typeface="Times New Roman"/>
                      </a:endParaRPr>
                    </a:p>
                    <a:p>
                      <a:pPr>
                        <a:lnSpc>
                          <a:spcPct val="115000"/>
                        </a:lnSpc>
                        <a:spcAft>
                          <a:spcPts val="0"/>
                        </a:spcAft>
                      </a:pPr>
                      <a:r>
                        <a:rPr lang="ka-GE" sz="800" b="1" dirty="0">
                          <a:latin typeface="Sylfaen"/>
                          <a:ea typeface="Times New Roman"/>
                          <a:cs typeface="Times New Roman"/>
                        </a:rPr>
                        <a:t>ოჰოცუ</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38</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უენო-ვასე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35</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აოშიმა</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167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170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152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59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47</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ოკიცუ-ვასე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106</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rowSpan="3">
                  <a:txBody>
                    <a:bodyPr/>
                    <a:lstStyle/>
                    <a:p>
                      <a:pPr>
                        <a:lnSpc>
                          <a:spcPct val="115000"/>
                        </a:lnSpc>
                        <a:spcAft>
                          <a:spcPts val="0"/>
                        </a:spcAft>
                      </a:pPr>
                      <a:endParaRPr lang="ka-GE" sz="800" b="1">
                        <a:latin typeface="Sylfaen"/>
                        <a:ea typeface="Times New Roman"/>
                        <a:cs typeface="Times New Roman"/>
                      </a:endParaRPr>
                    </a:p>
                    <a:p>
                      <a:pPr>
                        <a:lnSpc>
                          <a:spcPct val="115000"/>
                        </a:lnSpc>
                        <a:spcAft>
                          <a:spcPts val="0"/>
                        </a:spcAft>
                      </a:pPr>
                      <a:r>
                        <a:rPr lang="ka-GE" sz="800" b="1">
                          <a:latin typeface="Sylfaen"/>
                          <a:ea typeface="Times New Roman"/>
                          <a:cs typeface="Times New Roman"/>
                        </a:rPr>
                        <a:t>მუკაიამა</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სიმაღლე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98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109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112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121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საძირე</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44</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40</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39</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dirty="0">
                          <a:latin typeface="Sylfaen"/>
                          <a:ea typeface="Times New Roman"/>
                          <a:cs typeface="Times New Roman"/>
                        </a:rPr>
                        <a:t>37</a:t>
                      </a:r>
                      <a:endParaRPr lang="ru-RU" sz="800" b="1" dirty="0">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06">
                <a:tc vMerge="1">
                  <a:txBody>
                    <a:bodyPr/>
                    <a:lstStyle/>
                    <a:p>
                      <a:endParaRPr lang="ru-RU"/>
                    </a:p>
                  </a:txBody>
                  <a:tcPr/>
                </a:tc>
                <a:tc>
                  <a:txBody>
                    <a:bodyPr/>
                    <a:lstStyle/>
                    <a:p>
                      <a:pPr>
                        <a:lnSpc>
                          <a:spcPct val="115000"/>
                        </a:lnSpc>
                        <a:spcAft>
                          <a:spcPts val="0"/>
                        </a:spcAft>
                      </a:pPr>
                      <a:r>
                        <a:rPr lang="ka-GE" sz="800" b="1">
                          <a:latin typeface="Sylfaen"/>
                          <a:ea typeface="Times New Roman"/>
                          <a:cs typeface="Times New Roman"/>
                        </a:rPr>
                        <a:t>სანამყენ</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23</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21</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22</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28</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35</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27</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a-GE" sz="800" b="1">
                          <a:latin typeface="Sylfaen"/>
                          <a:ea typeface="Times New Roman"/>
                          <a:cs typeface="Times New Roman"/>
                        </a:rPr>
                        <a:t>26</a:t>
                      </a:r>
                      <a:endParaRPr lang="ru-RU" sz="800" b="1">
                        <a:latin typeface="Calibri"/>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a-GE" sz="800" b="1" dirty="0">
                        <a:latin typeface="Sylfaen"/>
                        <a:ea typeface="Times New Roman"/>
                        <a:cs typeface="Times New Roman"/>
                      </a:endParaRPr>
                    </a:p>
                  </a:txBody>
                  <a:tcPr marL="37830" marR="3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3071810"/>
          </a:xfrm>
        </p:spPr>
        <p:txBody>
          <a:bodyPr>
            <a:noAutofit/>
          </a:bodyPr>
          <a:lstStyle/>
          <a:p>
            <a:pPr algn="just"/>
            <a:r>
              <a:rPr lang="ka-GE" sz="1800" b="1" dirty="0" smtClean="0">
                <a:solidFill>
                  <a:schemeClr val="tx1">
                    <a:lumMod val="95000"/>
                    <a:lumOff val="5000"/>
                  </a:schemeClr>
                </a:solidFill>
              </a:rPr>
              <a:t>1. ნიჩინანი </a:t>
            </a:r>
            <a:r>
              <a:rPr lang="ka-GE" sz="1800" b="1" dirty="0" smtClean="0"/>
              <a:t>-</a:t>
            </a:r>
            <a:r>
              <a:rPr lang="ka-GE" sz="1800" dirty="0" smtClean="0"/>
              <a:t> </a:t>
            </a:r>
            <a:r>
              <a:rPr lang="ka-GE" sz="1800" b="1" dirty="0" smtClean="0"/>
              <a:t>მეორე ზრდის ვეგეტაცია დაასრულა აგვისტოს თვის მეორე დეკადაში, ნაყოფების მომწიფება დაიწყო სექტემბრის პირველ, ხოლო მასიური მომწიფება სექტემბრის მესამე დეკადაში. საშუალოდ ერთ მცენარეზე მოიკრიფა 329 ცალი ნაყოფი, რამაც საშუალოდ 19,6 კგ-მი შეადგინა. ერთი ნაყოფის საშუალო წონა კი 57, 7 გრამია. რბილობში წილაკოვანთა რაოდენობა  9-10-ია. საწვნე ლებნები საშუალო ზომისაა და სიმკვრივით არ გამოირჩევა. ნაყოფის შეფერილობა მოწითალო-ნარინჯისფერია, კანი ადვილად სცილდება რბილობს, ფოთლები ოვალური ფორმისაა, წვრილი, დაძარღვული, საშუალო ზომამ შეადგინა 12X6 სმ-ი, ყუნწის სიგრძე 2 სმ-ია. მიმაგრებულია მავილი კუთხით . მცენარეების სიმაღლემ  ვარიანტში საშუალოდ შეადგინა 162 სმ, საძირისა და სანამყენის დიამეტრი შესაბამისად 46-52 მმ-ია .</a:t>
            </a:r>
            <a:endParaRPr lang="ru-RU" sz="1800" b="1" dirty="0"/>
          </a:p>
        </p:txBody>
      </p:sp>
      <p:pic>
        <p:nvPicPr>
          <p:cNvPr id="4" name="Содержимое 3" descr="C:\Users\HP\Downloads\IMG_1108.JPG"/>
          <p:cNvPicPr>
            <a:picLocks noGrp="1"/>
          </p:cNvPicPr>
          <p:nvPr>
            <p:ph idx="1"/>
          </p:nvPr>
        </p:nvPicPr>
        <p:blipFill>
          <a:blip r:embed="rId2" cstate="print"/>
          <a:srcRect/>
          <a:stretch>
            <a:fillRect/>
          </a:stretch>
        </p:blipFill>
        <p:spPr bwMode="auto">
          <a:xfrm>
            <a:off x="0" y="3071810"/>
            <a:ext cx="5000628" cy="3786190"/>
          </a:xfrm>
          <a:prstGeom prst="rect">
            <a:avLst/>
          </a:prstGeom>
          <a:noFill/>
          <a:ln w="9525">
            <a:noFill/>
            <a:miter lim="800000"/>
            <a:headEnd/>
            <a:tailEnd/>
          </a:ln>
        </p:spPr>
      </p:pic>
      <p:pic>
        <p:nvPicPr>
          <p:cNvPr id="5" name="Рисунок 4" descr="C:\Users\HP\Desktop\რეზოს ფოტოები\DSC_0307.jpg"/>
          <p:cNvPicPr/>
          <p:nvPr/>
        </p:nvPicPr>
        <p:blipFill>
          <a:blip r:embed="rId3" cstate="print"/>
          <a:srcRect/>
          <a:stretch>
            <a:fillRect/>
          </a:stretch>
        </p:blipFill>
        <p:spPr bwMode="auto">
          <a:xfrm>
            <a:off x="4643438" y="3071810"/>
            <a:ext cx="4500562"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86874" cy="3500438"/>
          </a:xfrm>
        </p:spPr>
        <p:txBody>
          <a:bodyPr>
            <a:normAutofit fontScale="90000"/>
          </a:bodyPr>
          <a:lstStyle/>
          <a:p>
            <a:pPr algn="just"/>
            <a:r>
              <a:rPr lang="ru-RU" b="1" dirty="0" smtClean="0"/>
              <a:t/>
            </a:r>
            <a:br>
              <a:rPr lang="ru-RU" b="1" dirty="0" smtClean="0"/>
            </a:br>
            <a:r>
              <a:rPr lang="en-US" b="1" dirty="0" smtClean="0"/>
              <a:t/>
            </a:r>
            <a:br>
              <a:rPr lang="en-US" b="1" dirty="0" smtClean="0"/>
            </a:br>
            <a:r>
              <a:rPr lang="en-US" b="1" dirty="0" smtClean="0"/>
              <a:t/>
            </a:r>
            <a:br>
              <a:rPr lang="en-US" b="1" dirty="0" smtClean="0"/>
            </a:br>
            <a:r>
              <a:rPr lang="en-US" sz="2000" b="1" dirty="0" smtClean="0"/>
              <a:t/>
            </a:r>
            <a:br>
              <a:rPr lang="en-US" sz="2000" b="1" dirty="0" smtClean="0"/>
            </a:br>
            <a:r>
              <a:rPr lang="ka-GE" sz="2000" b="1" dirty="0" smtClean="0">
                <a:solidFill>
                  <a:schemeClr val="tx1">
                    <a:lumMod val="95000"/>
                    <a:lumOff val="5000"/>
                  </a:schemeClr>
                </a:solidFill>
              </a:rPr>
              <a:t>2. იურა-ვასე </a:t>
            </a:r>
            <a:r>
              <a:rPr lang="ka-GE" sz="2000" b="1" dirty="0" smtClean="0"/>
              <a:t>-</a:t>
            </a:r>
            <a:r>
              <a:rPr lang="ka-GE" sz="2000" dirty="0" smtClean="0"/>
              <a:t> </a:t>
            </a:r>
            <a:r>
              <a:rPr lang="ka-GE" sz="2000" b="1" dirty="0" smtClean="0"/>
              <a:t>მეორე ზრდის ვეგეტაცია დაასრულა აგვისტოს თვის პირველ დეკადაში, ნაყოფების მომწიფება დაიწყო აგვისტოს პირველ, ხოლო მასიური მომწიფება სექტემბრის მესამე დეკადაში. საშუალოდ ერთ მცენარეზე მოიკრიფა 452 ცალი ნაყოფი, რამაც საშუალოდ 19,9 კგ-მი შეადგინა. ერთი ნაყოფის საშუალო წონა კი 44,3 გრამია. ჯიშ ნიჩინანთან შედარებით ნაყოფები ზომით პატარაა, რბილობში წილაკოვანთა რაოდენობა  10-11-ია. საწვნე ლებნები საშუალოზე პატარაა და მკვრივი. ნაყოფის შეფერილობა ღია ყვითელი და პრიალაა, კანი ძალიან ძნელად სცილდება რბილობს, ფოთლები რომბისებრ-ოვალურია, კიდემთლიანი, საშუალო ზომამ შეადგინა 13X7 სმ-ი, მიმაგრებულია მახვილი კუთხით. ყუნწის სიგრძე 2,5 სმ-ია.  მცენარეების სიმაღლემ  ვარიანტში საშუალოდ შეადგინა 132 სმ, საძირისა და სანამყენის დიამეტრი შესაბამისად 43-32 მმ-ია. </a:t>
            </a:r>
            <a:r>
              <a:rPr lang="en-US" b="1" dirty="0" smtClean="0"/>
              <a:t/>
            </a:r>
            <a:br>
              <a:rPr lang="en-US" b="1" dirty="0" smtClean="0"/>
            </a:br>
            <a:endParaRPr lang="ru-RU" sz="2700" b="1" dirty="0"/>
          </a:p>
        </p:txBody>
      </p:sp>
      <p:sp>
        <p:nvSpPr>
          <p:cNvPr id="6" name="Содержимое 5"/>
          <p:cNvSpPr>
            <a:spLocks noGrp="1"/>
          </p:cNvSpPr>
          <p:nvPr>
            <p:ph idx="1"/>
          </p:nvPr>
        </p:nvSpPr>
        <p:spPr/>
        <p:txBody>
          <a:bodyPr/>
          <a:lstStyle/>
          <a:p>
            <a:endParaRPr lang="ru-RU" dirty="0"/>
          </a:p>
        </p:txBody>
      </p:sp>
      <p:pic>
        <p:nvPicPr>
          <p:cNvPr id="8" name="Picture 2" descr="C:\Users\Tariel\Desktop\მანდარინის ფოტო მასალა სამაგისტრო ნაშრომისთვის\17_03.jpg"/>
          <p:cNvPicPr>
            <a:picLocks noChangeAspect="1" noChangeArrowheads="1"/>
          </p:cNvPicPr>
          <p:nvPr/>
        </p:nvPicPr>
        <p:blipFill>
          <a:blip r:embed="rId2" cstate="print"/>
          <a:srcRect/>
          <a:stretch>
            <a:fillRect/>
          </a:stretch>
        </p:blipFill>
        <p:spPr bwMode="auto">
          <a:xfrm>
            <a:off x="1" y="3140968"/>
            <a:ext cx="9143999" cy="37170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142844" y="0"/>
            <a:ext cx="8858312" cy="3000372"/>
          </a:xfrm>
        </p:spPr>
        <p:txBody>
          <a:bodyPr>
            <a:noAutofit/>
          </a:bodyPr>
          <a:lstStyle/>
          <a:p>
            <a:pPr algn="just"/>
            <a:r>
              <a:rPr lang="ka-GE" sz="1800" b="1" dirty="0" smtClean="0">
                <a:solidFill>
                  <a:schemeClr val="tx1">
                    <a:lumMod val="95000"/>
                    <a:lumOff val="5000"/>
                  </a:schemeClr>
                </a:solidFill>
              </a:rPr>
              <a:t>3. ტაგუჩი-ვასე </a:t>
            </a:r>
            <a:r>
              <a:rPr lang="ka-GE" sz="1800" b="1" dirty="0" smtClean="0"/>
              <a:t>-</a:t>
            </a:r>
            <a:r>
              <a:rPr lang="ka-GE" sz="1800" dirty="0" smtClean="0"/>
              <a:t> </a:t>
            </a:r>
            <a:r>
              <a:rPr lang="ka-GE" sz="1800" b="1" dirty="0" smtClean="0"/>
              <a:t>მეორე ზრდის ვეგეტაცია დაასრულა აგვისტოს თვის პირველ დეკადაში, ნაყოფების მომწიფება დაიწყო სექტემბრის მეორე, ხოლო მასიური მომწიფება ოქტომბრის პირველ დეკადაში. საშუალოდ ერთ მცენარეზე მოიკრიფა 320 ცალი ნაყოფი, რამაც საშუალოდ 26,7 კგ-მი შეადგინა. ერთი ნაყოფის საშუალო წონა კი 82,5 გრამია. რბილობში წილაკოვანთა რაოდენობა  9-10-ია. საწვნე ლებნები დიდი ზომისაა და სიმკვრივით არ გამოირჩევა. ნაყოფის შეფერილობა ოქროსფერ-ყვითელია, კანი ადვილად სცილდება რბილობს. კარგად შეფოთლილი, კიდემთლიანი, ფოთოლი მიმაგრებულია მახვილი კუთხით, რომელიც მწვანე-მუქი ფერისაა, ყუნწის სიგრძე 2 სმ-ია.  ფოთლის საშუალო ზომამ შეადგინა 13,5X5 სმ-ი. მცენარეების სიმაღლემ  ვარიანტში საშუალოდ შეადგინა 169 სმ, საძირისა და სანამყენის დიამეტრი შესაბამისად 55-36 მმ-ია .</a:t>
            </a:r>
            <a:endParaRPr lang="ru-RU" sz="1800" b="1" dirty="0"/>
          </a:p>
        </p:txBody>
      </p:sp>
      <p:pic>
        <p:nvPicPr>
          <p:cNvPr id="4" name="Содержимое 3" descr="C:\Users\HP\Downloads\IMG_1113.JPG"/>
          <p:cNvPicPr>
            <a:picLocks noGrp="1"/>
          </p:cNvPicPr>
          <p:nvPr>
            <p:ph idx="1"/>
          </p:nvPr>
        </p:nvPicPr>
        <p:blipFill>
          <a:blip r:embed="rId2" cstate="print"/>
          <a:srcRect/>
          <a:stretch>
            <a:fillRect/>
          </a:stretch>
        </p:blipFill>
        <p:spPr bwMode="auto">
          <a:xfrm>
            <a:off x="0" y="3000372"/>
            <a:ext cx="5000628" cy="3857628"/>
          </a:xfrm>
          <a:prstGeom prst="rect">
            <a:avLst/>
          </a:prstGeom>
          <a:noFill/>
          <a:ln w="9525">
            <a:noFill/>
            <a:miter lim="800000"/>
            <a:headEnd/>
            <a:tailEnd/>
          </a:ln>
        </p:spPr>
      </p:pic>
      <p:pic>
        <p:nvPicPr>
          <p:cNvPr id="5" name="Рисунок 4" descr="C:\Users\HP\Desktop\რეზოს ფოტოები\DSC_0292.jpg"/>
          <p:cNvPicPr/>
          <p:nvPr/>
        </p:nvPicPr>
        <p:blipFill>
          <a:blip r:embed="rId3" cstate="print"/>
          <a:srcRect/>
          <a:stretch>
            <a:fillRect/>
          </a:stretch>
        </p:blipFill>
        <p:spPr bwMode="auto">
          <a:xfrm>
            <a:off x="5000628" y="3071810"/>
            <a:ext cx="4143372"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909716" cy="2786058"/>
          </a:xfrm>
        </p:spPr>
        <p:txBody>
          <a:bodyPr>
            <a:normAutofit fontScale="90000"/>
          </a:bodyPr>
          <a:lstStyle/>
          <a:p>
            <a:pPr algn="just"/>
            <a:r>
              <a:rPr lang="ru-RU" sz="2000" dirty="0" smtClean="0"/>
              <a:t/>
            </a:r>
            <a:br>
              <a:rPr lang="ru-RU" sz="2000" dirty="0" smtClean="0"/>
            </a:br>
            <a:r>
              <a:rPr lang="ka-GE" sz="2000" b="1" dirty="0" smtClean="0">
                <a:solidFill>
                  <a:schemeClr val="tx1">
                    <a:lumMod val="95000"/>
                    <a:lumOff val="5000"/>
                  </a:schemeClr>
                </a:solidFill>
              </a:rPr>
              <a:t>4. მიაგავა-ვასე </a:t>
            </a:r>
            <a:r>
              <a:rPr lang="ka-GE" sz="2000" b="1" dirty="0" smtClean="0"/>
              <a:t>-</a:t>
            </a:r>
            <a:r>
              <a:rPr lang="ka-GE" sz="2000" dirty="0" smtClean="0"/>
              <a:t> </a:t>
            </a:r>
            <a:r>
              <a:rPr lang="ka-GE" sz="2000" b="1" dirty="0" smtClean="0"/>
              <a:t>მეორე ზრდის ვეგეტაცია დაასრულა აგვისტოს თვის მეორე დეკადაში, ნაყოფების მომწიფება დაიწყო ოქტომბრის პირველ, ხოლო მასიური მომწიფება ოქტომბრის მესამე დეკადაში. საშუალოდ ერთ მცენარეზე მოიკრიფა 465 ცალი ნაყოფი, რამაც საშუალოდ 26,8 კგ-მი შეადგინა. ერთი ნაყოფის საშუალო წონა კი 55,9 გრამია. რბილობში წილაკოვანთა რაოდენობა  11-ია. საწვნე ლებნები დიდი ზომისაა და სიმკვრივით არ გამოირჩევა. ნაყოფის შეფერილობა ლიმონისებრ-ყვითელია, კანი ადვილად სცილდება რბილობს. კარგად შეფოთლილი, ფოთლები ოვალურ-კვირტისებრი, კიდემთლიანი, რომელიც მუქი ფერისაა, მიმაგრებულია მახვილი კუთხით, ფოთლის საშუალო ზომამ შეადგინა 12,6X5 სმ-ი, ყუნწის სიგრძე 2-3 სმ-ია. მცენარეების სიმაღლემ  ვარიანტში საშუალოდ შეადგინა 100 სმ.</a:t>
            </a:r>
            <a:endParaRPr lang="ru-RU" b="1" dirty="0"/>
          </a:p>
        </p:txBody>
      </p:sp>
      <p:pic>
        <p:nvPicPr>
          <p:cNvPr id="4" name="Содержимое 3" descr="C:\Users\HP\Downloads\IMG_1126.JPG"/>
          <p:cNvPicPr>
            <a:picLocks noGrp="1"/>
          </p:cNvPicPr>
          <p:nvPr>
            <p:ph idx="1"/>
          </p:nvPr>
        </p:nvPicPr>
        <p:blipFill>
          <a:blip r:embed="rId2" cstate="print"/>
          <a:srcRect/>
          <a:stretch>
            <a:fillRect/>
          </a:stretch>
        </p:blipFill>
        <p:spPr bwMode="auto">
          <a:xfrm>
            <a:off x="0" y="2857496"/>
            <a:ext cx="4357686" cy="4000504"/>
          </a:xfrm>
          <a:prstGeom prst="rect">
            <a:avLst/>
          </a:prstGeom>
          <a:noFill/>
          <a:ln w="9525">
            <a:noFill/>
            <a:miter lim="800000"/>
            <a:headEnd/>
            <a:tailEnd/>
          </a:ln>
        </p:spPr>
      </p:pic>
      <p:pic>
        <p:nvPicPr>
          <p:cNvPr id="5" name="Рисунок 4" descr="C:\Users\HP\Desktop\რეზოს ფოტოები\10801758_711542168920438_7466133591442626844_n.jpg"/>
          <p:cNvPicPr/>
          <p:nvPr/>
        </p:nvPicPr>
        <p:blipFill>
          <a:blip r:embed="rId3" cstate="print"/>
          <a:srcRect/>
          <a:stretch>
            <a:fillRect/>
          </a:stretch>
        </p:blipFill>
        <p:spPr bwMode="auto">
          <a:xfrm>
            <a:off x="4357686" y="2857496"/>
            <a:ext cx="4786314" cy="4000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857232"/>
            <a:ext cx="8858312" cy="2500330"/>
          </a:xfrm>
        </p:spPr>
        <p:txBody>
          <a:bodyPr>
            <a:normAutofit fontScale="90000"/>
          </a:bodyPr>
          <a:lstStyle/>
          <a:p>
            <a:pPr algn="just"/>
            <a:r>
              <a:rPr lang="ka-GE" sz="2400" b="1" dirty="0" smtClean="0"/>
              <a:t> </a:t>
            </a:r>
            <a:r>
              <a:rPr lang="ka-GE" sz="2000" b="1" dirty="0" smtClean="0">
                <a:solidFill>
                  <a:schemeClr val="tx1">
                    <a:lumMod val="95000"/>
                    <a:lumOff val="5000"/>
                  </a:schemeClr>
                </a:solidFill>
              </a:rPr>
              <a:t>5. კავადა </a:t>
            </a:r>
            <a:r>
              <a:rPr lang="ka-GE" sz="2000" b="1" dirty="0" smtClean="0"/>
              <a:t>-</a:t>
            </a:r>
            <a:r>
              <a:rPr lang="ka-GE" sz="2000" dirty="0" smtClean="0"/>
              <a:t> </a:t>
            </a:r>
            <a:r>
              <a:rPr lang="ka-GE" sz="2000" b="1" dirty="0" smtClean="0"/>
              <a:t>მეორე ზრდის ვეგეტაცია დაასრულა აგვისტოს თვის მეორე დეკადაში, ნაყოფების მომწიფება დაიწყო სექტემბრის მესამე, ხოლო მასიური მომწიფება ოქტომბრის მეორე დეკადაში. საშუალოდ ერთ მცენარეზე მოიკრიფა 249 ცალი ნაყოფი, რამაც საშუალოდ 20,3 კგ-მი შეადგინა. ერთი ნაყოფის საშუალო წონა კი 80,2 გრამია. რბილობში წილაკოვანთა რაოდენობა  11-12-ია. საწვნე ლებნები დიდი ზომისაა და სიმკვრივით არ გამოირჩევა. ნაყოფის შეფერილობა მოწითალო-ნაინჯისფერია, პრიალაა, კანი ადვილად სცილდება რბილობს. კარგად შეფოთლილი, ფოთლების საშუალო ზომამ შეადგინა 12,5X5,5 სმ-ზე, ყუნწის სიგრძე 2-5 სმ-ია.მიმაგრებულია მავილი კუთხით, რომბისებრი, კიდემთლიანი, წვრილად დაძარღვული. მცენარეების სიმაღლემ  ვარიანტში საშუალოდ შეადგინა 128 სმ, საძირისა და სანამყენის დიამეტრი შესაბამისად 43-31 მმ-ია .</a:t>
            </a:r>
            <a:endParaRPr lang="ru-RU" sz="2000" b="1" dirty="0"/>
          </a:p>
        </p:txBody>
      </p:sp>
      <p:pic>
        <p:nvPicPr>
          <p:cNvPr id="4" name="Содержимое 3" descr="C:\Users\HP\Desktop\რეზოს ფოტოები\DSC_0323.jpg"/>
          <p:cNvPicPr>
            <a:picLocks noGrp="1"/>
          </p:cNvPicPr>
          <p:nvPr>
            <p:ph idx="1"/>
          </p:nvPr>
        </p:nvPicPr>
        <p:blipFill>
          <a:blip r:embed="rId2" cstate="print"/>
          <a:srcRect/>
          <a:stretch>
            <a:fillRect/>
          </a:stretch>
        </p:blipFill>
        <p:spPr bwMode="auto">
          <a:xfrm>
            <a:off x="0" y="3429000"/>
            <a:ext cx="4929190" cy="3429000"/>
          </a:xfrm>
          <a:prstGeom prst="rect">
            <a:avLst/>
          </a:prstGeom>
          <a:noFill/>
          <a:ln w="9525">
            <a:noFill/>
            <a:miter lim="800000"/>
            <a:headEnd/>
            <a:tailEnd/>
          </a:ln>
        </p:spPr>
      </p:pic>
      <p:pic>
        <p:nvPicPr>
          <p:cNvPr id="5" name="Рисунок 4" descr="C:\Users\HP\Downloads\IMG_1076.JPG"/>
          <p:cNvPicPr/>
          <p:nvPr/>
        </p:nvPicPr>
        <p:blipFill>
          <a:blip r:embed="rId3" cstate="print"/>
          <a:srcRect/>
          <a:stretch>
            <a:fillRect/>
          </a:stretch>
        </p:blipFill>
        <p:spPr bwMode="auto">
          <a:xfrm>
            <a:off x="4786314" y="3429000"/>
            <a:ext cx="435768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222</TotalTime>
  <Words>1880</Words>
  <Application>Microsoft Office PowerPoint</Application>
  <PresentationFormat>Экран (4:3)</PresentationFormat>
  <Paragraphs>1053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                     პროფესორ რეზო ჯაბნიძის მიერ 2014 - 2018 წწ ჩატარებული სამეცნიერო  კვლევები „იაპონიიდან ინტროდუცირებული მანდარინის  ახალი ჯიშების შესწავლის შედეგები აჭარის  პირობებში ’’ </vt:lpstr>
      <vt:lpstr>                                                                                                                                                                                              ცხრილი 1  მანდარინის სხვადასხვა ჯიშებზე ძირითდი ფენოლოგიური  დაკვირვების მონაცემები (2014 -2018 წწ.)                                                                                                                    </vt:lpstr>
      <vt:lpstr>                                                                                                                                                                                                                                                                                                                                                                                                                       ცხრილი 2 მანდარინის ჯიშებზე ფენოლოგიური დაკვირვების შედეგები  2014-2018 წწ  მონაცემებით     (მცენარის სიმაღლე სმ, საძირისა და სანამყენის დიამეტრი მმ) </vt:lpstr>
      <vt:lpstr>1. ნიჩინანი - მეორე ზრდის ვეგეტაცია დაასრულა აგვისტოს თვის მეორე დეკადაში, ნაყოფების მომწიფება დაიწყო სექტემბრის პირველ, ხოლო მასიური მომწიფება სექტემბრის მესამე დეკადაში. საშუალოდ ერთ მცენარეზე მოიკრიფა 329 ცალი ნაყოფი, რამაც საშუალოდ 19,6 კგ-მი შეადგინა. ერთი ნაყოფის საშუალო წონა კი 57, 7 გრამია. რბილობში წილაკოვანთა რაოდენობა  9-10-ია. საწვნე ლებნები საშუალო ზომისაა და სიმკვრივით არ გამოირჩევა. ნაყოფის შეფერილობა მოწითალო-ნარინჯისფერია, კანი ადვილად სცილდება რბილობს, ფოთლები ოვალური ფორმისაა, წვრილი, დაძარღვული, საშუალო ზომამ შეადგინა 12X6 სმ-ი, ყუნწის სიგრძე 2 სმ-ია. მიმაგრებულია მავილი კუთხით . მცენარეების სიმაღლემ  ვარიანტში საშუალოდ შეადგინა 162 სმ, საძირისა და სანამყენის დიამეტრი შესაბამისად 46-52 მმ-ია .</vt:lpstr>
      <vt:lpstr>    2. იურა-ვასე - მეორე ზრდის ვეგეტაცია დაასრულა აგვისტოს თვის პირველ დეკადაში, ნაყოფების მომწიფება დაიწყო აგვისტოს პირველ, ხოლო მასიური მომწიფება სექტემბრის მესამე დეკადაში. საშუალოდ ერთ მცენარეზე მოიკრიფა 452 ცალი ნაყოფი, რამაც საშუალოდ 19,9 კგ-მი შეადგინა. ერთი ნაყოფის საშუალო წონა კი 44,3 გრამია. ჯიშ ნიჩინანთან შედარებით ნაყოფები ზომით პატარაა, რბილობში წილაკოვანთა რაოდენობა  10-11-ია. საწვნე ლებნები საშუალოზე პატარაა და მკვრივი. ნაყოფის შეფერილობა ღია ყვითელი და პრიალაა, კანი ძალიან ძნელად სცილდება რბილობს, ფოთლები რომბისებრ-ოვალურია, კიდემთლიანი, საშუალო ზომამ შეადგინა 13X7 სმ-ი, მიმაგრებულია მახვილი კუთხით. ყუნწის სიგრძე 2,5 სმ-ია.  მცენარეების სიმაღლემ  ვარიანტში საშუალოდ შეადგინა 132 სმ, საძირისა და სანამყენის დიამეტრი შესაბამისად 43-32 მმ-ია.  </vt:lpstr>
      <vt:lpstr>Слайд 6</vt:lpstr>
      <vt:lpstr>3. ტაგუჩი-ვასე - მეორე ზრდის ვეგეტაცია დაასრულა აგვისტოს თვის პირველ დეკადაში, ნაყოფების მომწიფება დაიწყო სექტემბრის მეორე, ხოლო მასიური მომწიფება ოქტომბრის პირველ დეკადაში. საშუალოდ ერთ მცენარეზე მოიკრიფა 320 ცალი ნაყოფი, რამაც საშუალოდ 26,7 კგ-მი შეადგინა. ერთი ნაყოფის საშუალო წონა კი 82,5 გრამია. რბილობში წილაკოვანთა რაოდენობა  9-10-ია. საწვნე ლებნები დიდი ზომისაა და სიმკვრივით არ გამოირჩევა. ნაყოფის შეფერილობა ოქროსფერ-ყვითელია, კანი ადვილად სცილდება რბილობს. კარგად შეფოთლილი, კიდემთლიანი, ფოთოლი მიმაგრებულია მახვილი კუთხით, რომელიც მწვანე-მუქი ფერისაა, ყუნწის სიგრძე 2 სმ-ია.  ფოთლის საშუალო ზომამ შეადგინა 13,5X5 სმ-ი. მცენარეების სიმაღლემ  ვარიანტში საშუალოდ შეადგინა 169 სმ, საძირისა და სანამყენის დიამეტრი შესაბამისად 55-36 მმ-ია .</vt:lpstr>
      <vt:lpstr> 4. მიაგავა-ვასე - მეორე ზრდის ვეგეტაცია დაასრულა აგვისტოს თვის მეორე დეკადაში, ნაყოფების მომწიფება დაიწყო ოქტომბრის პირველ, ხოლო მასიური მომწიფება ოქტომბრის მესამე დეკადაში. საშუალოდ ერთ მცენარეზე მოიკრიფა 465 ცალი ნაყოფი, რამაც საშუალოდ 26,8 კგ-მი შეადგინა. ერთი ნაყოფის საშუალო წონა კი 55,9 გრამია. რბილობში წილაკოვანთა რაოდენობა  11-ია. საწვნე ლებნები დიდი ზომისაა და სიმკვრივით არ გამოირჩევა. ნაყოფის შეფერილობა ლიმონისებრ-ყვითელია, კანი ადვილად სცილდება რბილობს. კარგად შეფოთლილი, ფოთლები ოვალურ-კვირტისებრი, კიდემთლიანი, რომელიც მუქი ფერისაა, მიმაგრებულია მახვილი კუთხით, ფოთლის საშუალო ზომამ შეადგინა 12,6X5 სმ-ი, ყუნწის სიგრძე 2-3 სმ-ია. მცენარეების სიმაღლემ  ვარიანტში საშუალოდ შეადგინა 100 სმ.</vt:lpstr>
      <vt:lpstr> 5. კავადა - მეორე ზრდის ვეგეტაცია დაასრულა აგვისტოს თვის მეორე დეკადაში, ნაყოფების მომწიფება დაიწყო სექტემბრის მესამე, ხოლო მასიური მომწიფება ოქტომბრის მეორე დეკადაში. საშუალოდ ერთ მცენარეზე მოიკრიფა 249 ცალი ნაყოფი, რამაც საშუალოდ 20,3 კგ-მი შეადგინა. ერთი ნაყოფის საშუალო წონა კი 80,2 გრამია. რბილობში წილაკოვანთა რაოდენობა  11-12-ია. საწვნე ლებნები დიდი ზომისაა და სიმკვრივით არ გამოირჩევა. ნაყოფის შეფერილობა მოწითალო-ნაინჯისფერია, პრიალაა, კანი ადვილად სცილდება რბილობს. კარგად შეფოთლილი, ფოთლების საშუალო ზომამ შეადგინა 12,5X5,5 სმ-ზე, ყუნწის სიგრძე 2-5 სმ-ია.მიმაგრებულია მავილი კუთხით, რომბისებრი, კიდემთლიანი, წვრილად დაძარღვული. მცენარეების სიმაღლემ  ვარიანტში საშუალოდ შეადგინა 128 სმ, საძირისა და სანამყენის დიამეტრი შესაბამისად 43-31 მმ-ია .</vt:lpstr>
      <vt:lpstr>6. ნანკანი-20 - მეორე ზრდის ვეგეტაცია დაასრულა აგვისტოს თვის პირველ დეკადაში, ნაყოფების მომწიფება დაიწყო სექტემბრის მესამე, ხოლო მასიური მომწიფება ოქტომბრის მეორე დეკადაში. საშუალოდ ერთ მცენარეზე მოიკრიფა 246 ცალი ნაყოფი, რამაც საშუალოდ 18,7 კგ-მი შეადგინა. ერთი ნაყოფის საშუალო წონა კი 73,1 გრამია. რბილობში წილაკოვანთა რაოდენობა  10-11-ია. საწვნე ლებნები დიდი ზომისაა და სიმკვრივით არ გამოირჩევა. ნაყოფის შეფერილობა მუქი-ყვითელია, კანი ადვილად სცილდება რბილობს, ფოთლების საშუალო ზომამ შეადგინა 11,5X5 სმ-ზე, ყუნწის სიგრძე 2,4 სმ-ია. მიმაგრებულია მახვილი კუთხით, საშუალოდ დაძარღვული, მოგრძო-ოვალური ფორმის. მცენარეების სიმაღლემ  ვარიანტში საშუალოდ შეადგინა 105 სმ, საძირისა და სანამყენის დიამეტრი შესაბამისად 35-24 მმ-ია .</vt:lpstr>
      <vt:lpstr>7. ოჰოცუ ვასე - მეორე ზრდის ვეგეტაცია დაასრულა აგვისტოს თვის მესამე დეკადაში, ნაყოფების მომწიფება დაიწყო ოქტომბრის მეორე, ხოლო მასიური მომწიფება ნოემბრის პირველ დეკადაში. სხვა ჯიშებთან შედარებით გვიან შედის მსხმოიარობაში. საშუალოდ ერთ მცენარეზე მოიკრიფა 226 ცალი ნაყოფი, რამაც საშუალოდ 18,5 კგ-მი შეადგინა. ერთი ნაყოფის საშუალო წონა კი 78,1 გრამია. რბილობში წილაკოვანთა რაოდენობა  11-12-ია. საწვნე ლებნები დიდი ზომისაა და მკვრივია. ნაყოფის შეფერილობა ლიმონისებრ-ყვითელი, ხორკლიანი, კანი საშუალოდ სცილდება რბილობს. კარგად შეფოთლილი, დიდი ზომის, მუქიმწვანე ფოთლებით, რომლის საშუალო ზომამ შეადგინა 13,5X7 სმ-ი, ყუნწის სიგრძე 2 სმ-ია. კარგად დაძარღვული, მოგრძო-ოვალური ფორმის, რომელიც ტოტზე მიმაგრებულია მახვილი კუთხით. მცენარეების სიმაღლემ  ვარიანტში საშუალოდ შეადგინა 120 სმ.  </vt:lpstr>
      <vt:lpstr>  8. უენო-ვასე - მეორე ზრდის ვეგეტაცია დაასრულა აგვისტოს თვის მეორე დეკადაში, ნაყოფების მომწიფება დაიწყო სექტემბრის მეორე, ხოლო მასიური მომწიფება ოქტომბრის პირველ დეკადაში. საშუალოდ ერთ მცენარეზე მოიკრიფა 355 ცალი ნაყოფი, რამაც საშუალოდ 21,3 კგ-მი შეადგინა. ერთი ნაყოფის საშუალო წონა კი 59,2 გრამია. რბილობში წილაკოვანთა რაოდენობა  10-ია. საწვნე ლებნები დიდი ზომისაა და სიმკვრივით არ გამოირჩევა. ნაყოფის შეფერილობა ღია ყვითელი, პრიალაა, კანი ადვილად სცილდება რბილობს. კარგად შეფოთლილი. ფოთლები წვრილი, რომლის საშუალო ზომამ შეადგინა 11,5X5,5 სმ-ი, საშუალოდ დაძარღვული, მიმაგრებულია ტოტზე მახვილი კუთხით. ყუნწის სიგრძე 2,5 სმ-ია. მცენარეების სიმაღლემ  ვარიანტში საშუალოდ შეადგინა 128 სმ, საძირისა და სანამყენის დიამეტრი შესაბამისად 38-26 მმ-ია </vt:lpstr>
      <vt:lpstr>9. აოშიმა - მეორე ზრდის ვეგეტაცია დაასრულა აგვისტოს თვის მესამე დეკადაში, ნაყოფების მომწიფება დაიწყო ოქტომბრის მეორე, ხოლო მასიური მომწიფება ნოემბრის პირველ დეკადაში. საშუალოდ ერთ მცენარეზე მოიკრიფა 56 ცალი ნაყოფი, რამაც საშუალოდ 5,4 კგ-ი შეადგინა. როგორც ჯიში ოჰოცუ-ვასე ესეც გვიან შედის მსმოიაროაში, ნაყოფები დიდია, რომლის ერთი ნაყოფის საშუალო წონა  90,1 გრამია. რბილობში წილაკოვანთა რაოდენობა  10-11-ია. საწვნე ლებნები დიდი ზომისაა და მკვრივი. ნაყოფის შეფერილობა ლიმონისებრ-ყვითელია, კანი ადვილად სცილდება რბილობს. კარგად შეფოთლილი,  წვრილი დაძარღვული, მუქიმწვანე ფერის, პრიალა, ოვალური,  ფოთლების საშუალო ზომამ შეადგინა 13X5,5 სმ-ი,  ყუნწის სიგრძე 2,5 სმ-ია. მიმაგრებულია ტოტზე მახვილი კუთხით. მცენარეების სიმაღლემ  ვარიანტში საშუალოდ შეადგინა 152 სმ, საძირისა და სანამყენის დიამეტრი შესაბამისად 45-28 მმ-ია  </vt:lpstr>
      <vt:lpstr>  10. ოკიცუ-ვასე - მეორე ზრდის ვეგეტაცია დაასრულა აგვისტოს თვის პირველ დეკადაში, ნაყოფების მომწიფება დაიწყო სექტემბრის მესამე, ხოლო მასიური მომწიფება ოქტომბრის პირველ დეკადაში. საშუალოდ ერთ მცენარეზე მოიკრიფა 334 ცალი ნაყოფი, რამაც საშუალოდ 21,2 კგ-მი შეადგინა. ერთი ნაყოფის საშუალო წონა კი 62,8 გრამია. რბილობში წილაკოვანთა რაოდენობა  12-ია. საწვნე ლებნები დიდი ზომისაა და სიმკვრივით არ გამოირჩევა. ზოგიერთი ნაყოფის ლებნებში ზოგჯერ ერთი ან ორი თესლია. ნაყოფის შეფერილობა ოქროსფერ-ყვითელია, კანი ადვილად სცილდება რბილობს. კარგად შეფოთლილია, მუქიმწვანე ფერის, ოვალურ-კვირტისებრი, კიდემთლიანი, დაძარღვული, ფოთლების საშუალო ზომამ შეადგინა 11,5X5 სმ-ზე, ყუნწის სიგრძე 2 სმ-ია. მცენარეების სიმაღლემ  ვარიანტში საშუალოდ შეადგინა 119 სმ, საძირისა და სანამყენის დიამეტრი შესაბამისად 37-25 მმ-ია.  </vt:lpstr>
      <vt:lpstr>11. მუკაიამა - მეორე ზრდის ვეგეტაცია დაასრულა აგვისტოს თვის მეორე დეკადაში, ნაყოფების მომწიფება დაიწყო სექტემბრის მესამე, ხოლო მასიური მომწიფება ოქტომბრის მეორე დეკადაში. საშუალოდ ერთ მცენარეზე მოიკრიფა 287 ცალი ნაყოფი, რამაც საშუალოდ 17,8 კგ-მი შეადგინა. ერთი ნაყოფის საშუალო წონა კი 62,1 გრამია. რბილობში წილაკოვანთა რაოდენობა  12-13-ია. საწვნე ლებნები დიდი ზომისაა და სიმკვრივით არ გამოირჩევა. ნაყოფის შეფერილობა მუქინარინჯისფერი, პრიალა კანი ადვილად სცილდება რბილობს. კარგად შეფოთლილი, რომბისებრი, წვრილად დაძარღვული. ფოთლების საშუალო ზომამ შეადგინა 11,5X5 სმ-ზე, ყუნწის სიგრძე 2 სმ-ია. ტოტზე მიმაგრებულია მახვილი კუთხით. მცენარეების სიმაღლემ  ვარიანტში საშუალოდ შეადგინა 121 სმ, საძირისა და სანამყენის დიამეტრი შესაბამისად 37-26 მმ-ია .</vt:lpstr>
      <vt:lpstr>Слайд 16</vt:lpstr>
      <vt:lpstr>ანასეული 2018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ა(ა)იპ  აჭრის აგროსერვისცენტრის კონსულტანტის  პროფესორ რეზო ჯაბნიძის   მოხსენებითი ბარათი</dc:title>
  <dc:creator>Lery</dc:creator>
  <cp:lastModifiedBy>Пользователь Windows</cp:lastModifiedBy>
  <cp:revision>26</cp:revision>
  <dcterms:created xsi:type="dcterms:W3CDTF">2014-12-22T14:15:43Z</dcterms:created>
  <dcterms:modified xsi:type="dcterms:W3CDTF">2019-07-21T12:04:40Z</dcterms:modified>
</cp:coreProperties>
</file>