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327" r:id="rId2"/>
    <p:sldId id="360" r:id="rId3"/>
    <p:sldId id="364" r:id="rId4"/>
    <p:sldId id="384" r:id="rId5"/>
    <p:sldId id="385" r:id="rId6"/>
    <p:sldId id="396" r:id="rId7"/>
    <p:sldId id="400" r:id="rId8"/>
    <p:sldId id="375" r:id="rId9"/>
    <p:sldId id="399" r:id="rId10"/>
    <p:sldId id="378" r:id="rId11"/>
    <p:sldId id="379" r:id="rId12"/>
    <p:sldId id="401" r:id="rId13"/>
    <p:sldId id="380" r:id="rId14"/>
    <p:sldId id="382" r:id="rId15"/>
    <p:sldId id="3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142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FCB53-0115-4343-B68D-3BBCE42E259F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1D01-46EB-4306-B934-29ECBF4A5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257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ra.mamulaishvili@bsu.edu.ge" TargetMode="External"/><Relationship Id="rId2" Type="http://schemas.openxmlformats.org/officeDocument/2006/relationships/hyperlink" Target="mailto:n.shvili@rambler.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-sd.com/457-24744" TargetMode="External"/><Relationship Id="rId2" Type="http://schemas.openxmlformats.org/officeDocument/2006/relationships/hyperlink" Target="https://elibrary.ru/item.asp?id=1522992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6858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ka-GE" sz="2400" b="1" dirty="0" smtClean="0"/>
              <a:t>          </a:t>
            </a:r>
            <a:r>
              <a:rPr lang="en-US" sz="2400" b="1" dirty="0" smtClean="0"/>
              <a:t> The effect of magnetic field on the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/>
              <a:t>              destruction  petroleum emulsion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/>
              <a:t>         N. </a:t>
            </a:r>
            <a:r>
              <a:rPr lang="en-US" sz="2400" dirty="0" smtClean="0">
                <a:solidFill>
                  <a:srgbClr val="FFFF00"/>
                </a:solidFill>
              </a:rPr>
              <a:t>Mamulaishvili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G. Partskhaladze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/>
              <a:t>              G. Chavleshvili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, O. Janelidze</a:t>
            </a:r>
            <a:r>
              <a:rPr lang="en-US" sz="2400" baseline="30000" dirty="0" smtClean="0"/>
              <a:t>4</a:t>
            </a:r>
            <a:endParaRPr lang="ka-GE" sz="2400" b="1" dirty="0" smtClean="0"/>
          </a:p>
          <a:p>
            <a:pPr>
              <a:buFont typeface="Wingdings 2" pitchFamily="18" charset="2"/>
              <a:buNone/>
            </a:pPr>
            <a:r>
              <a:rPr lang="ka-GE" sz="2400" b="1" dirty="0" smtClean="0"/>
              <a:t> </a:t>
            </a:r>
          </a:p>
          <a:p>
            <a:r>
              <a:rPr lang="ka-GE" sz="2400" b="1" dirty="0" smtClean="0"/>
              <a:t>  </a:t>
            </a:r>
            <a:r>
              <a:rPr lang="en-US" sz="2400" b="1" dirty="0" smtClean="0"/>
              <a:t>      </a:t>
            </a:r>
            <a:r>
              <a:rPr lang="en-US" sz="2400" dirty="0" smtClean="0"/>
              <a:t>1- Associated Professor. Batumi </a:t>
            </a:r>
            <a:r>
              <a:rPr lang="en-US" sz="2400" dirty="0" err="1" smtClean="0"/>
              <a:t>Shota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</a:t>
            </a:r>
            <a:r>
              <a:rPr lang="en-US" sz="2400" dirty="0" err="1" smtClean="0"/>
              <a:t>Rustaveli</a:t>
            </a:r>
            <a:r>
              <a:rPr lang="en-US" sz="2400" dirty="0" smtClean="0"/>
              <a:t> State </a:t>
            </a:r>
            <a:r>
              <a:rPr lang="en-US" sz="2400" dirty="0" err="1" smtClean="0"/>
              <a:t>Univefsity</a:t>
            </a:r>
            <a:r>
              <a:rPr lang="en-US" sz="2400" dirty="0" smtClean="0"/>
              <a:t>, Georgia;</a:t>
            </a:r>
          </a:p>
          <a:p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FFFF00"/>
                </a:solidFill>
              </a:rPr>
              <a:t> e-</a:t>
            </a:r>
            <a:r>
              <a:rPr lang="en-US" sz="2400" dirty="0" err="1" smtClean="0">
                <a:solidFill>
                  <a:srgbClr val="FFFF00"/>
                </a:solidFill>
              </a:rPr>
              <a:t>mail:</a:t>
            </a:r>
            <a:r>
              <a:rPr lang="en-US" sz="2400" dirty="0" err="1" smtClean="0">
                <a:solidFill>
                  <a:srgbClr val="FFFF00"/>
                </a:solidFill>
                <a:hlinkClick r:id="rId2"/>
              </a:rPr>
              <a:t>n.shvili@rambler.ru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;   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              </a:t>
            </a:r>
            <a:r>
              <a:rPr lang="en-US" sz="2400" dirty="0" smtClean="0">
                <a:solidFill>
                  <a:srgbClr val="C00000"/>
                </a:solidFill>
                <a:hlinkClick r:id="rId3"/>
              </a:rPr>
              <a:t>nora.mamulaishvili@bsu.edu.ge</a:t>
            </a:r>
            <a:endParaRPr lang="en-US" sz="2400" dirty="0" smtClean="0">
              <a:solidFill>
                <a:srgbClr val="C0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                 </a:t>
            </a:r>
            <a:r>
              <a:rPr lang="en-US" sz="2400" dirty="0" smtClean="0">
                <a:solidFill>
                  <a:srgbClr val="FFFF00"/>
                </a:solidFill>
              </a:rPr>
              <a:t>GEORGIA &gt; BATUMI 2019w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endParaRPr lang="ka-GE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42852"/>
            <a:ext cx="8229600" cy="642942"/>
          </a:xfrm>
        </p:spPr>
        <p:txBody>
          <a:bodyPr/>
          <a:lstStyle/>
          <a:p>
            <a:r>
              <a:rPr lang="en-US" b="1" dirty="0" smtClean="0"/>
              <a:t>Method 1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928670"/>
            <a:ext cx="3457572" cy="507843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method involved carrying out  a </a:t>
            </a:r>
            <a:r>
              <a:rPr lang="en-US" sz="2000" dirty="0" err="1" smtClean="0"/>
              <a:t>demulsification</a:t>
            </a:r>
            <a:r>
              <a:rPr lang="en-US" sz="2000" dirty="0" smtClean="0"/>
              <a:t> process using magnetic solenoid, which was omitted in the test sample.</a:t>
            </a:r>
          </a:p>
          <a:p>
            <a:r>
              <a:rPr lang="en-US" sz="2000" dirty="0" smtClean="0"/>
              <a:t>Samples were prepared </a:t>
            </a:r>
            <a:r>
              <a:rPr lang="en-US" sz="2000" dirty="0" smtClean="0">
                <a:solidFill>
                  <a:srgbClr val="FFFF00"/>
                </a:solidFill>
              </a:rPr>
              <a:t>in graduated Cylinders of 100-250 ml each</a:t>
            </a:r>
            <a:r>
              <a:rPr lang="en-US" sz="2000" dirty="0" smtClean="0"/>
              <a:t>. Then we injected certain amounts of the </a:t>
            </a:r>
            <a:r>
              <a:rPr lang="en-US" sz="2000" dirty="0" err="1" smtClean="0"/>
              <a:t>demulsifier</a:t>
            </a:r>
            <a:r>
              <a:rPr lang="en-US" sz="2000" dirty="0" smtClean="0"/>
              <a:t> into each sample (0.5-1.0 ml). At  T = 20-22ºC. Then, a low-frequency current of 20-40 hertz was suppressed and observed during the </a:t>
            </a:r>
            <a:r>
              <a:rPr lang="en-US" sz="2000" dirty="0" err="1" smtClean="0"/>
              <a:t>demulsification</a:t>
            </a:r>
            <a:r>
              <a:rPr lang="en-US" sz="2000" dirty="0" smtClean="0"/>
              <a:t> process. As a result, two separate </a:t>
            </a:r>
            <a:r>
              <a:rPr lang="en-US" sz="2000" dirty="0" smtClean="0">
                <a:solidFill>
                  <a:srgbClr val="FFFF00"/>
                </a:solidFill>
              </a:rPr>
              <a:t>phases </a:t>
            </a:r>
            <a:r>
              <a:rPr lang="en-US" sz="2000" dirty="0" smtClean="0"/>
              <a:t>were formed: the </a:t>
            </a:r>
            <a:r>
              <a:rPr lang="en-US" sz="2000" dirty="0" smtClean="0">
                <a:solidFill>
                  <a:srgbClr val="FFFF00"/>
                </a:solidFill>
              </a:rPr>
              <a:t>upper phase </a:t>
            </a:r>
            <a:r>
              <a:rPr lang="en-US" sz="2000" dirty="0" smtClean="0"/>
              <a:t>of   petroleum and the             </a:t>
            </a:r>
            <a:r>
              <a:rPr lang="en-US" sz="2000" dirty="0" smtClean="0">
                <a:solidFill>
                  <a:srgbClr val="FFFF00"/>
                </a:solidFill>
              </a:rPr>
              <a:t>lower phase </a:t>
            </a:r>
            <a:r>
              <a:rPr lang="en-US" sz="2000" dirty="0" smtClean="0"/>
              <a:t>of water</a:t>
            </a:r>
            <a:r>
              <a:rPr lang="en-US" sz="1600" dirty="0" smtClean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143372" y="1214422"/>
            <a:ext cx="4772028" cy="44291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E:\laboratoriuli 29190315\IMG_20190413_1820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928670"/>
            <a:ext cx="642942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869934"/>
          </a:xfrm>
        </p:spPr>
        <p:txBody>
          <a:bodyPr/>
          <a:lstStyle/>
          <a:p>
            <a:r>
              <a:rPr lang="en-US" b="1" dirty="0" smtClean="0"/>
              <a:t>Method 2.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928670"/>
            <a:ext cx="3028944" cy="5078430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 smtClean="0"/>
              <a:t>This method involves processing samples at higher magnetic field frequencies. </a:t>
            </a:r>
            <a:r>
              <a:rPr lang="en-US" sz="8000" dirty="0" smtClean="0">
                <a:solidFill>
                  <a:srgbClr val="FFFF00"/>
                </a:solidFill>
              </a:rPr>
              <a:t>Graduated cylinders </a:t>
            </a:r>
            <a:r>
              <a:rPr lang="en-US" sz="8000" dirty="0" smtClean="0"/>
              <a:t>with the test solution were placed in a coil and a voltage of 150-180 volts was applied. The frequency of the magnetic field varied from 20 to 80 hertz  determined.</a:t>
            </a:r>
            <a:r>
              <a:rPr lang="ru-RU" sz="8000" dirty="0" smtClean="0">
                <a:solidFill>
                  <a:srgbClr val="FFFF00"/>
                </a:solidFill>
              </a:rPr>
              <a:t> </a:t>
            </a:r>
            <a:endParaRPr lang="en-US" sz="8000" dirty="0" smtClean="0">
              <a:solidFill>
                <a:srgbClr val="FFFF00"/>
              </a:solidFill>
            </a:endParaRPr>
          </a:p>
          <a:p>
            <a:endParaRPr lang="en-US" sz="6400" dirty="0" smtClean="0">
              <a:solidFill>
                <a:srgbClr val="FFFF00"/>
              </a:solidFill>
            </a:endParaRPr>
          </a:p>
          <a:p>
            <a:endParaRPr lang="ru-RU" sz="7200" dirty="0"/>
          </a:p>
        </p:txBody>
      </p:sp>
      <p:pic>
        <p:nvPicPr>
          <p:cNvPr id="5" name="Picture 2" descr="D:\Documents\Desktop\laboratoriuli 29190315\IMG_20190413_203726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785794"/>
            <a:ext cx="71438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8229600" cy="1285884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 To increase the speed of the  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            process.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457440" cy="4572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process using a magnetic field </a:t>
            </a:r>
            <a:r>
              <a:rPr lang="en-US" sz="2800" dirty="0" smtClean="0"/>
              <a:t>and without a magnetic field</a:t>
            </a:r>
            <a:endParaRPr lang="ru-RU" sz="2800" dirty="0"/>
          </a:p>
        </p:txBody>
      </p:sp>
      <p:pic>
        <p:nvPicPr>
          <p:cNvPr id="7" name="სურათი 7" descr="D:\Desktop\Untitled1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71802" y="1928802"/>
            <a:ext cx="5572164" cy="3857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The results obtained when testing both methods revealed that the process of </a:t>
            </a:r>
            <a:r>
              <a:rPr lang="en-US" sz="3200" dirty="0" err="1" smtClean="0"/>
              <a:t>deemulsification</a:t>
            </a:r>
            <a:r>
              <a:rPr lang="en-US" sz="3200" dirty="0" smtClean="0"/>
              <a:t> of the  Petroleum emulsion effectively takes place at </a:t>
            </a:r>
            <a:r>
              <a:rPr lang="en-US" sz="3200" dirty="0" smtClean="0">
                <a:solidFill>
                  <a:srgbClr val="FFFF00"/>
                </a:solidFill>
              </a:rPr>
              <a:t>the initial stage </a:t>
            </a:r>
            <a:r>
              <a:rPr lang="en-US" sz="3200" dirty="0" smtClean="0"/>
              <a:t>of the process within 30-40 minutes, at a magnetic field frequency of 30 Hertz.</a:t>
            </a:r>
          </a:p>
          <a:p>
            <a:r>
              <a:rPr lang="en-US" sz="3200" dirty="0" smtClean="0"/>
              <a:t> A further increase in the volume of allocated water was not observed. </a:t>
            </a:r>
            <a:endParaRPr lang="ru-RU" sz="3200" dirty="0" smtClean="0"/>
          </a:p>
          <a:p>
            <a:r>
              <a:rPr lang="en-US" sz="3200" dirty="0" smtClean="0"/>
              <a:t>It is shown that the low-frequency magnetic field significantly increases the rate of separation of the water-Petroleum emulsion in the presence of a </a:t>
            </a:r>
            <a:r>
              <a:rPr lang="en-US" sz="3200" dirty="0" err="1" smtClean="0"/>
              <a:t>demulsifier</a:t>
            </a:r>
            <a:r>
              <a:rPr lang="ru-RU" sz="3200" dirty="0" smtClean="0"/>
              <a:t>.</a:t>
            </a:r>
            <a:r>
              <a:rPr lang="en-US" sz="3200" dirty="0" smtClean="0"/>
              <a:t> 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References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en-US" sz="6400" dirty="0" smtClean="0"/>
              <a:t>[1]  A.M. </a:t>
            </a:r>
            <a:r>
              <a:rPr lang="en-US" sz="6400" dirty="0" err="1" smtClean="0"/>
              <a:t>Shaikhulov</a:t>
            </a:r>
            <a:r>
              <a:rPr lang="en-US" sz="6400" dirty="0" smtClean="0"/>
              <a:t>, A. A. </a:t>
            </a:r>
            <a:r>
              <a:rPr lang="en-US" sz="6400" dirty="0" err="1" smtClean="0"/>
              <a:t>Bojchuk</a:t>
            </a:r>
            <a:r>
              <a:rPr lang="en-US" sz="6400" dirty="0" smtClean="0"/>
              <a:t>, V. </a:t>
            </a:r>
            <a:r>
              <a:rPr lang="ru-RU" sz="6400" dirty="0" smtClean="0"/>
              <a:t>А</a:t>
            </a:r>
            <a:r>
              <a:rPr lang="en-US" sz="6400" dirty="0" smtClean="0"/>
              <a:t>. </a:t>
            </a:r>
            <a:r>
              <a:rPr lang="en-US" sz="6400" dirty="0" err="1" smtClean="0"/>
              <a:t>Dokichev</a:t>
            </a:r>
            <a:r>
              <a:rPr lang="en-US" sz="6400" dirty="0" smtClean="0"/>
              <a:t>, S. E. </a:t>
            </a:r>
            <a:r>
              <a:rPr lang="en-US" sz="6400" dirty="0" err="1" smtClean="0"/>
              <a:t>Svirsky</a:t>
            </a:r>
            <a:r>
              <a:rPr lang="en-US" sz="6400" dirty="0" smtClean="0"/>
              <a:t>, V. H. </a:t>
            </a:r>
            <a:r>
              <a:rPr lang="en-US" sz="6400" dirty="0" err="1" smtClean="0"/>
              <a:t>Singizova</a:t>
            </a:r>
            <a:r>
              <a:rPr lang="en-US" sz="6400" dirty="0" smtClean="0"/>
              <a:t>, I. V. </a:t>
            </a:r>
            <a:r>
              <a:rPr lang="en-US" sz="6400" dirty="0" err="1" smtClean="0"/>
              <a:t>Krest</a:t>
            </a:r>
            <a:r>
              <a:rPr lang="ru-RU" sz="6400" dirty="0" smtClean="0"/>
              <a:t>е</a:t>
            </a:r>
            <a:r>
              <a:rPr lang="en-US" sz="6400" dirty="0" err="1" smtClean="0"/>
              <a:t>lev</a:t>
            </a:r>
            <a:r>
              <a:rPr lang="ru-RU" sz="6400" dirty="0" smtClean="0"/>
              <a:t>а</a:t>
            </a:r>
            <a:r>
              <a:rPr lang="en-US" sz="6400" dirty="0" smtClean="0"/>
              <a:t>, </a:t>
            </a:r>
            <a:r>
              <a:rPr lang="ru-RU" sz="6400" dirty="0" smtClean="0"/>
              <a:t>А</a:t>
            </a:r>
            <a:r>
              <a:rPr lang="en-US" sz="6400" dirty="0" smtClean="0"/>
              <a:t>. G. T</a:t>
            </a:r>
            <a:r>
              <a:rPr lang="ru-RU" sz="6400" dirty="0" smtClean="0"/>
              <a:t>е</a:t>
            </a:r>
            <a:r>
              <a:rPr lang="en-US" sz="6400" dirty="0" err="1" smtClean="0"/>
              <a:t>lin,Magnetik</a:t>
            </a:r>
            <a:r>
              <a:rPr lang="en-US" sz="6400" dirty="0" smtClean="0"/>
              <a:t> field effect on </a:t>
            </a:r>
            <a:r>
              <a:rPr lang="en-US" sz="6400" dirty="0" err="1" smtClean="0"/>
              <a:t>demulsificationof</a:t>
            </a:r>
            <a:r>
              <a:rPr lang="en-US" sz="6400" dirty="0" smtClean="0"/>
              <a:t>  water –in-oil emulsion of  </a:t>
            </a:r>
            <a:r>
              <a:rPr lang="en-US" sz="6400" dirty="0" err="1" smtClean="0"/>
              <a:t>Kiengorskoe</a:t>
            </a:r>
            <a:r>
              <a:rPr lang="en-US" sz="6400" dirty="0" smtClean="0"/>
              <a:t>   field   a4  formation.    </a:t>
            </a:r>
            <a:r>
              <a:rPr lang="ru-RU" sz="6400" dirty="0" smtClean="0"/>
              <a:t>ж. Нефтегазовое  дело. 2014, т. 12, № 1</a:t>
            </a:r>
          </a:p>
          <a:p>
            <a:pPr>
              <a:buNone/>
            </a:pPr>
            <a:r>
              <a:rPr lang="ru-RU" sz="6400" dirty="0" smtClean="0"/>
              <a:t>[2] . "Alkan202"  </a:t>
            </a:r>
            <a:r>
              <a:rPr lang="ru-RU" sz="6400" u="sng" dirty="0" smtClean="0">
                <a:hlinkClick r:id="rId2"/>
              </a:rPr>
              <a:t>https://elibrary.ru/item.asp?id=15229926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[3]</a:t>
            </a:r>
            <a:r>
              <a:rPr lang="en-US" sz="6400" b="1" dirty="0" smtClean="0"/>
              <a:t>. N. </a:t>
            </a:r>
            <a:r>
              <a:rPr lang="en-US" sz="6400" b="1" dirty="0" err="1" smtClean="0"/>
              <a:t>Mamulaishvili</a:t>
            </a:r>
            <a:r>
              <a:rPr lang="en-US" sz="6400" b="1" dirty="0" smtClean="0"/>
              <a:t>, N </a:t>
            </a:r>
            <a:r>
              <a:rPr lang="en-US" sz="6400" b="1" dirty="0" err="1" smtClean="0"/>
              <a:t>Salimova</a:t>
            </a:r>
            <a:r>
              <a:rPr lang="en-US" sz="6400" b="1" dirty="0" smtClean="0"/>
              <a:t>, T </a:t>
            </a:r>
            <a:r>
              <a:rPr lang="en-US" sz="6400" b="1" dirty="0" err="1" smtClean="0"/>
              <a:t>Khitarishvili</a:t>
            </a:r>
            <a:r>
              <a:rPr lang="en-US" sz="6400" b="1" dirty="0" smtClean="0"/>
              <a:t> and G. </a:t>
            </a:r>
            <a:r>
              <a:rPr lang="en-US" sz="6400" b="1" dirty="0" err="1" smtClean="0"/>
              <a:t>Partskhaladze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Regulation of filtration and reservoir features of oil stratum rock with use of </a:t>
            </a:r>
            <a:r>
              <a:rPr lang="en-US" sz="6400" dirty="0" err="1" smtClean="0"/>
              <a:t>compositesolutions</a:t>
            </a:r>
            <a:r>
              <a:rPr lang="en-US" sz="6400" dirty="0" smtClean="0"/>
              <a:t> of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 SAS.  </a:t>
            </a:r>
            <a:r>
              <a:rPr lang="en-US" sz="6400" dirty="0" err="1" smtClean="0"/>
              <a:t>J.Pet</a:t>
            </a:r>
            <a:r>
              <a:rPr lang="en-US" sz="6400" dirty="0" smtClean="0"/>
              <a:t> Environ </a:t>
            </a:r>
            <a:r>
              <a:rPr lang="en-US" sz="6400" dirty="0" err="1" smtClean="0"/>
              <a:t>Biotechnol</a:t>
            </a:r>
            <a:r>
              <a:rPr lang="en-US" sz="6400" dirty="0" smtClean="0"/>
              <a:t> 2018, Volume 9   DOI:10.4172/2157-7463-C1-041 ;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 3</a:t>
            </a:r>
            <a:r>
              <a:rPr lang="en-US" sz="6400" baseline="30000" dirty="0" smtClean="0"/>
              <a:t>rd  </a:t>
            </a:r>
            <a:r>
              <a:rPr lang="en-US" sz="6400" dirty="0" smtClean="0"/>
              <a:t>World Congress on Petroleum Engineering and Natural Gas Recovery. July  20-21, 2018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     Sydney, Australia.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[4]. N. </a:t>
            </a:r>
            <a:r>
              <a:rPr lang="en-US" sz="6400" dirty="0" err="1" smtClean="0"/>
              <a:t>Mamulaishvili</a:t>
            </a:r>
            <a:r>
              <a:rPr lang="en-US" sz="6400" dirty="0" smtClean="0"/>
              <a:t> , G. </a:t>
            </a:r>
            <a:r>
              <a:rPr lang="en-US" sz="6400" dirty="0" err="1" smtClean="0"/>
              <a:t>Partskhaladze</a:t>
            </a:r>
            <a:r>
              <a:rPr lang="en-US" sz="6400" dirty="0" smtClean="0"/>
              <a:t>, G. </a:t>
            </a:r>
            <a:r>
              <a:rPr lang="en-US" sz="6400" dirty="0" err="1" smtClean="0"/>
              <a:t>Chavleshvi</a:t>
            </a:r>
            <a:r>
              <a:rPr lang="en-US" sz="6400" dirty="0" smtClean="0"/>
              <a:t> </a:t>
            </a:r>
            <a:r>
              <a:rPr lang="en-US" sz="6400" dirty="0" err="1" smtClean="0"/>
              <a:t>i</a:t>
            </a:r>
            <a:r>
              <a:rPr lang="en-US" sz="6400" dirty="0" smtClean="0"/>
              <a:t> , </a:t>
            </a:r>
            <a:r>
              <a:rPr lang="en-US" sz="6400" dirty="0" err="1" smtClean="0"/>
              <a:t>R.Zoidze</a:t>
            </a:r>
            <a:r>
              <a:rPr lang="en-US" sz="6400" dirty="0" smtClean="0"/>
              <a:t> .  International   Journal    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  of Engineering    Innovation &amp; Research.    Volume 6, Issue 6, ISSN: (2277 – 5668) ;  </a:t>
            </a:r>
            <a:r>
              <a:rPr lang="en-US" sz="6400" dirty="0" err="1" smtClean="0"/>
              <a:t>Supsa</a:t>
            </a:r>
            <a:r>
              <a:rPr lang="en-US" sz="6400" dirty="0" smtClean="0"/>
              <a:t> Crude Oil </a:t>
            </a:r>
            <a:r>
              <a:rPr lang="en-US" sz="6400" dirty="0" err="1" smtClean="0"/>
              <a:t>Demulsification</a:t>
            </a:r>
            <a:r>
              <a:rPr lang="en-US" sz="6400" dirty="0" smtClean="0"/>
              <a:t>  Technology Development by </a:t>
            </a:r>
            <a:r>
              <a:rPr lang="en-US" sz="6400" dirty="0" err="1" smtClean="0"/>
              <a:t>Usingnon-ionogenic</a:t>
            </a:r>
            <a:r>
              <a:rPr lang="en-US" sz="6400" dirty="0" smtClean="0"/>
              <a:t>  Surfactant Solution. 2017.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[5].</a:t>
            </a:r>
            <a:r>
              <a:rPr lang="ka-GE" sz="6400" dirty="0" smtClean="0"/>
              <a:t>Mamulaishvili N.D., Salimova N.A.,</a:t>
            </a:r>
            <a:r>
              <a:rPr lang="en-US" sz="6400" dirty="0" smtClean="0"/>
              <a:t> </a:t>
            </a:r>
            <a:r>
              <a:rPr lang="en-US" sz="6400" dirty="0" err="1" smtClean="0"/>
              <a:t>Kh</a:t>
            </a:r>
            <a:r>
              <a:rPr lang="ka-GE" sz="6400" dirty="0" smtClean="0"/>
              <a:t>itarishvili T.D.</a:t>
            </a:r>
            <a:r>
              <a:rPr lang="en-US" sz="6400" dirty="0" smtClean="0"/>
              <a:t>,</a:t>
            </a:r>
            <a:r>
              <a:rPr lang="ka-GE" sz="6400" dirty="0" smtClean="0"/>
              <a:t> Baladze D.A.  </a:t>
            </a:r>
            <a:r>
              <a:rPr lang="en-US" sz="6400" dirty="0" smtClean="0"/>
              <a:t>Effect of  various classes SAS on hydrophobic surface of oil </a:t>
            </a:r>
            <a:r>
              <a:rPr lang="en-US" sz="6400" dirty="0" err="1" smtClean="0"/>
              <a:t>stratum.The</a:t>
            </a:r>
            <a:r>
              <a:rPr lang="en-US" sz="6400" dirty="0" smtClean="0"/>
              <a:t>   ''International journal of </a:t>
            </a:r>
            <a:r>
              <a:rPr lang="en-US" sz="6400" dirty="0" err="1" smtClean="0"/>
              <a:t>Appled</a:t>
            </a:r>
            <a:r>
              <a:rPr lang="en-US" sz="6400" dirty="0" smtClean="0"/>
              <a:t> and fundamental research’’  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№2, </a:t>
            </a:r>
            <a:r>
              <a:rPr lang="ka-GE" sz="6400" dirty="0" smtClean="0"/>
              <a:t>15-21.11.</a:t>
            </a:r>
            <a:r>
              <a:rPr lang="en-US" sz="6400" dirty="0" smtClean="0"/>
              <a:t>2014 Munch. Germany;  </a:t>
            </a:r>
            <a:r>
              <a:rPr lang="en-US" sz="6400" b="1" u="sng" dirty="0" smtClean="0">
                <a:hlinkClick r:id="rId3"/>
              </a:rPr>
              <a:t>http://www.science-sd.com/457-24744</a:t>
            </a:r>
            <a:r>
              <a:rPr lang="en-US" sz="6400" dirty="0" smtClean="0"/>
              <a:t>  </a:t>
            </a:r>
            <a:endParaRPr lang="ru-RU" sz="6400" dirty="0" smtClean="0"/>
          </a:p>
          <a:p>
            <a:pPr>
              <a:buNone/>
            </a:pPr>
            <a:r>
              <a:rPr lang="en-US" sz="5600" dirty="0" smtClean="0"/>
              <a:t> </a:t>
            </a:r>
            <a:endParaRPr lang="ru-RU" sz="5600" dirty="0" smtClean="0"/>
          </a:p>
          <a:p>
            <a:pPr>
              <a:buNone/>
            </a:pPr>
            <a:r>
              <a:rPr lang="en-US" sz="4900" dirty="0" smtClean="0"/>
              <a:t> </a:t>
            </a:r>
            <a:endParaRPr lang="ru-RU" sz="4900" dirty="0" smtClean="0"/>
          </a:p>
          <a:p>
            <a:pPr>
              <a:buNone/>
            </a:pPr>
            <a:r>
              <a:rPr lang="ka-GE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ka-GE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attention.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Thank you for your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212174"/>
          </a:xfrm>
        </p:spPr>
        <p:txBody>
          <a:bodyPr/>
          <a:lstStyle/>
          <a:p>
            <a:r>
              <a:rPr lang="en-US" b="1" dirty="0" smtClean="0"/>
              <a:t>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72400" cy="6072198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The report reviewed,</a:t>
            </a:r>
          </a:p>
          <a:p>
            <a:r>
              <a:rPr lang="en-US" sz="7200" dirty="0" smtClean="0"/>
              <a:t>  Problems in the technology of   Petroleum  production at the </a:t>
            </a:r>
            <a:r>
              <a:rPr lang="en-US" sz="7200" dirty="0" err="1" smtClean="0"/>
              <a:t>Supsa</a:t>
            </a:r>
            <a:r>
              <a:rPr lang="en-US" sz="7200" dirty="0" smtClean="0"/>
              <a:t> field are Petroleum emulsions  and their  </a:t>
            </a:r>
            <a:r>
              <a:rPr lang="en-US" sz="7200" dirty="0" err="1" smtClean="0"/>
              <a:t>demulsification</a:t>
            </a:r>
            <a:r>
              <a:rPr lang="en-US" sz="7200" dirty="0" smtClean="0"/>
              <a:t>. Emulsions  are formed during   Petroleum  production. </a:t>
            </a:r>
          </a:p>
          <a:p>
            <a:r>
              <a:rPr lang="en-US" sz="8000" dirty="0" smtClean="0">
                <a:solidFill>
                  <a:srgbClr val="92D050"/>
                </a:solidFill>
              </a:rPr>
              <a:t>The stability of such an emulsion depends on the conten</a:t>
            </a:r>
            <a:r>
              <a:rPr lang="en-US" sz="7200" dirty="0" smtClean="0"/>
              <a:t>t :  </a:t>
            </a:r>
          </a:p>
          <a:p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</a:rPr>
              <a:t>Paraffins</a:t>
            </a:r>
            <a:r>
              <a:rPr lang="en-US" sz="9600" dirty="0" smtClean="0">
                <a:solidFill>
                  <a:srgbClr val="FFFF00"/>
                </a:solidFill>
              </a:rPr>
              <a:t>           3.9%</a:t>
            </a:r>
          </a:p>
          <a:p>
            <a:r>
              <a:rPr lang="en-US" sz="9600" dirty="0" smtClean="0">
                <a:solidFill>
                  <a:srgbClr val="92D050"/>
                </a:solidFill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</a:rPr>
              <a:t>asfalthenes</a:t>
            </a:r>
            <a:r>
              <a:rPr lang="en-US" sz="9600" dirty="0" smtClean="0">
                <a:solidFill>
                  <a:srgbClr val="FFFF00"/>
                </a:solidFill>
              </a:rPr>
              <a:t>,  7.74  %</a:t>
            </a:r>
          </a:p>
          <a:p>
            <a:r>
              <a:rPr lang="en-US" sz="9600" dirty="0" smtClean="0">
                <a:solidFill>
                  <a:srgbClr val="FFFF00"/>
                </a:solidFill>
              </a:rPr>
              <a:t> resins,              20.3 %</a:t>
            </a:r>
          </a:p>
          <a:p>
            <a:r>
              <a:rPr lang="en-US" sz="9600" dirty="0" smtClean="0">
                <a:solidFill>
                  <a:srgbClr val="FFFF00"/>
                </a:solidFill>
              </a:rPr>
              <a:t> impurities       0,021 %</a:t>
            </a:r>
          </a:p>
          <a:p>
            <a:r>
              <a:rPr lang="en-US" sz="9600" dirty="0" smtClean="0">
                <a:solidFill>
                  <a:srgbClr val="FFFF00"/>
                </a:solidFill>
              </a:rPr>
              <a:t> and water.        32 -34 %</a:t>
            </a:r>
          </a:p>
          <a:p>
            <a:r>
              <a:rPr lang="en-US" sz="11200" dirty="0" smtClean="0"/>
              <a:t> </a:t>
            </a:r>
            <a:r>
              <a:rPr lang="en-US" sz="8000" dirty="0" smtClean="0"/>
              <a:t>Consequently</a:t>
            </a:r>
            <a:r>
              <a:rPr lang="en-US" sz="11200" dirty="0" smtClean="0">
                <a:solidFill>
                  <a:srgbClr val="FFFF00"/>
                </a:solidFill>
              </a:rPr>
              <a:t>, </a:t>
            </a:r>
            <a:r>
              <a:rPr lang="en-US" sz="8000" dirty="0" smtClean="0"/>
              <a:t>the extracted  Petroleum must be pre-treated for  further transportation.</a:t>
            </a:r>
          </a:p>
          <a:p>
            <a:r>
              <a:rPr lang="en-US" sz="8000" dirty="0" smtClean="0"/>
              <a:t>The article shows the effectiveness of the influence of the magnetic field on the process of destruction of the Petroleum emulsion.</a:t>
            </a:r>
          </a:p>
          <a:p>
            <a:r>
              <a:rPr lang="en-US" sz="8000" dirty="0" smtClean="0"/>
              <a:t>  The results of the process of demulsifying crude oil under the influence of the magnetic field of low and high frequencies (Hertz).</a:t>
            </a:r>
          </a:p>
          <a:p>
            <a:endParaRPr lang="en-US" sz="5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1428760"/>
          </a:xfrm>
        </p:spPr>
        <p:txBody>
          <a:bodyPr/>
          <a:lstStyle/>
          <a:p>
            <a:r>
              <a:rPr lang="ru-RU" sz="3600" dirty="0" smtClean="0"/>
              <a:t> </a:t>
            </a:r>
            <a:r>
              <a:rPr lang="en-US" sz="3600" dirty="0" err="1" smtClean="0"/>
              <a:t>Supsa</a:t>
            </a:r>
            <a:r>
              <a:rPr lang="en-US" sz="3600" dirty="0" smtClean="0"/>
              <a:t> crude oil's physical parameters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285991"/>
          <a:ext cx="8358246" cy="3812680"/>
        </p:xfrm>
        <a:graphic>
          <a:graphicData uri="http://schemas.openxmlformats.org/drawingml/2006/table">
            <a:tbl>
              <a:tblPr/>
              <a:tblGrid>
                <a:gridCol w="6264105"/>
                <a:gridCol w="2094141"/>
              </a:tblGrid>
              <a:tr h="10435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0" algn="l"/>
                        </a:tabLst>
                      </a:pPr>
                      <a:r>
                        <a:rPr lang="ka-GE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Options 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a-GE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values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851"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Density 20</a:t>
                      </a:r>
                      <a:r>
                        <a:rPr lang="en-US" sz="2000" baseline="30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C, c / cm</a:t>
                      </a:r>
                      <a:r>
                        <a:rPr lang="en-US" sz="2000" baseline="30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                                                                         </a:t>
                      </a:r>
                      <a:endParaRPr lang="ru-RU" sz="2000" dirty="0" smtClean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2.Cinematic Viscosity 20</a:t>
                      </a:r>
                      <a:r>
                        <a:rPr lang="en-US" sz="2000" baseline="30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C, mm 2 / sec</a:t>
                      </a:r>
                      <a:endParaRPr lang="ru-RU" sz="2000" dirty="0" smtClean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3.The strength of the firm is </a:t>
                      </a:r>
                      <a:r>
                        <a:rPr lang="en-US" sz="2000" baseline="30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2000" dirty="0" smtClean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4.share of water   % ;</a:t>
                      </a:r>
                      <a:endParaRPr lang="ru-RU" sz="2000" dirty="0" smtClean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0.886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11.874-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15.85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32-34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1143008"/>
          </a:xfrm>
        </p:spPr>
        <p:txBody>
          <a:bodyPr/>
          <a:lstStyle/>
          <a:p>
            <a:r>
              <a:rPr lang="en-US" sz="2800" b="1" dirty="0" smtClean="0"/>
              <a:t> The traditional methods of destruction of water-steam emulsion are: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14488"/>
            <a:ext cx="7772400" cy="4712510"/>
          </a:xfrm>
        </p:spPr>
        <p:txBody>
          <a:bodyPr>
            <a:normAutofit fontScale="25000" lnSpcReduction="20000"/>
          </a:bodyPr>
          <a:lstStyle/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sz="8000" b="1" dirty="0" smtClean="0">
                <a:solidFill>
                  <a:srgbClr val="FFC000"/>
                </a:solidFill>
              </a:rPr>
              <a:t>Gravity method</a:t>
            </a:r>
            <a:r>
              <a:rPr lang="en-US" sz="8000" b="1" dirty="0" smtClean="0"/>
              <a:t>. using the forces of gravitational collapse, which implies the removal of water droplets into the aqueous emulsion</a:t>
            </a:r>
          </a:p>
          <a:p>
            <a:r>
              <a:rPr lang="en-US" sz="8000" b="1" dirty="0" smtClean="0">
                <a:solidFill>
                  <a:srgbClr val="FFC000"/>
                </a:solidFill>
              </a:rPr>
              <a:t> Filtration. </a:t>
            </a:r>
            <a:r>
              <a:rPr lang="en-US" sz="8000" b="1" dirty="0" smtClean="0"/>
              <a:t>The filtering method involves the destruction of the emulsion using a filter material.</a:t>
            </a:r>
          </a:p>
          <a:p>
            <a:r>
              <a:rPr lang="en-US" sz="8000" b="1" dirty="0" smtClean="0">
                <a:solidFill>
                  <a:srgbClr val="FFC000"/>
                </a:solidFill>
              </a:rPr>
              <a:t>Centrifugation</a:t>
            </a:r>
            <a:r>
              <a:rPr lang="en-US" sz="8000" b="1" dirty="0" smtClean="0"/>
              <a:t>.  Centrifuge means centrifuging,, is an emulsion of high-speed emulsion with an inert force, and the emulsion differs from the water and oil layers due to its different density.</a:t>
            </a:r>
          </a:p>
          <a:p>
            <a:r>
              <a:rPr lang="en-US" sz="8000" b="1" dirty="0" smtClean="0">
                <a:solidFill>
                  <a:srgbClr val="FFC000"/>
                </a:solidFill>
              </a:rPr>
              <a:t>Thermal Exposure </a:t>
            </a:r>
            <a:r>
              <a:rPr lang="en-US" sz="8000" b="1" dirty="0" smtClean="0"/>
              <a:t>.Thermal exposure to an oily emulsion means that the oil is dehydrated before it precipitates. To do this, it warms  up to 45-80 degrees Celsius, such heating reduces the </a:t>
            </a:r>
            <a:r>
              <a:rPr lang="en-US" sz="8000" b="1" dirty="0" smtClean="0">
                <a:solidFill>
                  <a:srgbClr val="FFFF00"/>
                </a:solidFill>
              </a:rPr>
              <a:t>viscosity of the   Petroleum</a:t>
            </a:r>
            <a:r>
              <a:rPr lang="en-US" sz="8000" b="1" dirty="0" smtClean="0"/>
              <a:t>, and it destroys</a:t>
            </a:r>
          </a:p>
          <a:p>
            <a:r>
              <a:rPr lang="en-US" sz="8000" b="1" dirty="0" smtClean="0">
                <a:solidFill>
                  <a:srgbClr val="92D050"/>
                </a:solidFill>
              </a:rPr>
              <a:t>Surface-active substances  </a:t>
            </a:r>
            <a:r>
              <a:rPr lang="en-US" sz="8000" b="1" dirty="0" smtClean="0">
                <a:solidFill>
                  <a:srgbClr val="FFFF00"/>
                </a:solidFill>
              </a:rPr>
              <a:t>(SAS) </a:t>
            </a:r>
            <a:r>
              <a:rPr lang="en-US" sz="8000" b="1" dirty="0" smtClean="0"/>
              <a:t>are widely used in   Petroleum -producing practice .</a:t>
            </a:r>
          </a:p>
          <a:p>
            <a:endParaRPr lang="en-US" sz="8000" b="1" dirty="0" smtClean="0"/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composition of the molecule.</a:t>
            </a:r>
            <a:r>
              <a:rPr lang="en-US" b="1" dirty="0" smtClean="0">
                <a:solidFill>
                  <a:srgbClr val="FFFF00"/>
                </a:solidFill>
              </a:rPr>
              <a:t> (SAS)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43050"/>
            <a:ext cx="2514600" cy="436405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ka-GE" dirty="0" smtClean="0"/>
              <a:t>ny zonoid molecule </a:t>
            </a:r>
            <a:r>
              <a:rPr lang="en-US" b="1" dirty="0" smtClean="0">
                <a:solidFill>
                  <a:srgbClr val="FFFF00"/>
                </a:solidFill>
              </a:rPr>
              <a:t>(SAS)  </a:t>
            </a:r>
            <a:r>
              <a:rPr lang="ka-GE" dirty="0" smtClean="0"/>
              <a:t>consists of two parts: </a:t>
            </a:r>
            <a:endParaRPr lang="en-US" dirty="0" smtClean="0"/>
          </a:p>
          <a:p>
            <a:r>
              <a:rPr lang="ka-GE" dirty="0" smtClean="0"/>
              <a:t>a polar part has a </a:t>
            </a:r>
            <a:r>
              <a:rPr lang="ka-GE" dirty="0" smtClean="0">
                <a:solidFill>
                  <a:srgbClr val="FFFF00"/>
                </a:solidFill>
              </a:rPr>
              <a:t>hydrophilic 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ka-GE" dirty="0" smtClean="0">
                <a:solidFill>
                  <a:srgbClr val="FFFF00"/>
                </a:solidFill>
              </a:rPr>
              <a:t>properties, </a:t>
            </a:r>
            <a:r>
              <a:rPr lang="ka-GE" dirty="0" smtClean="0"/>
              <a:t>and </a:t>
            </a:r>
            <a:endParaRPr lang="en-US" dirty="0" smtClean="0"/>
          </a:p>
          <a:p>
            <a:r>
              <a:rPr lang="ka-GE" dirty="0" smtClean="0"/>
              <a:t>a hydrophobic part </a:t>
            </a:r>
            <a:endParaRPr lang="en-US" dirty="0" smtClean="0"/>
          </a:p>
          <a:p>
            <a:r>
              <a:rPr lang="ka-GE" dirty="0" smtClean="0"/>
              <a:t>of the </a:t>
            </a:r>
            <a:r>
              <a:rPr lang="ka-GE" dirty="0" smtClean="0">
                <a:solidFill>
                  <a:srgbClr val="FFFF00"/>
                </a:solidFill>
              </a:rPr>
              <a:t>hydrophobic</a:t>
            </a:r>
            <a:r>
              <a:rPr lang="en-US" dirty="0" smtClean="0"/>
              <a:t> </a:t>
            </a:r>
            <a:r>
              <a:rPr lang="ka-GE" dirty="0" smtClean="0">
                <a:solidFill>
                  <a:srgbClr val="FFFF00"/>
                </a:solidFill>
              </a:rPr>
              <a:t>properties,</a:t>
            </a:r>
            <a:r>
              <a:rPr lang="ka-GE" dirty="0" smtClean="0"/>
              <a:t>.</a:t>
            </a:r>
            <a:endParaRPr lang="ru-RU" dirty="0"/>
          </a:p>
        </p:txBody>
      </p:sp>
      <p:pic>
        <p:nvPicPr>
          <p:cNvPr id="5" name="Picture 6" descr="Untitled-lkjkl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868" y="1857364"/>
            <a:ext cx="478634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 Factors affecting the process of </a:t>
            </a:r>
            <a:r>
              <a:rPr lang="en-US" sz="2400" dirty="0" err="1" smtClean="0"/>
              <a:t>deemulsg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 effect of PH </a:t>
            </a:r>
            <a:r>
              <a:rPr lang="en-US" dirty="0" smtClean="0"/>
              <a:t>/ Practice has shown that the acidic layer of water increases the strength of the emulsion &lt;7, and if </a:t>
            </a:r>
            <a:r>
              <a:rPr lang="en-US" dirty="0" err="1" smtClean="0"/>
              <a:t>рn</a:t>
            </a:r>
            <a:r>
              <a:rPr lang="en-US" dirty="0" smtClean="0"/>
              <a:t>&gt; 7, then the emulsion is weakened.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effect of the </a:t>
            </a:r>
            <a:r>
              <a:rPr lang="en-US" dirty="0" err="1" smtClean="0">
                <a:solidFill>
                  <a:srgbClr val="FFFF00"/>
                </a:solidFill>
              </a:rPr>
              <a:t>mineraliziti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of the water layer adversely affects the destruction of the emulsion, the greater the salinity of the water, the more stable the emulsion.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Exposure to temperature</a:t>
            </a:r>
            <a:r>
              <a:rPr lang="en-US" dirty="0" smtClean="0"/>
              <a:t>. With increasing temperature, the viscosity of the system decreases and the emulsion resistance decreases.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impact of turbulence</a:t>
            </a:r>
            <a:r>
              <a:rPr lang="en-US" dirty="0" smtClean="0"/>
              <a:t>. An important factor is the change in the flow regime from laminar to turbulent mode, which causes the destruction of emulsion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Increases     stability   ;   Decreases   stability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AutoShape 12"/>
          <p:cNvSpPr>
            <a:spLocks noChangeShapeType="1"/>
          </p:cNvSpPr>
          <p:nvPr/>
        </p:nvSpPr>
        <p:spPr bwMode="auto">
          <a:xfrm>
            <a:off x="2162175" y="654050"/>
            <a:ext cx="558800" cy="3794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6572264" y="1571612"/>
            <a:ext cx="1285884" cy="1571636"/>
          </a:xfrm>
          <a:prstGeom prst="flowChartMagneticDisk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071538" y="1785926"/>
            <a:ext cx="1900364" cy="2624877"/>
          </a:xfrm>
          <a:prstGeom prst="flowChartMagneticDisk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r>
              <a:rPr lang="ka-GE" sz="1600" b="1" dirty="0" smtClean="0"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6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r>
              <a:rPr lang="en-US" b="1" dirty="0" smtClean="0"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    Crude        Petroleum                                                                                                             </a:t>
            </a:r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flipH="1" flipV="1">
            <a:off x="1146175" y="474663"/>
            <a:ext cx="733425" cy="47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>
            <a:off x="4918075" y="457200"/>
            <a:ext cx="311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 flipV="1">
            <a:off x="5519738" y="468313"/>
            <a:ext cx="441325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6715140" y="3643314"/>
            <a:ext cx="1285884" cy="1285884"/>
          </a:xfrm>
          <a:prstGeom prst="can">
            <a:avLst>
              <a:gd name="adj" fmla="val 607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r>
              <a:rPr lang="en-US" b="1" dirty="0" smtClean="0">
                <a:solidFill>
                  <a:schemeClr val="accent2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Water</a:t>
            </a:r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796925" y="625475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AutoShape 3"/>
          <p:cNvSpPr>
            <a:spLocks noChangeShapeType="1"/>
          </p:cNvSpPr>
          <p:nvPr/>
        </p:nvSpPr>
        <p:spPr bwMode="auto">
          <a:xfrm>
            <a:off x="2184400" y="977900"/>
            <a:ext cx="742950" cy="412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5454650" y="1130300"/>
            <a:ext cx="419100" cy="152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r>
              <a:rPr kumimoji="0" lang="ka-G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lang="en-US" sz="1100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lang="en-US" sz="1100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lang="en-US" sz="1100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lang="en-US" sz="1100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Petroleum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  <a:tab pos="559911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r>
              <a:rPr kumimoji="0" lang="ka-GE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 flipV="1">
            <a:off x="428596" y="1000107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r>
              <a:rPr kumimoji="0" lang="ka-G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142976" y="500042"/>
            <a:ext cx="78581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14348" y="1214422"/>
            <a:ext cx="785818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8925" algn="l"/>
              </a:tabLst>
            </a:pPr>
            <a:endParaRPr lang="en-US" sz="11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8925" algn="l"/>
              </a:tabLst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8925" algn="l"/>
              </a:tabLst>
            </a:pPr>
            <a:endParaRPr lang="en-US" sz="11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8925" algn="l"/>
              </a:tabLst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8925" algn="l"/>
              </a:tabLst>
            </a:pPr>
            <a:endParaRPr lang="en-US" sz="11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8925" algn="l"/>
              </a:tabLst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68925" algn="l"/>
              </a:tabLst>
            </a:pPr>
            <a:endParaRPr lang="en-US" sz="11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r>
              <a:rPr lang="en-US" sz="1200" b="1" dirty="0" smtClean="0"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20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20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20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20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20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20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r>
              <a:rPr lang="en-US" sz="2000" b="1" dirty="0" smtClean="0">
                <a:latin typeface="Sylfaen" pitchFamily="18" charset="0"/>
                <a:ea typeface="Times New Roman" pitchFamily="18" charset="0"/>
                <a:cs typeface="Times New Roman" pitchFamily="18" charset="0"/>
              </a:rPr>
              <a:t>75 -  80  </a:t>
            </a:r>
            <a:r>
              <a:rPr lang="en-US" sz="2000" dirty="0" smtClean="0"/>
              <a:t>ºC</a:t>
            </a:r>
            <a:r>
              <a:rPr lang="en-US" sz="2000" b="1" dirty="0" smtClean="0"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11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11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11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368925" algn="l"/>
              </a:tabLst>
            </a:pPr>
            <a:endParaRPr lang="en-US" sz="2000" b="1" dirty="0" smtClean="0">
              <a:latin typeface="Sylfae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786182" y="2928934"/>
            <a:ext cx="2071702" cy="785818"/>
          </a:xfrm>
          <a:prstGeom prst="rightArrow">
            <a:avLst>
              <a:gd name="adj1" fmla="val 50000"/>
              <a:gd name="adj2" fmla="val 74265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Temperature</a:t>
            </a:r>
            <a:endParaRPr lang="ru-RU" dirty="0"/>
          </a:p>
        </p:txBody>
      </p:sp>
      <p:sp>
        <p:nvSpPr>
          <p:cNvPr id="21" name="AutoShape 4"/>
          <p:cNvSpPr>
            <a:spLocks noChangeShapeType="1"/>
          </p:cNvSpPr>
          <p:nvPr/>
        </p:nvSpPr>
        <p:spPr bwMode="auto">
          <a:xfrm flipH="1">
            <a:off x="3143239" y="1071546"/>
            <a:ext cx="428628" cy="570240"/>
          </a:xfrm>
          <a:prstGeom prst="straightConnector1">
            <a:avLst/>
          </a:prstGeom>
          <a:noFill/>
          <a:ln w="38100">
            <a:solidFill>
              <a:srgbClr val="F2F2F2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en-US" sz="1400" dirty="0" smtClean="0"/>
              <a:t>Fig . 3. The  </a:t>
            </a:r>
            <a:r>
              <a:rPr lang="en-US" sz="1400" dirty="0" err="1" smtClean="0"/>
              <a:t>demulsifier</a:t>
            </a:r>
            <a:r>
              <a:rPr lang="en-US" sz="1400" dirty="0" smtClean="0"/>
              <a:t>  during operation.   BSU. Laboratory of Petroleum and Gas.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/>
              <a:t>              Faculty of </a:t>
            </a:r>
            <a:r>
              <a:rPr lang="en-US" sz="1400" dirty="0" err="1" smtClean="0"/>
              <a:t>Technolog</a:t>
            </a:r>
            <a:r>
              <a:rPr lang="en-US" sz="1400" dirty="0" smtClean="0"/>
              <a:t> .</a:t>
            </a:r>
            <a:r>
              <a:rPr lang="en-US" sz="1800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1435100"/>
            <a:ext cx="2700366" cy="45720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The samples were prepared in the </a:t>
            </a:r>
            <a:r>
              <a:rPr lang="en-US" sz="3600" dirty="0" smtClean="0">
                <a:solidFill>
                  <a:srgbClr val="FFFF00"/>
                </a:solidFill>
              </a:rPr>
              <a:t>graduated Cylinders </a:t>
            </a:r>
            <a:r>
              <a:rPr lang="en-US" sz="3600" dirty="0" smtClean="0"/>
              <a:t>in amount of 100 ml each. Then we injected determined quantities of </a:t>
            </a:r>
            <a:r>
              <a:rPr lang="en-US" sz="3600" dirty="0" err="1" smtClean="0"/>
              <a:t>demulsifier</a:t>
            </a:r>
            <a:r>
              <a:rPr lang="en-US" sz="3600" dirty="0" smtClean="0"/>
              <a:t> into each sample (0.005 – 1.0  l). </a:t>
            </a:r>
          </a:p>
          <a:p>
            <a:r>
              <a:rPr lang="en-US" sz="3600" dirty="0" smtClean="0"/>
              <a:t>The process of </a:t>
            </a:r>
            <a:r>
              <a:rPr lang="en-US" sz="3600" dirty="0" err="1" smtClean="0"/>
              <a:t>demulsification</a:t>
            </a:r>
            <a:r>
              <a:rPr lang="en-US" sz="3600" dirty="0" smtClean="0"/>
              <a:t> lasted at T=20-22ºC . during 30-40 minutes resulting origination  of  two separated</a:t>
            </a:r>
            <a:r>
              <a:rPr lang="en-US" sz="3600" dirty="0" smtClean="0">
                <a:solidFill>
                  <a:srgbClr val="FFFF00"/>
                </a:solidFill>
              </a:rPr>
              <a:t> phases</a:t>
            </a:r>
            <a:r>
              <a:rPr lang="en-US" sz="3600" dirty="0" smtClean="0"/>
              <a:t>: the</a:t>
            </a:r>
            <a:r>
              <a:rPr lang="en-US" sz="3600" dirty="0" smtClean="0">
                <a:solidFill>
                  <a:srgbClr val="FFFF00"/>
                </a:solidFill>
              </a:rPr>
              <a:t> upper </a:t>
            </a:r>
            <a:r>
              <a:rPr lang="en-US" sz="3600" dirty="0" smtClean="0"/>
              <a:t>phase of   Petroleum  and the </a:t>
            </a:r>
            <a:r>
              <a:rPr lang="en-US" sz="3600" dirty="0" smtClean="0">
                <a:solidFill>
                  <a:srgbClr val="FFFF00"/>
                </a:solidFill>
              </a:rPr>
              <a:t>lower</a:t>
            </a:r>
            <a:r>
              <a:rPr lang="en-US" sz="3600" dirty="0" smtClean="0"/>
              <a:t> phase of water 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Documents\Desktop\DSC_027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214422"/>
            <a:ext cx="707236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To increase the speed of the process   </a:t>
            </a:r>
            <a:r>
              <a:rPr lang="en-US" dirty="0" smtClean="0"/>
              <a:t>solenoid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solenoid core was made of Ferrite: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Long  : 140 mm.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diameter : of 8mm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Top wrapped with copper conductor. </a:t>
            </a:r>
          </a:p>
          <a:p>
            <a:r>
              <a:rPr lang="en-US" dirty="0" smtClean="0"/>
              <a:t>A low-frequency current in the range        </a:t>
            </a:r>
            <a:r>
              <a:rPr lang="en-US" dirty="0" smtClean="0">
                <a:solidFill>
                  <a:srgbClr val="FFFF00"/>
                </a:solidFill>
              </a:rPr>
              <a:t>of 20–50 </a:t>
            </a:r>
            <a:r>
              <a:rPr lang="en-US" dirty="0" err="1" smtClean="0">
                <a:solidFill>
                  <a:srgbClr val="FFFF00"/>
                </a:solidFill>
              </a:rPr>
              <a:t>hertzs</a:t>
            </a:r>
            <a:r>
              <a:rPr lang="en-US" dirty="0" smtClean="0">
                <a:solidFill>
                  <a:srgbClr val="FFFF00"/>
                </a:solidFill>
              </a:rPr>
              <a:t> was </a:t>
            </a:r>
            <a:r>
              <a:rPr lang="en-US" dirty="0" smtClean="0"/>
              <a:t>passed through a solenoid in the samples under study and observed during the process of water separation. see figure 1.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áááááá¨áá ááá£áá á¡á£á ááá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571612"/>
            <a:ext cx="5000660" cy="40005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38934" y="3244334"/>
            <a:ext cx="23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2453</TotalTime>
  <Words>671</Words>
  <Application>Microsoft Office PowerPoint</Application>
  <PresentationFormat>Экран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Слайд 1</vt:lpstr>
      <vt:lpstr>        </vt:lpstr>
      <vt:lpstr> Supsa crude oil's physical parameters </vt:lpstr>
      <vt:lpstr> The traditional methods of destruction of water-steam emulsion are: </vt:lpstr>
      <vt:lpstr>Structural composition of the molecule. (SAS) </vt:lpstr>
      <vt:lpstr> In  Factors affecting the process of deemulsg</vt:lpstr>
      <vt:lpstr>Слайд 7</vt:lpstr>
      <vt:lpstr> Fig . 3. The  demulsifier  during operation.   BSU. Laboratory of Petroleum and Gas.                Faculty of Technolog .  </vt:lpstr>
      <vt:lpstr> To increase the speed of the process   solenoid</vt:lpstr>
      <vt:lpstr>Method 1.</vt:lpstr>
      <vt:lpstr>Method 2.</vt:lpstr>
      <vt:lpstr>  To increase the speed of the                 process.</vt:lpstr>
      <vt:lpstr>Conclusions </vt:lpstr>
      <vt:lpstr>References</vt:lpstr>
      <vt:lpstr>        attention.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ბათუმის შოთა რუსთაველის სახელმწიფო უნივერსიტეტის  სტუდენტთა  სამეცნიერო კონფერენცია რეფერატი 2015 წ.</dc:title>
  <dc:creator>caspera</dc:creator>
  <cp:lastModifiedBy>admin</cp:lastModifiedBy>
  <cp:revision>306</cp:revision>
  <dcterms:created xsi:type="dcterms:W3CDTF">2006-08-16T00:00:00Z</dcterms:created>
  <dcterms:modified xsi:type="dcterms:W3CDTF">2019-09-26T18:55:58Z</dcterms:modified>
</cp:coreProperties>
</file>