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5367D5C-F95A-42A3-88EC-882E2435144E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t>09.06.2021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225BED9-9D02-4AA4-868D-12B5B80D13D4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16BE775-1C9E-48DD-93B9-3187A540B86B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60" y="10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716695"/>
            <a:ext cx="4775075" cy="1264227"/>
          </a:xfrm>
        </p:spPr>
        <p:txBody>
          <a:bodyPr rtlCol="0">
            <a:normAutofit fontScale="90000"/>
          </a:bodyPr>
          <a:lstStyle/>
          <a:p>
            <a:br>
              <a:rPr lang="ka-GE" sz="4400" dirty="0">
                <a:solidFill>
                  <a:schemeClr val="tx1"/>
                </a:solidFill>
              </a:rPr>
            </a:br>
            <a:r>
              <a:rPr lang="ka-GE" sz="3600" dirty="0">
                <a:solidFill>
                  <a:schemeClr val="tx1"/>
                </a:solidFill>
              </a:rPr>
              <a:t>ქართველ მუჰაჯირთა საბავშვო ფოლკლორი</a:t>
            </a:r>
            <a:endParaRPr lang="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1808531"/>
            <a:ext cx="4775075" cy="741591"/>
          </a:xfrm>
        </p:spPr>
        <p:txBody>
          <a:bodyPr rtlCol="0">
            <a:normAutofit/>
          </a:bodyPr>
          <a:lstStyle/>
          <a:p>
            <a:pPr rtl="0"/>
            <a:endParaRPr lang="ka-GE" b="1" dirty="0">
              <a:solidFill>
                <a:srgbClr val="FF0000"/>
              </a:solidFill>
            </a:endParaRPr>
          </a:p>
          <a:p>
            <a:pPr rtl="0"/>
            <a:r>
              <a:rPr lang="ka-GE" b="1" dirty="0">
                <a:solidFill>
                  <a:srgbClr val="FF0000"/>
                </a:solidFill>
              </a:rPr>
              <a:t>                       თინა შიოშვილი</a:t>
            </a:r>
            <a:endParaRPr lang="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D8FB13-5BF9-4F8E-A9B1-1FBDAFF1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281353"/>
            <a:ext cx="5908431" cy="63304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umetesi variantebis Tanaxmad, kvercxis povna da SeWma katas braldeba da mas dascinian moTxupnuli piris gamo</a:t>
            </a:r>
            <a:r>
              <a:rPr lang="ka-G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a-GE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wipo, wipo, wipolaÁ,</a:t>
            </a:r>
            <a:endParaRPr lang="ka-GE" sz="2000" b="1" i="1" dirty="0">
              <a:solidFill>
                <a:schemeClr val="accent1">
                  <a:lumMod val="75000"/>
                </a:schemeClr>
              </a:solidFill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katam kvercxi SeWama,</a:t>
            </a: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ka-GE" sz="20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bukze miisva.	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dirty="0"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erT-erTi aWaruli variantiTac, katas uxaria, rom kvercxi pirze scxia: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wipo, wipo, wiponia,</a:t>
            </a:r>
            <a:endParaRPr lang="ka-GE" sz="2000" b="1" i="1" dirty="0">
              <a:solidFill>
                <a:schemeClr val="accent1">
                  <a:lumMod val="75000"/>
                </a:schemeClr>
              </a:solidFill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fisos kvercxi uWamia,</a:t>
            </a:r>
            <a:endParaRPr lang="ka-GE" sz="2000" b="1" i="1" dirty="0">
              <a:solidFill>
                <a:schemeClr val="accent1">
                  <a:lumMod val="75000"/>
                </a:schemeClr>
              </a:solidFill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pirze scxia, uxaria,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xara, xara, xara...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SeuWamia guli,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Suwuxebia suli,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ulvaSebi SeRebia,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AEF66-955D-4737-8FD5-DF9C021E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9ECE8F-6C05-4510-9455-B7A93A8C2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35" y="457200"/>
            <a:ext cx="3844778" cy="28835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64EC34-095D-4D41-A8C0-B9B1FC329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14" y="3451540"/>
            <a:ext cx="4265620" cy="25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7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7177EA-B693-40D5-860D-AA5864769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6" y="457200"/>
            <a:ext cx="5767752" cy="59436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aWarel (qobuleTel) muhajirTa STamomavlis _ ordus provinciis facas raionis sofel TahTabaSSi mcxovrebi 60 wlis jelal qarasusagan 2012 wlis 14 ivliss Cawerili teqsti am rigis leqsTa adgilobrivi versiaa: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anazizis yanaSi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tura goravs nacarSi;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buNone/>
            </a:pP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ხ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o</a:t>
            </a: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ხ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bis kvercxi miWamia,</a:t>
            </a: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bala, bala, bala!..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TamaSis wesi igivea; mTqmelis ganmartebiT, “xelis zurgze Caabam, ityvi; bolos ityvi “bala, bala” da xeleb gaSli”.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4E5DC-CDB8-4E3B-80CB-CCF56FAA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0B2010-C887-4881-A7E6-08E99C2F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20" y="457200"/>
            <a:ext cx="3939174" cy="29505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E112CD-64DA-4BE1-B45B-93CD94DA4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95" y="3721056"/>
            <a:ext cx="4117799" cy="23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CD5EDF-AA7E-429D-BBB0-FD09384E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7" y="281354"/>
            <a:ext cx="7003577" cy="61194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Tmis varcxnasTan dakavSirebuli saintereso sabavSvo leqsi Caviwere amasiis provinciis amasiis centraluri raionis sofel beldaRSi maWaxlel muhajirTa STamomavlis _ 50 wlis neriman Sahinisagan 2016 wlis 18 agvistos. leqsSi moxseniebulia xuWuWa (“kuWkuWa”) Tmis varcxna, xolo bolo sityva, romelic samjer meordeba, tradiciuli Sesaqcevari leqsebis daboloebaa: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kuWkuWooba,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mindeerze,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mis babaÁ kindeerze.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bulu, bulu, bulu...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mTqmelis ganmartebiT, “Tmis davarcxnisas umRereben baRanas”.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kuWubana,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savarcxalia.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narcxi-nurcxi vin Wama?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erbo-kvercxi vin Wama?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FFF57F-4141-4B19-8A7E-4490069F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5572A3-16F9-4B6A-97B5-963D1C634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144" y="474125"/>
            <a:ext cx="2893045" cy="23167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C02F90-C2A0-440D-847C-134455903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27" y="2955447"/>
            <a:ext cx="2554678" cy="34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D7CC-C77C-4170-BD3A-3E800DBD6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457201"/>
            <a:ext cx="7526215" cy="5943600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aWarel muhajirTa STamomavlebSi, romlebic binadroben ordus provinciis sofel TongelduzuSi, gavrcelebulia salaRobo xasiaTis saymawvilo leqsi</a:t>
            </a: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romelSic gamoTqmulia TamaSiT garTuli ymawvilis sixaruli, kmayofileba da, amave dros, molodini dedisa, romelic mova da daapurebs: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axors ukan Tiknebio,</a:t>
            </a:r>
            <a:endParaRPr lang="ka-GE" sz="1800" b="1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viTamaSeb, viqnebio;</a:t>
            </a:r>
            <a:endParaRPr lang="en-US" sz="18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neneÁ mua, ÁaRsac momcems,</a:t>
            </a:r>
            <a:endParaRPr lang="en-US" sz="18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viTamaSeb, viqnebio!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endParaRPr lang="ka-GE" sz="1800" dirty="0"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am leqsis varianti, romelic ordus provinciis qabaduzis raionis sofel qirazdereSi (Zveli sulTanie) aWarel muhajirTa STamomavlis</a:t>
            </a:r>
            <a:r>
              <a:rPr lang="ka-GE" sz="1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აგან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Caviwere</a:t>
            </a:r>
            <a:r>
              <a:rPr lang="ka-GE" sz="1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თ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2012 w</a:t>
            </a:r>
            <a:r>
              <a:rPr lang="ka-GE" sz="1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ls</a:t>
            </a: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mcirewlovanTa repertuaria da gadmoscems dedis gverdiT myof ymawvilTa sixaruls, rom deda rZiT daapurebs: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iger, gaRma, duqnebi,</a:t>
            </a:r>
            <a:endParaRPr lang="en-US" sz="18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me nenesTan viqnebi;</a:t>
            </a:r>
            <a:endParaRPr lang="en-US" sz="18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neneÁ me Zes maWums,</a:t>
            </a:r>
            <a:endParaRPr lang="en-US" sz="18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viTamaSeb, viqnebi.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mTqmelma ganmarta, rom es leqsi mSoblebisagan dauswavlia: “_ babam, nenem mawavla”.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B9C98-E914-4C5B-A286-4D576F61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916290-836E-4D6F-8A55-75701AE3E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52" y="457199"/>
            <a:ext cx="3777174" cy="50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94BD-3591-4E4F-96B6-84D25996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457200"/>
            <a:ext cx="10421815" cy="5495544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aWarel muhajirTa STamomavl</a:t>
            </a:r>
            <a:r>
              <a:rPr lang="ka-GE" sz="1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ებ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s </a:t>
            </a:r>
            <a:r>
              <a:rPr lang="ka-GE" sz="1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შორის დადასტურდა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sabavSvo leqsis _ “q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i, q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i” amebeuri teqsti,</a:t>
            </a: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რომელიც,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agreTve, ymawvilTa gasaxalisebel-gasamxiarulebelia: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_ qumSi, qumSi,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Seni baRana had ari?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_ askerSi wevda.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_ roÁs’da movdos’dao?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_ guSin-dRes wamua.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_ raÁ’na mogitanos’dao?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_ puwvan-puwvana Tesbebi momitanos’dao.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_ Sen da me gavarigoT Suazeo!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14A18-0585-48F4-A2CF-B65C0D41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55CEA3-A0CE-401A-B25E-D0431CD8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4036" r="2663" b="5303"/>
          <a:stretch/>
        </p:blipFill>
        <p:spPr>
          <a:xfrm>
            <a:off x="7470477" y="1527400"/>
            <a:ext cx="3835258" cy="33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97A22-6C1A-4E7B-ADB3-1E92AEE8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8" y="478302"/>
            <a:ext cx="3432516" cy="365760"/>
          </a:xfrm>
        </p:spPr>
        <p:txBody>
          <a:bodyPr>
            <a:noAutofit/>
          </a:bodyPr>
          <a:lstStyle/>
          <a:p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ka-GE" sz="20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3. </a:t>
            </a:r>
            <a:r>
              <a:rPr lang="ka-GE" sz="20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გ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amosajavrebeli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C9894-3270-4C88-9115-92BE3C90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8" y="844062"/>
            <a:ext cx="8721968" cy="55567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64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gamosajavrebeli, anu saginglao, leqsebi xalxuri sabavSvo poeziis erT-erTi saintereso ubania, romelic mTlianad bavSTa repertuaria, maTi fiqrebis, azrebis, daskvnebis gamoxatulebaa, Tumca, bunebrivia, Tavis droze ufrosTa mier aris Seqmnili. gamosajavrebeli leqsebi xSirad gasakilavad SerCeuli bavSvebis saxelebTan SeriTmuli striqonebia.</a:t>
            </a:r>
            <a:endParaRPr lang="en-US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 amgvari</a:t>
            </a:r>
            <a:r>
              <a:rPr lang="ka-GE" sz="6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  ლ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eqs-simRera</a:t>
            </a:r>
            <a:r>
              <a:rPr lang="ka-GE" sz="6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რომელიც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profesorma mamia faRavam Caiwera 2012 wlis 20 ivliss ordus provinciis ulubeis raionis sofel refaieSi</a:t>
            </a:r>
            <a:r>
              <a:rPr lang="ka-GE" sz="6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a-GE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endParaRPr lang="ka-GE" sz="6400" b="1" dirty="0"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gogov, gogov,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Tinikov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				</a:t>
            </a:r>
            <a:endParaRPr lang="ka-GE" sz="6400" b="1" i="1" dirty="0">
              <a:solidFill>
                <a:srgbClr val="C00000"/>
              </a:solidFill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wuxel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SenTan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vin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iyo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endParaRPr lang="en-US" sz="6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_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asi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movda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asi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wevda,</a:t>
            </a:r>
            <a:endParaRPr lang="en-US" sz="6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me ra vici, vin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iyo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ka-GE" sz="6400" b="1" i="1" dirty="0">
              <a:solidFill>
                <a:srgbClr val="C00000"/>
              </a:solidFill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6400" dirty="0">
                <a:solidFill>
                  <a:schemeClr val="accent2">
                    <a:lumMod val="75000"/>
                  </a:schemeClr>
                </a:solidFill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amgvari </a:t>
            </a:r>
            <a:r>
              <a:rPr lang="en-US" sz="6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dialoguri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6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formis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leqsi </a:t>
            </a:r>
            <a:r>
              <a:rPr lang="en-US" sz="6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bursis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provinciis </a:t>
            </a:r>
            <a:endParaRPr lang="ka-GE" sz="6400" b="1" dirty="0"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inegolis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raionis sofel </a:t>
            </a:r>
            <a:r>
              <a:rPr lang="en-US" sz="6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hairieSi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aWarel muhajirTa </a:t>
            </a:r>
            <a:endParaRPr lang="ka-GE" sz="6400" b="1" dirty="0"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STamomavlis</a:t>
            </a:r>
            <a:r>
              <a:rPr lang="ka-GE" sz="6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აგან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2014 w</a:t>
            </a:r>
            <a:r>
              <a:rPr lang="ka-GE" sz="6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ელს:</a:t>
            </a:r>
            <a:endParaRPr lang="en-US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iliko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miniko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6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wuxel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SenTan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vin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iyo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endParaRPr lang="en-US" sz="6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_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wasul-mosul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biWebi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6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me ra vici, vin </a:t>
            </a:r>
            <a:r>
              <a:rPr lang="en-US" sz="64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iyo</a:t>
            </a:r>
            <a:r>
              <a:rPr lang="en-US" sz="64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6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am leqs-simReris aWaruli (da </a:t>
            </a:r>
            <a:r>
              <a:rPr lang="en-US" sz="6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zogadqarTuli</a:t>
            </a:r>
            <a:r>
              <a:rPr lang="en-US" sz="6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) varianti amgvaria:</a:t>
            </a:r>
            <a:endParaRPr lang="en-US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accent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64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Tiniko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64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Tiniko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6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64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wuxel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TqvenTan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vin </a:t>
            </a:r>
            <a:r>
              <a:rPr lang="en-US" sz="64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iyo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r>
              <a:rPr lang="ka-GE" sz="6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_ </a:t>
            </a:r>
            <a:r>
              <a:rPr lang="en-US" sz="64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loTebi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64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loTebi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6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64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daamtvries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boTlebi</a:t>
            </a:r>
            <a:r>
              <a:rPr lang="en-US" sz="64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					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D7C2D-CD5F-4F45-BECB-AC96824F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52D6F8-5500-43EA-8853-2A5226702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1" y="2841673"/>
            <a:ext cx="4290645" cy="31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3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7C1F9-794A-4C39-9FB1-641EE099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30" y="407963"/>
            <a:ext cx="5936566" cy="497293"/>
          </a:xfrm>
        </p:spPr>
        <p:txBody>
          <a:bodyPr>
            <a:noAutofit/>
          </a:bodyPr>
          <a:lstStyle/>
          <a:p>
            <a:pPr marL="228600">
              <a:lnSpc>
                <a:spcPct val="150000"/>
              </a:lnSpc>
            </a:pPr>
            <a:br>
              <a:rPr lang="ka-GE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</a:b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4. leqsebi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frinvelebsa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cxovelebze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70D01A-CF77-4AD2-B15B-5971DD7A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905256"/>
            <a:ext cx="11296357" cy="5544781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qarTuli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saymawvilo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zepirsityviereba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mdidaria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iseTi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leqsebiT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romelTa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personaJebic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frinvelebi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cxovelebi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arian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.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amgvari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nimuSebi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xSirad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siuJetiani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nawarmoebebia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romlebic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galeqsil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zRaprebs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waagaven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swored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amiT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xdebian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bavSvebisaTvis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saintereso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;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maTi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mosmeniT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mozardebs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uviTardebaT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maTTvis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sasurveli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ambebis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mosmenisa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Semecnebis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unar-Cvevebi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.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amgvari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folkloruli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nimuSebi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CaviwereT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qarTvel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muhajirTa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STamomavlebs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Soris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0"/>
              </a:spcBef>
            </a:pP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ordus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provinciis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unies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raionis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sofel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CaTalfinarSi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 2012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</a:t>
            </a:r>
            <a:r>
              <a:rPr lang="ka-GE" sz="19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ელს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Cawerili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leqs-simRera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“... z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a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v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a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l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i t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u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r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a v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i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y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a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v</a:t>
            </a:r>
            <a:r>
              <a:rPr lang="ka-GE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i...”,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romelsac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mTqmeli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balavanis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akompanementis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TanxlebiT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asrulebda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mogviTxrobs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turas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mier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dedlisa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mamlis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motacebisa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bolos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misi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xafangSi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gabmisa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sikvdilis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istorias</a:t>
            </a:r>
            <a:r>
              <a:rPr lang="ka-GE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: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zavali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tura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viyavi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viarebodi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didvan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tyÁebSi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momSivdeboda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r>
              <a:rPr lang="ka-GE" sz="19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SevZrebodi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faSias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kariaSi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erT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dRes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kidev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momSivda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SevZveri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kariaSi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devWire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erTi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dedali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gevqeci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qoTi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kiruRSi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meore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dRes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ki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momSivda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SevZveri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kariaSi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devWire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erTi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iyvira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mamalma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gevqeci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qoTi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kiruRSi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devfiSmandi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Zalvan</a:t>
            </a:r>
            <a:r>
              <a:rPr lang="en-US" sz="19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9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Sieri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viyavi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karieÁs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gzaSi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faSias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duudevia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xundi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Zalian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Sieri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viyavi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ver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devnaxe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xundi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imxela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rome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viyvire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geigones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sofelidan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xundis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erTaT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imiyvanes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did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mindorSi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gakuWebuli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faSiam</a:t>
            </a:r>
            <a:endParaRPr lang="en-US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erTi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waldi</a:t>
            </a:r>
            <a:r>
              <a:rPr lang="en-US" sz="19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damartya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tvini</a:t>
            </a:r>
            <a:r>
              <a:rPr lang="en-US" sz="19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demebnia</a:t>
            </a:r>
            <a:r>
              <a:rPr lang="en-US" sz="19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TavSi</a:t>
            </a:r>
            <a:r>
              <a:rPr lang="en-US" sz="1900" b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a-GE" sz="1900" dirty="0"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mTqmelis ganmartebiT, es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ambavi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asi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wlis win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momxdara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. leqsi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gaugonia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didedasagan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(“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didneneÁdan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”): “ _ Cemi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dedaÁs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neneÁs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)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didneneÁ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iyo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iman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TurqCe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ar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icoda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aq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moxda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asi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weliwadi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zeÁT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aq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iyo</a:t>
            </a:r>
            <a:r>
              <a:rPr lang="en-US" sz="1900" dirty="0">
                <a:effectLst/>
                <a:latin typeface="AcadNusx" pitchFamily="2" charset="0"/>
                <a:ea typeface="Times New Roman" panose="02020603050405020304" pitchFamily="18" charset="0"/>
              </a:rPr>
              <a:t>”. 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FC5CC-AAC7-4779-989D-6D1254A3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5F5CC7-F1D3-48A8-AF06-01C839951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18929" r="6086" b="23109"/>
          <a:stretch/>
        </p:blipFill>
        <p:spPr>
          <a:xfrm>
            <a:off x="5458265" y="2032621"/>
            <a:ext cx="5451230" cy="32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7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C3A949-12AE-40F4-A93A-2A79D41B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309489"/>
            <a:ext cx="11127545" cy="609131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qarTuli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xalxuri saymawvilo leqsebis erT-erTi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popularuli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personaJia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romelTan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dialogsac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siuJetis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jaWviseburi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ganviTareba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mosdevs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 amgvaria “... _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yiyliyoo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 _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mamalo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sad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yivi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?..” am leqsis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variantebi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Zalze gavrcelebulia saqarTvelos yvela kuTxeSi da, maT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Soris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saqarTvelos istoriul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regionebSic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 maradidel muhajirTa STamomavl</a:t>
            </a:r>
            <a:r>
              <a:rPr lang="ka-GE" sz="1800" b="1" dirty="0">
                <a:solidFill>
                  <a:schemeClr val="bg2">
                    <a:lumMod val="25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ებში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</a:t>
            </a:r>
            <a:endParaRPr lang="en-US" sz="18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yiyliyo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mamalo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kalo-kalo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CameÁare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bero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cxeni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visia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alisa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Tu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malisa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r>
              <a:rPr lang="ka-GE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TavaT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dodofalisa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sami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qilo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marili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Tagvs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ulokia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Tagvi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avaT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gamxdara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kata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mosula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buÁuqlidav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ra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gindoda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yurcmetiav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ra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gindoda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4FE7F-645B-47F3-BA0F-3A70D340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DADFB1-EA36-436B-BA6D-76F857F4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14" y="1737256"/>
            <a:ext cx="3767415" cy="44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0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EA78E7-9E59-4A2F-BC4E-97182AFD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337625"/>
            <a:ext cx="10857914" cy="6063175"/>
          </a:xfrm>
        </p:spPr>
        <p:txBody>
          <a:bodyPr numCol="2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ka-GE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  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amebeuri xasiaTis saymawvilo leqsi, romelic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mamlisa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da melas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dialogzea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agebuli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Caviwere 2012 wlis 16 ivliss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samsunis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provinciis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CarSambas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raionis sofel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qesTanefinarSi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mcxovreb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aWarel muhajirTa STamomavlis _ 23 wlis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islam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qusesasagan</a:t>
            </a:r>
            <a:r>
              <a:rPr lang="en-US" sz="1800" b="1" dirty="0">
                <a:solidFill>
                  <a:schemeClr val="tx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</a:t>
            </a:r>
            <a:endParaRPr lang="en-US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yi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yi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yi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...</a:t>
            </a:r>
            <a:r>
              <a:rPr lang="ka-GE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ka-GE" sz="1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mela: _ </a:t>
            </a:r>
            <a:r>
              <a:rPr lang="en-US" sz="16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mamalo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ha </a:t>
            </a:r>
            <a:r>
              <a:rPr lang="en-US" sz="16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yivi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endParaRPr lang="en-US" sz="16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jinWarSi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mela: _ ra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gacvia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babuCi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mela: _ vin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igiRo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aRam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mela: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aRa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had ari?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xidze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geÁara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mela: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xidi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had ari?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wyalma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weÁRo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mela: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wyali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had ari?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Zroxam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Sesva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mela: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Zroxa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had ari?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danam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dakla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</a:t>
            </a: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ela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dana had ari?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usTam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weÁRo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mela: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usTa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had ari?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usTam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mokta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buNone/>
            </a:pPr>
            <a:r>
              <a:rPr lang="ka-GE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mela: _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imisi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Wliki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mogxda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50932-F02B-421B-A454-9EA8C266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2FE4C1-253E-4F7D-AB63-9F9E129E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457200"/>
            <a:ext cx="11338560" cy="5943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TiTqmis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identuri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variantebi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gvxvdeba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aWaris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zepirsityvierebaSic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; </a:t>
            </a:r>
            <a:r>
              <a:rPr lang="ka-G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bolo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striqonis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(“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misi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Wlikebi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mogxda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!”)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Tqma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daswrebazea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ka-GE" sz="2000" dirty="0"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xari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had ari?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buNone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danam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dakla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ka-GE" sz="2000" b="1" dirty="0">
              <a:solidFill>
                <a:schemeClr val="tx2">
                  <a:lumMod val="75000"/>
                </a:schemeClr>
              </a:solidFill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buNone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dana had ari?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buNone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kacis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jibeSi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ka-GE" sz="2000" b="1" dirty="0">
              <a:solidFill>
                <a:schemeClr val="tx2">
                  <a:lumMod val="75000"/>
                </a:schemeClr>
              </a:solidFill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buNone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kaci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had ari?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buNone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_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mokda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._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imis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trinkebi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mogxda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  </a:t>
            </a:r>
            <a:r>
              <a:rPr lang="en-US" sz="20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gamarjvebuli</a:t>
            </a:r>
            <a:r>
              <a:rPr lang="en-US" sz="20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is aris, </a:t>
            </a:r>
            <a:r>
              <a:rPr lang="en-US" sz="20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vinc</a:t>
            </a:r>
            <a:r>
              <a:rPr lang="en-US" sz="20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bolo </a:t>
            </a:r>
            <a:r>
              <a:rPr lang="en-US" sz="20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sityvebis</a:t>
            </a:r>
            <a:r>
              <a:rPr lang="en-US" sz="20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Tqmas</a:t>
            </a:r>
            <a:r>
              <a:rPr lang="en-US" sz="20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daaswrebs</a:t>
            </a:r>
            <a:r>
              <a:rPr lang="en-US" sz="2000" b="1" i="1" dirty="0"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aWarel muhajirTa STamomavlis _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ismail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quses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sabavSvo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leqs-simReraTa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mdidari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repertuaridan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sayuradReboa, agreTve, leqsi “...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mamalaÁ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...”,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romlis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Temaa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wuxili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ZaRlis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mier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gatacebuli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didi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mamlis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gamo, romelsac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sami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coli (“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qali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”)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hyolia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, “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baRnebi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” (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wiwilebi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umamod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darCenilan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:</a:t>
            </a:r>
            <a:endParaRPr lang="ka-GE" sz="2000" dirty="0"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60000"/>
              </a:lnSpc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		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mamalaÁ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mamalaÁ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 algn="just">
              <a:lnSpc>
                <a:spcPct val="60000"/>
              </a:lnSpc>
              <a:buNone/>
            </a:pPr>
            <a:r>
              <a:rPr lang="ka-GE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Cemi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didi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mamalaÁ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!..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 algn="just">
              <a:lnSpc>
                <a:spcPct val="60000"/>
              </a:lnSpc>
              <a:buNone/>
            </a:pPr>
            <a:r>
              <a:rPr lang="ka-GE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sami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qali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qonda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...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 algn="just">
              <a:lnSpc>
                <a:spcPct val="60000"/>
              </a:lnSpc>
              <a:buNone/>
            </a:pPr>
            <a:r>
              <a:rPr lang="ka-GE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Cemi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didi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mamalaÁ</a:t>
            </a:r>
            <a:r>
              <a:rPr lang="ka-GE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 algn="just">
              <a:lnSpc>
                <a:spcPct val="60000"/>
              </a:lnSpc>
              <a:buNone/>
            </a:pPr>
            <a:r>
              <a:rPr lang="ka-GE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ZaRlma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weiyvana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 algn="just">
              <a:lnSpc>
                <a:spcPct val="60000"/>
              </a:lnSpc>
              <a:buNone/>
            </a:pPr>
            <a:r>
              <a:rPr lang="ka-GE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baRnebi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marto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darCa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 algn="just">
              <a:lnSpc>
                <a:spcPct val="60000"/>
              </a:lnSpc>
              <a:buNone/>
            </a:pPr>
            <a:r>
              <a:rPr lang="ka-GE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mamalaÁ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mamalaÁ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 algn="just">
              <a:lnSpc>
                <a:spcPct val="60000"/>
              </a:lnSpc>
              <a:buNone/>
            </a:pPr>
            <a:r>
              <a:rPr lang="ka-GE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Cemi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didi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mamalaÁ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!..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920EE-A93E-43E8-82DF-1279E032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65CB8C-400A-4B38-8E84-FD01CA71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74845"/>
            <a:ext cx="2628900" cy="1743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12C6BF-9FD4-4A5E-8AF1-C1FA2B079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5" y="813797"/>
            <a:ext cx="3004447" cy="19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1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5E26B-C45A-403E-ACB0-05C5CF1F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443" y="1212437"/>
            <a:ext cx="9945757" cy="262662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xalxuri sabavSvo Semoqmedeba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ZiriTadad</a:t>
            </a:r>
            <a:r>
              <a:rPr lang="en-US" sz="22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sam</a:t>
            </a:r>
            <a:r>
              <a:rPr lang="en-US" sz="22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nawilad</a:t>
            </a:r>
            <a:r>
              <a:rPr lang="en-US" sz="22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iyofa</a:t>
            </a:r>
            <a:r>
              <a:rPr lang="en-US" sz="22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</a:t>
            </a:r>
            <a:br>
              <a:rPr lang="en-US" sz="4000" b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398CD-15A2-41AF-832B-37D5F579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65" y="1475099"/>
            <a:ext cx="6937628" cy="4477645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zepirsityvieebis</a:t>
            </a:r>
            <a:r>
              <a:rPr lang="en-US" sz="4400" b="1" dirty="0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nimuSebi</a:t>
            </a:r>
            <a:r>
              <a:rPr lang="en-US" sz="4400" b="1" dirty="0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romlebic </a:t>
            </a:r>
            <a:r>
              <a:rPr lang="en-US" sz="4400" b="1" dirty="0" err="1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uSualod</a:t>
            </a:r>
            <a:r>
              <a:rPr lang="en-US" sz="4400" b="1" dirty="0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bavSvTa</a:t>
            </a:r>
            <a:r>
              <a:rPr lang="en-US" sz="4400" b="1" dirty="0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wreSia</a:t>
            </a:r>
            <a:r>
              <a:rPr lang="en-US" sz="4400" b="1" dirty="0">
                <a:solidFill>
                  <a:schemeClr val="accent2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Seqmnili; </a:t>
            </a:r>
            <a:endParaRPr lang="ka-GE" sz="4400" b="1" dirty="0">
              <a:solidFill>
                <a:schemeClr val="accent2"/>
              </a:solidFill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>
                <a:effectLst/>
                <a:latin typeface="AcadNusx" pitchFamily="2" charset="0"/>
                <a:ea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rgbClr val="0070C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zepirsityvieri</a:t>
            </a:r>
            <a:r>
              <a:rPr lang="en-US" sz="4400" dirty="0">
                <a:solidFill>
                  <a:srgbClr val="0070C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nawarmoebebi</a:t>
            </a:r>
            <a:r>
              <a:rPr lang="en-US" sz="4400" dirty="0">
                <a:solidFill>
                  <a:srgbClr val="0070C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romlebic </a:t>
            </a:r>
            <a:r>
              <a:rPr lang="en-US" sz="4400" dirty="0" err="1">
                <a:solidFill>
                  <a:srgbClr val="0070C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Seqmnilia</a:t>
            </a:r>
            <a:r>
              <a:rPr lang="en-US" sz="4400" dirty="0">
                <a:solidFill>
                  <a:srgbClr val="0070C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mozrdilTa</a:t>
            </a:r>
            <a:r>
              <a:rPr lang="en-US" sz="4400" dirty="0">
                <a:solidFill>
                  <a:srgbClr val="0070C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mier bavSvebisaTvis</a:t>
            </a:r>
            <a:r>
              <a:rPr lang="ka-GE" sz="4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effectLst/>
                <a:latin typeface="AcadNusx" pitchFamily="2" charset="0"/>
                <a:ea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erovnuli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folkloruli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Semoqmedebis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is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nawili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romelic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specialurad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bavSvebisaTvis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ar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Seqmnila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Tavdapirvelad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sxva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daniSnulebisa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iyo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mxolod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Semdgom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daukavSirda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bavSvTa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repertuars</a:t>
            </a:r>
            <a:r>
              <a:rPr lang="en-US" sz="4400" dirty="0">
                <a:solidFill>
                  <a:srgbClr val="7030A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4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85E4D-25C1-483F-9163-FF54A0F9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D5B6B-4F29-4225-91EA-08043DAEF7BC}"/>
              </a:ext>
            </a:extLst>
          </p:cNvPr>
          <p:cNvSpPr txBox="1"/>
          <p:nvPr/>
        </p:nvSpPr>
        <p:spPr>
          <a:xfrm>
            <a:off x="5635487" y="18707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533C3D-9036-41D4-A5BA-7B13AFA2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94" y="1658250"/>
            <a:ext cx="4548694" cy="30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1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3DC1CF-D470-4B9E-A315-69F19C63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457200"/>
            <a:ext cx="11169748" cy="5943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sayuradReboa, rom maradidel muhajirTa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STamomavlebma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Taviseburad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Semoinaxes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xsovna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qarTuli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xalxuri saymawvilo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leqsisa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modi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vnaxoT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venaxi</a:t>
            </a:r>
            <a:r>
              <a:rPr lang="ka-G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“:</a:t>
            </a: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daTvma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_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geli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gelma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_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Rori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Rorma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_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viri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virma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_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cxvari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cxvarma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venaxi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SiWama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							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0FC14A-D94E-4816-B8C1-A40F5679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C50EF8-85F2-4595-99A7-5573151D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8" y="2826529"/>
            <a:ext cx="6213230" cy="34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6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9D8AE-CBB1-45E2-8DE5-A55BE852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8" y="457200"/>
            <a:ext cx="5008098" cy="4480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5. sabavSvo </a:t>
            </a:r>
            <a:r>
              <a:rPr lang="en-US" sz="2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TamaSebi</a:t>
            </a:r>
            <a:r>
              <a:rPr lang="en-US" sz="2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2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gaTvlebi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04A57-631C-4F5B-8572-9BC61E83C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8" y="787791"/>
            <a:ext cx="7962313" cy="561300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zepirsityvierebis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nimuSTagan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romlebic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umTavresad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erTvian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warmarTaven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sabavSvo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TamaSobebs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saqarTvelos TiTqmis yvela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regionSi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popularulia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“...</a:t>
            </a:r>
            <a:r>
              <a:rPr lang="ka-GE" sz="1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ც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e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r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m</a:t>
            </a:r>
            <a:r>
              <a:rPr lang="ka-G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T</a:t>
            </a:r>
            <a:r>
              <a:rPr lang="ka-G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q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v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a...” am TamaSis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pedagogiur-aRmzrdelobiTi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misiaa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ka-GE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ymawvilebSi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ganaviTaros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cnobismoyvareoba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ka-GE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SeagrZnobinos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sakuTari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sxeulis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nawilebi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ka-GE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daamaxsovrebinos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maTi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saxelebi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(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am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SemTxvevaSi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_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TiTebisa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)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ka-GE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misces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garkveuli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zneobrivi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sentencia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rom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qurdoba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dasmena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adamianis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mankieri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Tvisebebia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;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ka-GE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gamoiwvios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jansaRi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sicili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erTgvari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kmayofileba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rodesac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dasmenis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msurvel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neka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TiTs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“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dasjian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” 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“</a:t>
            </a:r>
            <a:r>
              <a:rPr lang="ka-GE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urtyamen</a:t>
            </a:r>
            <a:r>
              <a:rPr lang="ka-GE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”.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DDC7B-894A-448C-9E6A-2CD7E5F2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FF08D1-3CE7-4290-A21A-05DDCAAAF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92" y="2354635"/>
            <a:ext cx="3127893" cy="21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4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693C61-F72B-48D5-AFA3-4CB4185F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457200"/>
            <a:ext cx="11338560" cy="5943600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maWaxlel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muhajirTa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STamomavlebis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istoriul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mexsierebas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SavSeTeli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klarji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Cveneburebis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msgavsad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kargad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Semounaxavs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uZvelesi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sabavSvo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TamaSi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masTan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dakavSirebuli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narativi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.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amasiis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provinciis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TaSovas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raionis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sofel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taTlifinarSi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2016 </a:t>
            </a:r>
            <a:r>
              <a:rPr lang="ka-GE" sz="1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წე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Cawerili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nimuSi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amgvaria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amaÁ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ceraÁ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uTqmia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me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mSiao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0">
              <a:lnSpc>
                <a:spcPct val="150000"/>
              </a:lnSpc>
              <a:buNone/>
            </a:pP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amaÁ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salok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uTqmia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raÁ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gindao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?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0">
              <a:lnSpc>
                <a:spcPct val="150000"/>
              </a:lnSpc>
              <a:buNone/>
            </a:pP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amaÁ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SuaÁ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uTqmia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visaqmoT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vWamoTo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0">
              <a:lnSpc>
                <a:spcPct val="150000"/>
              </a:lnSpc>
              <a:buNone/>
            </a:pP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amaÁ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beWdi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uTqmia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mevparoT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vWamoTo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0">
              <a:lnSpc>
                <a:spcPct val="150000"/>
              </a:lnSpc>
              <a:buNone/>
            </a:pP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leki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TiTsac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uTqmia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: _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gagamJRavnebTo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1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indent="0">
              <a:lnSpc>
                <a:spcPct val="150000"/>
              </a:lnSpc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“ _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imitom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urtymian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iSte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puwuwuli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darCenila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”, _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dasZina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mTqmelma.</a:t>
            </a: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maWaxlel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muhajirTa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STamomavlebs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Soris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bolo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dromde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gavrcelebulia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TamaSi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“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beWdis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oini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</a:t>
            </a: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რომელიც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Semdegnairad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warimarTeba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: “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meviyrebodiT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vincxas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zurgs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ukan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beWed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dadebda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erTi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kaci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.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dadebs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ukan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ar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unda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Sexedo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TiTebiT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unda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moZebno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;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Tu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moZebni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maSin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dadeb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beWed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20902-D735-4985-9596-8114800A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0617A8-326F-4B7E-A448-6D05E302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20" y="2099823"/>
            <a:ext cx="2019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28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D664EF-B8E0-4F21-93D0-772E31937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7" y="457199"/>
            <a:ext cx="11197883" cy="5704449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qarTvel muhajirTa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STamomavlebma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Semoinaxes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agreTve, sabavSvo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TamaSebi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damalobana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(“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kukumalaÁ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”, “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Witi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-kuku”),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kenWobia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anu “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xuTi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qva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”.</a:t>
            </a:r>
            <a:endParaRPr lang="ka-GE" sz="2000" b="1" dirty="0">
              <a:latin typeface="AcadNusx" pitchFamily="2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ka-GE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saqarias (adabazari) provinciis geives raionis sofel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mahmudieSi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mcxovrebi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maradideli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muhajirebis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STamomavl</a:t>
            </a:r>
            <a:r>
              <a:rPr lang="ka-GE" sz="20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ებში გვითხრეს: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“ _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damalobanas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viTamaSebdiT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“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vaSli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vityodiT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_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gamoÁ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“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msxali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”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vityodiT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_ </a:t>
            </a:r>
            <a:r>
              <a:rPr lang="en-US" sz="20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daimale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!” 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55D1C1-63E3-4408-9E8E-286F74E4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8558BE-EC0E-4FAD-8E9F-087F94DA9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r="33684"/>
          <a:stretch/>
        </p:blipFill>
        <p:spPr>
          <a:xfrm>
            <a:off x="7413674" y="3016097"/>
            <a:ext cx="3699804" cy="32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34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19EC8C-3676-4981-B963-20726294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457200"/>
            <a:ext cx="6696222" cy="5845126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Cveneburebs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Soris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gavrcelebuli sabavSvo TamaSi “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xuTi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qva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”, anu “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kenWobia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iseTivea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rogorc _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yvelgan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saqarTveloSi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maWaxlel muhajirTa STamomavlebis folklorul-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eTnografiulma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yofam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Semoinaxa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agreTve,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saqarTveloSi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bolo dromde SemorCenili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wes-Cveuleba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romlis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Tanaxmadac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Cvils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tans rom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dabanen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bolo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wylis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gadasxmis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Semdeg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fexebiT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Tavqve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dahkideben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da samjer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dalocaven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: “_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daTvi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mWle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da Sen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msuqani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!”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analogiurad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iqcevian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maWaxlelTa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STamomavlebic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beldaReli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qalbatonis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_ neriman Sahinisagan Cawerili “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Cvilis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dalocva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identuria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zogadqarTulisa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:</a:t>
            </a:r>
            <a:endParaRPr lang="ka-GE" sz="1800" dirty="0"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daTvi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Wle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da Sen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suqani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ka-GE" sz="1800" b="1" dirty="0"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ka-GE" sz="1800" b="1" dirty="0"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daTvi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Wle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da Sen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suqani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ka-GE" sz="1800" b="1" dirty="0"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daTvi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Wle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da Sen </a:t>
            </a:r>
            <a:r>
              <a:rPr lang="en-US" sz="18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suqani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“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_ baRanas tans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ro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davbandiT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fexebiT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davkidebdiT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da samjer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vetyodiT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”, _ </a:t>
            </a:r>
            <a:r>
              <a:rPr lang="en-US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gangvimarta</a:t>
            </a:r>
            <a:r>
              <a:rPr lang="en-US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mTqmelma.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5144E-3ECA-4C90-85C1-15D5B8AC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A009B7-EA5F-47F4-9400-6CF484533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3720" r="2811"/>
          <a:stretch/>
        </p:blipFill>
        <p:spPr>
          <a:xfrm>
            <a:off x="7324578" y="1790114"/>
            <a:ext cx="4417256" cy="32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9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D74090-DA69-484F-B00D-1B5EC365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457200"/>
            <a:ext cx="11057206" cy="5845126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qarTvel muhajirTa STamomavlebis zepirsityvierebaSi bolo dromde cocxal folklorul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brunvaSi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SemorCenili sabavSvo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folkloris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nimuSebi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sabavSvo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TamaSobani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da maTi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Tanmxlebi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narativebi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imis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dasturia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rom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Cveneburebi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momaval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Taobas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winaparTa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zneobrivi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gamocdilebiT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zrdian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xalxuri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sibrZnis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aprobirebuli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meTodebiT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akaJeben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maT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moqalaqeobriv</a:t>
            </a:r>
            <a:r>
              <a:rPr lang="en-US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suliskveTebas</a:t>
            </a:r>
            <a:r>
              <a:rPr lang="ka-GE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ისინი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umTavresad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ZirZveli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qarTuli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xalxuri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saymawvilo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zepirsityvieri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Semoqmedebis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tradiciuli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variantebia</a:t>
            </a:r>
            <a:r>
              <a:rPr lang="ka-GE" sz="20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a-GE" sz="2000" b="1" dirty="0">
                <a:solidFill>
                  <a:srgbClr val="C00000"/>
                </a:solidFill>
              </a:rPr>
              <a:t>გმადლობთ ყურადღებისათვის!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1BAFC-321B-47E7-90AC-A1EB1C4D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8E20A1-FEA8-4E5E-8FD9-ADD02DD9F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6" y="34940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3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C5AB59-74D4-45C6-8636-C0106B87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1209822"/>
            <a:ext cx="6639951" cy="4742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sabavSvo </a:t>
            </a:r>
            <a:r>
              <a:rPr lang="en-US" sz="2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zepirsityvierebis</a:t>
            </a:r>
            <a:r>
              <a:rPr lang="en-US" sz="2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nimuSebi</a:t>
            </a:r>
            <a:r>
              <a:rPr lang="ka-G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ბოლო დრომდე</a:t>
            </a:r>
            <a:r>
              <a:rPr lang="en-US" sz="2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Semoinaxes</a:t>
            </a:r>
            <a:r>
              <a:rPr lang="en-US" sz="2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TurqeTis respublikis sxvadasxva </a:t>
            </a:r>
            <a:r>
              <a:rPr lang="en-US" sz="2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regionSi</a:t>
            </a:r>
            <a:r>
              <a:rPr lang="en-US" sz="2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migrirebul</a:t>
            </a:r>
            <a:r>
              <a:rPr lang="en-US" sz="2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qarTvel muhajirTa </a:t>
            </a:r>
            <a:r>
              <a:rPr lang="en-US" sz="2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STamomavlebma</a:t>
            </a:r>
            <a:r>
              <a:rPr lang="en-US" sz="2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; maT </a:t>
            </a:r>
            <a:r>
              <a:rPr lang="en-US" sz="2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repertuarSi</a:t>
            </a:r>
            <a:r>
              <a:rPr lang="en-US" sz="2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vxvdebiT</a:t>
            </a:r>
            <a:r>
              <a:rPr lang="ka-GE" sz="2400" b="1" dirty="0">
                <a:effectLst/>
                <a:latin typeface="AcadNusx" pitchFamily="2" charset="0"/>
                <a:ea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saakvno, salalao da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Sesaqcevar</a:t>
            </a: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leqs-simRerebs</a:t>
            </a: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gamosajavreblebs</a:t>
            </a: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leqsebs</a:t>
            </a: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cxovelebze</a:t>
            </a: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sabavSvo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TamaSobebsa</a:t>
            </a: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maTTan</a:t>
            </a: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dakavSirebul</a:t>
            </a: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gaTvlebs</a:t>
            </a:r>
            <a:r>
              <a:rPr lang="en-US" sz="2400" b="1" dirty="0">
                <a:solidFill>
                  <a:srgbClr val="FF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8BB46-FBC5-45F2-B2F9-6A25CB37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467AD4-4FDD-4C42-9100-280F8D42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3" y="1209822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4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F954C-7A6F-4296-8AA2-8036A70D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761"/>
            <a:ext cx="2844018" cy="539496"/>
          </a:xfrm>
        </p:spPr>
        <p:txBody>
          <a:bodyPr>
            <a:normAutofit fontScale="90000"/>
          </a:bodyPr>
          <a:lstStyle/>
          <a:p>
            <a:r>
              <a:rPr lang="ka-GE" sz="32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ს </a:t>
            </a:r>
            <a:r>
              <a:rPr lang="en-US" sz="32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0B10A-5FAD-4A27-A5B8-757D6F890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905257"/>
            <a:ext cx="7831018" cy="5495543"/>
          </a:xfrm>
        </p:spPr>
        <p:txBody>
          <a:bodyPr>
            <a:normAutofit fontScale="92500" lnSpcReduction="10000"/>
          </a:bodyPr>
          <a:lstStyle/>
          <a:p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bavSvis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daZinebasTan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dakavSirebuli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egreTwodebuli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saakvno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leqs-simRerebi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CvenSi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ZiriTadad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“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nanas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”, “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naninas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”, “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iavnanas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saxelwodebiT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aris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cnobili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.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isini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qalTa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repertuars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warmoadgenen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genetikurad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mzisa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nayofierebis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qalRmerT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nanas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ukavSirdebian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.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amave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terminiT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moixsenieben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qarTvel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muhajirTa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STamomavlebi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ymawvilTa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dasaZinebel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leqs-simRerebs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: “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baRanas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duunanieb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daaZineb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”, _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gviTxra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giresunis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provinciis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bulanjaqis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raionis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sofel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damudereSi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mcxovrebma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53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wlis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jihan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Sardam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(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Caiwera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Tina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SioSvilma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2015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wlis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20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ivliss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bursis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provinciis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gemleqis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raionis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sofel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haidarieSi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(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Zveli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saxelia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eljeva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)  2014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w</a:t>
            </a:r>
            <a:r>
              <a:rPr lang="ka-GE" sz="1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Caweril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saakvno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leqs-simRer</a:t>
            </a:r>
            <a:r>
              <a:rPr lang="ka-GE" sz="1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ის</a:t>
            </a: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mTqmelis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ganmartebiT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Zvelad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“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akvanSi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awvenden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ka-GE" sz="1800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umRerebden</a:t>
            </a: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”: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e,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neni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neni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iZine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geÁzarde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askeri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gaxdi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kaÁ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gaxdio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Áarali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gaxdi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!..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FA8D7-4A17-4807-AF24-61EA8298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171A1D-6A09-4F50-93EF-6D00A1CE0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84" y="2692907"/>
            <a:ext cx="3392413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8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498A2F-1184-4904-BAC1-8726A288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5" y="457200"/>
            <a:ext cx="11029070" cy="5943600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am saakvno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leqs-simReras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Cvilisadmi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siyvarulisa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misi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gazrdis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survilis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garda,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SemorCenia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tradiciuli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suliskveTeba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qarTveli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dedebisa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romlebic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mamuls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uzrdidnen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erTgul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damcvelebs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;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momavalSi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Svilis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“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askerad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”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gaxdomis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survili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swored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am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asociacias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unda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ukavSirdebodes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da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sityvebic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“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Áarali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gaxdi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” (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daWrili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gaxdi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//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daiWeri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)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patrioti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qarTveli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dedebis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namRer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“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nanebiseul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”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TezaTa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ganmeorebaa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.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amis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magaliTad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gavixsenoT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erT-erTi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mesxuri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“nana”:</a:t>
            </a:r>
            <a:endParaRPr lang="ka-GE" sz="7200" b="1" dirty="0">
              <a:latin typeface="AcadNusx" pitchFamily="2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ka-GE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gaizarde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pawawina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ka-GE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Sen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dediserTao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ka-GE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Seni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samSoblos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sarTavi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Sen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unda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morTao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es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sityvebi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yurSi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gqondes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gulSi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_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ganZaTao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guli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basrad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moixmare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mklavi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_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abjraTao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Sen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samSoblos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gulisTvisa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gaxdi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msxverpladao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iav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nana,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vardo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nana,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ka-GE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iav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naninao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daiZine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pawawina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,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Sen </a:t>
            </a:r>
            <a:r>
              <a:rPr lang="en-US" sz="7200" b="1" dirty="0" err="1">
                <a:effectLst/>
                <a:latin typeface="AcadNusx" pitchFamily="2" charset="0"/>
                <a:ea typeface="Times New Roman" panose="02020603050405020304" pitchFamily="18" charset="0"/>
              </a:rPr>
              <a:t>dediserTao</a:t>
            </a: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!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		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EAB389-95A6-4A0B-AF9E-48FF8B7F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83" y="2311567"/>
            <a:ext cx="3928422" cy="36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8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2DB022-1871-42A0-8DB8-05ACD5A78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457200"/>
            <a:ext cx="11324491" cy="5831058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maradidel muhajirTa STamomavl</a:t>
            </a:r>
            <a:r>
              <a:rPr lang="ka-GE" sz="1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ებ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is _ saqarias (adabazari) provinciis geives raionis sofel ilimbeiSi 2018 w</a:t>
            </a:r>
            <a:r>
              <a:rPr lang="ka-GE" sz="1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ls Caweril saakvno leqs-simReraSi Cvili gogonas silamaze mzesa da mTvaresTan aris Sedarebuli:.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mTvare xar Tu mze xar Tu,</a:t>
            </a:r>
            <a:r>
              <a:rPr lang="ka-G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ra soÁ lamazi xaro!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deÁzinos da geÁzardos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Cemi lamazi gogo!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ee, ee, ee...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sayuradReboa, rom qarTvel muhajirTa “nanebSi” Semonaxulia akvnis moferebiTi saxeli “k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k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n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a”, rac bolo dromdea SemorCenili saqarTvelos sxvadasxva kuTxeSi;  qojaelis provinciis goljuqis raionis sofel aivazfinarSi (Zveli saxelia CaTaltaSi) klarj muhajirTa STamomavl</a:t>
            </a:r>
            <a:r>
              <a:rPr lang="ka-GE" sz="1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ებისაგან</a:t>
            </a:r>
            <a:r>
              <a:rPr lang="ka-GE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2013 w</a:t>
            </a:r>
            <a:r>
              <a:rPr lang="ka-GE" sz="1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ელს</a:t>
            </a: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 Cawerili saakvno leqs-simReris mokle variant</a:t>
            </a:r>
            <a:r>
              <a:rPr lang="ka-GE" sz="1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ი </a:t>
            </a:r>
            <a:r>
              <a:rPr lang="ka-G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ამგვარია;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nani, nani, nanaÁ,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cadNusx" pitchFamily="2" charset="0"/>
                <a:ea typeface="Times New Roman" panose="02020603050405020304" pitchFamily="18" charset="0"/>
              </a:rPr>
              <a:t>		deÁZine kakanaÁ.</a:t>
            </a:r>
            <a:endParaRPr lang="ka-GE" sz="1800" b="1" dirty="0"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მუჰაჯირთა შთამომავლების სააკვნო ლექს-სიმღერების ძირითადი თემებია: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a-GE" sz="1900" b="1" dirty="0">
                <a:solidFill>
                  <a:schemeClr val="accent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1. </a:t>
            </a:r>
            <a:r>
              <a:rPr lang="ka-GE" sz="1900" b="1" dirty="0">
                <a:solidFill>
                  <a:schemeClr val="accent1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Cvilisadmi unazesi siyvarulis gamoxatv</a:t>
            </a:r>
            <a:r>
              <a:rPr lang="ka-GE" sz="1900" b="1" dirty="0">
                <a:solidFill>
                  <a:schemeClr val="accent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</a:t>
            </a:r>
            <a:r>
              <a:rPr lang="ka-GE" sz="1900" b="1" dirty="0">
                <a:solidFill>
                  <a:schemeClr val="accent1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, </a:t>
            </a:r>
            <a:endParaRPr lang="en-US" sz="19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a-GE" sz="19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ka-GE" sz="1900" b="1" dirty="0">
                <a:solidFill>
                  <a:schemeClr val="accent1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ciur mnaTobebTan misi Sedareb</a:t>
            </a:r>
            <a:r>
              <a:rPr lang="ka-GE" sz="1900" b="1" dirty="0">
                <a:solidFill>
                  <a:schemeClr val="accent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ა,</a:t>
            </a:r>
            <a:endParaRPr lang="en-US" sz="19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a-GE" sz="19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ჯარისკაცად  გახდომის სურვილი, კარგი მომავალი.</a:t>
            </a:r>
            <a:endParaRPr lang="en-US" sz="19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297138-2AFD-4DDE-B54F-65E63797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43EDAA-2513-424C-B78C-24DDE85C2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99" y="3798277"/>
            <a:ext cx="2893044" cy="21302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74550E-E8A8-4658-A62E-BFDBFCAF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72" y="1063283"/>
            <a:ext cx="1362222" cy="1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2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C0007-4BA4-462C-BEAE-82238855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407963"/>
            <a:ext cx="4557933" cy="956603"/>
          </a:xfrm>
        </p:spPr>
        <p:txBody>
          <a:bodyPr>
            <a:normAutofit/>
          </a:bodyPr>
          <a:lstStyle/>
          <a:p>
            <a:r>
              <a:rPr lang="ka-GE" sz="20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2. </a:t>
            </a:r>
            <a:r>
              <a:rPr lang="en-US" sz="2000" b="1" dirty="0"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salalao da Sesaqcevari</a:t>
            </a:r>
            <a:r>
              <a:rPr lang="ka-G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AD1C79-F7EB-4B04-83C4-F590F232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1167617"/>
            <a:ext cx="6607128" cy="5282419"/>
          </a:xfrm>
        </p:spPr>
        <p:txBody>
          <a:bodyPr/>
          <a:lstStyle/>
          <a:p>
            <a:pPr marL="0" indent="0" algn="just"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        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qarTvel muhajirTa STamomavlebis folkloruli Semoqmedeba sakmaod mdidaria salalao da Sesaqcevari leqs-simRerebiT. am rigis nawarmoebebs ufrosebi maSin asruleben bavSvebisaTvis an Tavad bavSvebi, roca maTi cxovrebis ZiriTad Sinaarss garToba da TamaSi gansazRvravs. maT umetesobas praqtikuli datvirTva gaaCnia. amgvaria leqsi “...w</a:t>
            </a:r>
            <a:r>
              <a:rPr lang="ka-G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ი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o, w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o...”, romelic bolo dromde mraval variantad aris gavrcelebuli rogorc saqarTvelos yvela kuTxeSi, ise TurqeTis respublikis SemadgenlobaSi myof istoriul qarTul provinciebsa da mis centralur raionebSi gansaxlebul qarTvel muhajirTa STamomavlebis zepirsityvierebaSi.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FF0F5-893C-434A-BC6F-45818111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92CAF9-AF20-407A-B822-37C0D923D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78" y="759655"/>
            <a:ext cx="4080891" cy="52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799871-8DFC-4C10-B81A-D54E1BED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457200"/>
            <a:ext cx="7835705" cy="6042074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ka-GE" sz="18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ordus provinciis unies raionis sofel aRidereSi 2016 w</a:t>
            </a:r>
            <a:r>
              <a:rPr lang="ka-GE" sz="20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ელს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Cawerili leqsi “... w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v, w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v...” zogadqarTulsa da klarjul sabavSvo zepirsityvierebaSi gavrcelebul nimuSTa variantia: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wiv, wiv, wipolaÁ,</a:t>
            </a:r>
            <a:endParaRPr lang="ka-GE" sz="2000" b="1" i="1" dirty="0">
              <a:solidFill>
                <a:srgbClr val="C00000"/>
              </a:solidFill>
              <a:effectLst/>
              <a:latin typeface="AcadNusx" pitchFamily="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a-GE" sz="20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qaTmis kvercxi miWamia,</a:t>
            </a:r>
            <a:r>
              <a:rPr lang="ka-GE" sz="2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ka-GE" sz="20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pirze mcxia, mixaria!</a:t>
            </a:r>
            <a:r>
              <a:rPr lang="ka-GE" sz="20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ka-GE" sz="20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bulu, bulu, bulu!..</a:t>
            </a:r>
            <a:endParaRPr lang="en-US" sz="20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rogorc mTqmelma ganmarta, am saymawvilo TamaSisas bavSvTan erTad ufrosi (ufrosebi) xelis zurgiT erTmaneTs CaeWidebian, zeviT-qveviT aqaneben da amboben leqss, bolos xelebs auSveben, gaSlian da erTxmad ityvian: “bulu, bulu, bulu!..”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ka-GE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effectLst/>
                <a:latin typeface="AcadNusx" pitchFamily="2" charset="0"/>
                <a:ea typeface="Times New Roman" panose="02020603050405020304" pitchFamily="18" charset="0"/>
              </a:rPr>
              <a:t>am leqsis mravali varianti Caviwere 2012-2018 wlebSi ordus provinciis unies raionis sofl</a:t>
            </a:r>
            <a:r>
              <a:rPr lang="ka-GE" sz="20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ებში.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53981-3449-4559-AB9A-010E39D1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5C76F5-7C19-4DB9-B42F-D3FD7CCC5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54" y="457200"/>
            <a:ext cx="3072406" cy="22719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D739EA-2CC9-45F5-AF22-B34F099BA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6" y="3758638"/>
            <a:ext cx="3011200" cy="17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3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6EF846-F37E-452E-A380-2F775A6CF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457200"/>
            <a:ext cx="8623495" cy="6056142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   </a:t>
            </a:r>
            <a:r>
              <a:rPr lang="en-US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amasiis provinciis TaSovas raionis sofel taTlifinarSi mcxovrebi maWaxlel muhajirTa STamomavl</a:t>
            </a:r>
            <a:r>
              <a:rPr lang="ka-GE" sz="26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ებ</a:t>
            </a:r>
            <a:r>
              <a:rPr lang="en-US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is</a:t>
            </a:r>
            <a:r>
              <a:rPr lang="ka-GE" sz="26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აგან</a:t>
            </a:r>
            <a:r>
              <a:rPr lang="ka-GE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 2016 w</a:t>
            </a:r>
            <a:r>
              <a:rPr lang="ka-GE" sz="26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</a:t>
            </a:r>
            <a:r>
              <a:rPr lang="en-US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ls  Caviwere leqsi “... wip, wip, wapela...”, romelic saqarTvelos TiTqmis yvela kuTxeSi bolo dromde cocxal folklorul brunvaSia: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ka-GE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wip, wip, wapela...</a:t>
            </a:r>
            <a:endParaRPr lang="en-US" sz="26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Citi kvercxi miWamia,</a:t>
            </a:r>
            <a:endParaRPr lang="en-US" sz="26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pirze mcxia, mixarian!</a:t>
            </a:r>
            <a:r>
              <a:rPr lang="ka-GE" sz="26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6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600" b="1" i="1" dirty="0">
                <a:solidFill>
                  <a:srgbClr val="C0000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bulu, bulu, bulu!..</a:t>
            </a:r>
            <a:endParaRPr lang="en-US" sz="26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600" dirty="0">
                <a:latin typeface="AcadNusx" pitchFamily="2" charset="0"/>
                <a:ea typeface="Times New Roman" panose="02020603050405020304" pitchFamily="18" charset="0"/>
              </a:rPr>
              <a:t>  </a:t>
            </a:r>
            <a:r>
              <a:rPr lang="en-US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am Sesaqcevari leqsis funqciaa, daexmaros aRmzrdels bavSvis kvebisas, gaamxiarulos da gaarTos igi. zogadqarTul folklorSi gavrcelebul am leqsis variantebSic aqcenti gamaxvilebulia kvercxis Wamaze, romelsac “nakvalevi” dautovebia pirze, rac ymawvilTa gamxiarulebas iwvevs: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ka-GE" sz="2600" dirty="0"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600" b="1" i="1" dirty="0">
                <a:solidFill>
                  <a:srgbClr val="00206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wi, wi, wiqoria,</a:t>
            </a:r>
            <a:endParaRPr lang="en-US" sz="26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600" b="1" i="1" dirty="0">
                <a:solidFill>
                  <a:srgbClr val="00206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600" b="1" i="1" dirty="0">
                <a:solidFill>
                  <a:srgbClr val="00206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mTasa kvercxi gipovnia,</a:t>
            </a:r>
            <a:endParaRPr lang="en-US" sz="26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600" b="1" i="1" dirty="0">
                <a:solidFill>
                  <a:srgbClr val="00206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600" b="1" i="1" dirty="0">
                <a:solidFill>
                  <a:srgbClr val="00206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gisvia da giWamia,</a:t>
            </a:r>
            <a:endParaRPr lang="en-US" sz="26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2600" b="1" i="1" dirty="0">
                <a:solidFill>
                  <a:srgbClr val="00206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	</a:t>
            </a:r>
            <a:r>
              <a:rPr lang="en-US" sz="2600" b="1" i="1" dirty="0">
                <a:solidFill>
                  <a:srgbClr val="002060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pirsa gcxia, gixaria.</a:t>
            </a:r>
            <a:endParaRPr lang="en-US" sz="26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539CA-0759-4545-AF7E-E9560CC2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09.06.2021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9527F0-D25A-48F3-B7D8-131959CA5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" b="29943"/>
          <a:stretch/>
        </p:blipFill>
        <p:spPr>
          <a:xfrm>
            <a:off x="9455760" y="1682187"/>
            <a:ext cx="2121951" cy="15639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0DA6E1-27E4-4CA5-A39F-4C341C47C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34" y="4041765"/>
            <a:ext cx="2579077" cy="21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7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2_TF56410444" id="{B90EE3AD-7B87-4DBC-A32F-68F479F575F4}" vid="{514B2A49-20D6-4A2D-8438-3789ECD2BF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{939AEC51-A566-479F-ADD4-C0E4AA153F7A}tf56410444_win32</Template>
  <TotalTime>135</TotalTime>
  <Words>2837</Words>
  <Application>Microsoft Office PowerPoint</Application>
  <PresentationFormat>Широкоэкранный</PresentationFormat>
  <Paragraphs>276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AcadNusx</vt:lpstr>
      <vt:lpstr>Avenir Next LT Pro</vt:lpstr>
      <vt:lpstr>Calibri</vt:lpstr>
      <vt:lpstr>Century Gothic</vt:lpstr>
      <vt:lpstr>Garamond</vt:lpstr>
      <vt:lpstr>Sylfaen</vt:lpstr>
      <vt:lpstr>Times New Roman</vt:lpstr>
      <vt:lpstr>СавонVTI</vt:lpstr>
      <vt:lpstr> ქართველ მუჰაჯირთა საბავშვო ფოლკლორი</vt:lpstr>
      <vt:lpstr>xalxuri sabavSvo Semoqmedeba ZiriTadad sam nawilad iyofa:  </vt:lpstr>
      <vt:lpstr>Презентация PowerPoint</vt:lpstr>
      <vt:lpstr>1. ს a a k v n o</vt:lpstr>
      <vt:lpstr>Презентация PowerPoint</vt:lpstr>
      <vt:lpstr>Презентация PowerPoint</vt:lpstr>
      <vt:lpstr>      2. salalao da Sesaqcevari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    3. გamosajavrebeli </vt:lpstr>
      <vt:lpstr> 4. leqsebi frinvelebsa da cxovelebze </vt:lpstr>
      <vt:lpstr>Презентация PowerPoint</vt:lpstr>
      <vt:lpstr>Презентация PowerPoint</vt:lpstr>
      <vt:lpstr>Презентация PowerPoint</vt:lpstr>
      <vt:lpstr>Презентация PowerPoint</vt:lpstr>
      <vt:lpstr>  5. sabavSvo TamaSebi da gaTvlebi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ქართველ მუჰაჯირთა საბავშვო ფოლკლორი</dc:title>
  <dc:creator>Tina Shioshvili</dc:creator>
  <cp:lastModifiedBy>Tina Shioshvili</cp:lastModifiedBy>
  <cp:revision>35</cp:revision>
  <dcterms:created xsi:type="dcterms:W3CDTF">2021-06-09T15:58:42Z</dcterms:created>
  <dcterms:modified xsi:type="dcterms:W3CDTF">2021-06-09T18:16:02Z</dcterms:modified>
</cp:coreProperties>
</file>