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337" r:id="rId2"/>
    <p:sldId id="306" r:id="rId3"/>
    <p:sldId id="307" r:id="rId4"/>
    <p:sldId id="338" r:id="rId5"/>
    <p:sldId id="339" r:id="rId6"/>
    <p:sldId id="340" r:id="rId7"/>
    <p:sldId id="309" r:id="rId8"/>
    <p:sldId id="314" r:id="rId9"/>
    <p:sldId id="316" r:id="rId10"/>
    <p:sldId id="317" r:id="rId11"/>
    <p:sldId id="319" r:id="rId12"/>
    <p:sldId id="320" r:id="rId13"/>
    <p:sldId id="321" r:id="rId14"/>
    <p:sldId id="324" r:id="rId15"/>
    <p:sldId id="325" r:id="rId16"/>
    <p:sldId id="323" r:id="rId17"/>
    <p:sldId id="326" r:id="rId18"/>
    <p:sldId id="328" r:id="rId19"/>
    <p:sldId id="335" r:id="rId20"/>
    <p:sldId id="336"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6370" autoAdjust="0"/>
  </p:normalViewPr>
  <p:slideViewPr>
    <p:cSldViewPr snapToGrid="0">
      <p:cViewPr>
        <p:scale>
          <a:sx n="99" d="100"/>
          <a:sy n="99"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05C3AB-9D93-4FCD-B63D-818387B4EAC0}" type="datetimeFigureOut">
              <a:rPr lang="ka-GE" smtClean="0"/>
              <a:pPr/>
              <a:t>19.06.2021</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8BB19-CED5-437E-8201-205DD2F716CD}" type="slidenum">
              <a:rPr lang="ka-GE" smtClean="0"/>
              <a:pPr/>
              <a:t>‹#›</a:t>
            </a:fld>
            <a:endParaRPr lang="ka-GE"/>
          </a:p>
        </p:txBody>
      </p:sp>
    </p:spTree>
    <p:extLst>
      <p:ext uri="{BB962C8B-B14F-4D97-AF65-F5344CB8AC3E}">
        <p14:creationId xmlns:p14="http://schemas.microsoft.com/office/powerpoint/2010/main" val="23302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558129" y="434162"/>
            <a:ext cx="11075745"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963168" y="1820206"/>
            <a:ext cx="103632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963168" y="3685032"/>
            <a:ext cx="103632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11" name="Номер слайда 10"/>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70560" y="530352"/>
            <a:ext cx="1091184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533405"/>
            <a:ext cx="26416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711200" y="533403"/>
            <a:ext cx="79248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670560" y="530352"/>
            <a:ext cx="1091184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558129" y="434163"/>
            <a:ext cx="11075745"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24459" y="4928616"/>
            <a:ext cx="1091184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24459" y="5624484"/>
            <a:ext cx="1091184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5" name="Нижний колонтитул 4"/>
          <p:cNvSpPr>
            <a:spLocks noGrp="1"/>
          </p:cNvSpPr>
          <p:nvPr>
            <p:ph type="ftr" sz="quarter" idx="11"/>
          </p:nvPr>
        </p:nvSpPr>
        <p:spPr/>
        <p:txBody>
          <a:bodyPr/>
          <a:lstStyle>
            <a:extLst/>
          </a:lstStyle>
          <a:p>
            <a:endParaRPr lang="en-US"/>
          </a:p>
        </p:txBody>
      </p:sp>
      <p:sp>
        <p:nvSpPr>
          <p:cNvPr id="6" name="Номер слайда 5"/>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685803"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6340480" y="530352"/>
            <a:ext cx="524256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0560" y="4983480"/>
            <a:ext cx="1091184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809632" y="579438"/>
            <a:ext cx="524256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202892" y="579438"/>
            <a:ext cx="524256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80963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6202892" y="1447800"/>
            <a:ext cx="524256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8" name="Нижний колонтитул 7"/>
          <p:cNvSpPr>
            <a:spLocks noGrp="1"/>
          </p:cNvSpPr>
          <p:nvPr>
            <p:ph type="ftr" sz="quarter" idx="11"/>
          </p:nvPr>
        </p:nvSpPr>
        <p:spPr/>
        <p:txBody>
          <a:bodyPr/>
          <a:lstStyle>
            <a:extLst/>
          </a:lstStyle>
          <a:p>
            <a:endParaRPr lang="en-US"/>
          </a:p>
        </p:txBody>
      </p:sp>
      <p:sp>
        <p:nvSpPr>
          <p:cNvPr id="9" name="Номер слайда 8"/>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4" name="Нижний колонтитул 3"/>
          <p:cNvSpPr>
            <a:spLocks noGrp="1"/>
          </p:cNvSpPr>
          <p:nvPr>
            <p:ph type="ftr" sz="quarter" idx="11"/>
          </p:nvPr>
        </p:nvSpPr>
        <p:spPr/>
        <p:txBody>
          <a:bodyPr/>
          <a:lstStyle>
            <a:extLst/>
          </a:lstStyle>
          <a:p>
            <a:endParaRPr lang="en-US"/>
          </a:p>
        </p:txBody>
      </p:sp>
      <p:sp>
        <p:nvSpPr>
          <p:cNvPr id="5" name="Номер слайда 4"/>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3" name="Нижний колонтитул 2"/>
          <p:cNvSpPr>
            <a:spLocks noGrp="1"/>
          </p:cNvSpPr>
          <p:nvPr>
            <p:ph type="ftr" sz="quarter" idx="11"/>
          </p:nvPr>
        </p:nvSpPr>
        <p:spPr/>
        <p:txBody>
          <a:bodyPr/>
          <a:lstStyle>
            <a:extLst/>
          </a:lstStyle>
          <a:p>
            <a:endParaRPr lang="en-US"/>
          </a:p>
        </p:txBody>
      </p:sp>
      <p:sp>
        <p:nvSpPr>
          <p:cNvPr id="4" name="Номер слайда 3"/>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045" y="533400"/>
            <a:ext cx="39624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7385129" y="1447802"/>
            <a:ext cx="39624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1015163" y="930144"/>
            <a:ext cx="616821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012D034E-B67E-49AE-BAC6-A58FB3ABB89A}" type="slidenum">
              <a:rPr lang="en-US" smtClean="0"/>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8534401" y="434162"/>
            <a:ext cx="3099473"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609600" y="5012056"/>
            <a:ext cx="109728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8616949" y="533400"/>
            <a:ext cx="298704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20AACE9-854D-4681-AAE1-ADD93D2B1C18}" type="datetime1">
              <a:rPr lang="en-US" smtClean="0"/>
              <a:pPr/>
              <a:t>6/19/2021</a:t>
            </a:fld>
            <a:endParaRPr lang="en-US"/>
          </a:p>
        </p:txBody>
      </p:sp>
      <p:sp>
        <p:nvSpPr>
          <p:cNvPr id="6" name="Нижний колонтитул 5"/>
          <p:cNvSpPr>
            <a:spLocks noGrp="1"/>
          </p:cNvSpPr>
          <p:nvPr>
            <p:ph type="ftr" sz="quarter" idx="11"/>
          </p:nvPr>
        </p:nvSpPr>
        <p:spPr/>
        <p:txBody>
          <a:bodyPr/>
          <a:lstStyle>
            <a:extLst/>
          </a:lstStyle>
          <a:p>
            <a:endParaRPr lang="en-US"/>
          </a:p>
        </p:txBody>
      </p:sp>
      <p:sp>
        <p:nvSpPr>
          <p:cNvPr id="7" name="Номер слайда 6"/>
          <p:cNvSpPr>
            <a:spLocks noGrp="1"/>
          </p:cNvSpPr>
          <p:nvPr>
            <p:ph type="sldNum" sz="quarter" idx="12"/>
          </p:nvPr>
        </p:nvSpPr>
        <p:spPr/>
        <p:txBody>
          <a:bodyPr/>
          <a:lstStyle>
            <a:extLst/>
          </a:lstStyle>
          <a:p>
            <a:fld id="{012D034E-B67E-49AE-BAC6-A58FB3ABB89A}" type="slidenum">
              <a:rPr lang="en-US" smtClean="0"/>
              <a:pPr/>
              <a:t>‹#›</a:t>
            </a:fld>
            <a:endParaRPr lang="en-US"/>
          </a:p>
        </p:txBody>
      </p:sp>
      <p:sp>
        <p:nvSpPr>
          <p:cNvPr id="3" name="Рисунок 2"/>
          <p:cNvSpPr>
            <a:spLocks noGrp="1"/>
          </p:cNvSpPr>
          <p:nvPr>
            <p:ph type="pic" idx="1"/>
          </p:nvPr>
        </p:nvSpPr>
        <p:spPr>
          <a:xfrm>
            <a:off x="561973" y="435768"/>
            <a:ext cx="7900416"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406401" y="329185"/>
            <a:ext cx="11376073"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558129" y="434162"/>
            <a:ext cx="11075745"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670560" y="4985590"/>
            <a:ext cx="1091184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670560" y="530352"/>
            <a:ext cx="1091184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5035104" y="6111876"/>
            <a:ext cx="3048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20AACE9-854D-4681-AAE1-ADD93D2B1C18}" type="datetime1">
              <a:rPr lang="en-US" smtClean="0"/>
              <a:pPr/>
              <a:t>6/19/2021</a:t>
            </a:fld>
            <a:endParaRPr lang="en-US"/>
          </a:p>
        </p:txBody>
      </p:sp>
      <p:sp>
        <p:nvSpPr>
          <p:cNvPr id="18" name="Нижний колонтитул 17"/>
          <p:cNvSpPr>
            <a:spLocks noGrp="1"/>
          </p:cNvSpPr>
          <p:nvPr>
            <p:ph type="ftr" sz="quarter" idx="3"/>
          </p:nvPr>
        </p:nvSpPr>
        <p:spPr>
          <a:xfrm>
            <a:off x="8083104" y="6111876"/>
            <a:ext cx="3048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Номер слайда 4"/>
          <p:cNvSpPr>
            <a:spLocks noGrp="1"/>
          </p:cNvSpPr>
          <p:nvPr>
            <p:ph type="sldNum" sz="quarter" idx="4"/>
          </p:nvPr>
        </p:nvSpPr>
        <p:spPr>
          <a:xfrm>
            <a:off x="11131104" y="6111876"/>
            <a:ext cx="6096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2D034E-B67E-49AE-BAC6-A58FB3ABB8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Microsoft_Excel_97-2003_Worksheet3.xls"/></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თამილა თურმანიძე</a:t>
            </a:r>
            <a:endParaRPr lang="ru-RU" dirty="0"/>
          </a:p>
        </p:txBody>
      </p:sp>
      <p:sp>
        <p:nvSpPr>
          <p:cNvPr id="3" name="Объект 2"/>
          <p:cNvSpPr>
            <a:spLocks noGrp="1"/>
          </p:cNvSpPr>
          <p:nvPr>
            <p:ph idx="1"/>
          </p:nvPr>
        </p:nvSpPr>
        <p:spPr>
          <a:xfrm>
            <a:off x="670560" y="1722922"/>
            <a:ext cx="10911840" cy="2995382"/>
          </a:xfrm>
        </p:spPr>
        <p:txBody>
          <a:bodyPr>
            <a:normAutofit/>
          </a:bodyPr>
          <a:lstStyle/>
          <a:p>
            <a:pPr marL="0" indent="0" algn="ctr">
              <a:buNone/>
            </a:pPr>
            <a:r>
              <a:rPr lang="ka-GE" sz="3200" b="1" dirty="0" smtClean="0"/>
              <a:t>პანდემიის გავლენა ქალთა დასაქმებაზე</a:t>
            </a:r>
            <a:endParaRPr lang="ru-RU" sz="3200" b="1" dirty="0"/>
          </a:p>
        </p:txBody>
      </p:sp>
      <p:sp>
        <p:nvSpPr>
          <p:cNvPr id="4" name="Номер слайда 3"/>
          <p:cNvSpPr>
            <a:spLocks noGrp="1"/>
          </p:cNvSpPr>
          <p:nvPr>
            <p:ph type="sldNum" sz="quarter" idx="12"/>
          </p:nvPr>
        </p:nvSpPr>
        <p:spPr/>
        <p:txBody>
          <a:bodyPr/>
          <a:lstStyle/>
          <a:p>
            <a:fld id="{012D034E-B67E-49AE-BAC6-A58FB3ABB89A}" type="slidenum">
              <a:rPr lang="en-US" smtClean="0"/>
              <a:pPr/>
              <a:t>1</a:t>
            </a:fld>
            <a:endParaRPr lang="en-US"/>
          </a:p>
        </p:txBody>
      </p:sp>
    </p:spTree>
    <p:extLst>
      <p:ext uri="{BB962C8B-B14F-4D97-AF65-F5344CB8AC3E}">
        <p14:creationId xmlns:p14="http://schemas.microsoft.com/office/powerpoint/2010/main" val="180787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10</a:t>
            </a:fld>
            <a:endParaRPr lang="en-US"/>
          </a:p>
        </p:txBody>
      </p:sp>
      <p:sp>
        <p:nvSpPr>
          <p:cNvPr id="3" name="Прямоугольник 2"/>
          <p:cNvSpPr/>
          <p:nvPr/>
        </p:nvSpPr>
        <p:spPr>
          <a:xfrm>
            <a:off x="706583" y="1066800"/>
            <a:ext cx="11166762" cy="2246769"/>
          </a:xfrm>
          <a:prstGeom prst="rect">
            <a:avLst/>
          </a:prstGeom>
        </p:spPr>
        <p:txBody>
          <a:bodyPr wrap="square">
            <a:spAutoFit/>
          </a:bodyPr>
          <a:lstStyle/>
          <a:p>
            <a:pPr algn="just"/>
            <a:r>
              <a:rPr lang="ka-GE" sz="2800" dirty="0" smtClean="0"/>
              <a:t>საქართველოში უმუშევრობა ქალებში 6</a:t>
            </a:r>
            <a:r>
              <a:rPr lang="en-US" sz="2800" dirty="0" smtClean="0"/>
              <a:t>.</a:t>
            </a:r>
            <a:r>
              <a:rPr lang="en-US" sz="2400" dirty="0" smtClean="0"/>
              <a:t>9</a:t>
            </a:r>
            <a:r>
              <a:rPr lang="ka-GE" sz="2400" dirty="0" smtClean="0"/>
              <a:t> </a:t>
            </a:r>
            <a:r>
              <a:rPr lang="ka-GE" sz="2800" dirty="0" smtClean="0"/>
              <a:t>%-ია, ხოლო მამაკაცებში კი - 11</a:t>
            </a:r>
            <a:r>
              <a:rPr lang="en-US" sz="2800" dirty="0" smtClean="0"/>
              <a:t>.</a:t>
            </a:r>
            <a:r>
              <a:rPr lang="en-US" sz="2400" dirty="0" smtClean="0"/>
              <a:t>7</a:t>
            </a:r>
            <a:r>
              <a:rPr lang="ka-GE" sz="2800" dirty="0" smtClean="0"/>
              <a:t> % - ია, თუმცა ეს სულაც არ ნიშნავს, რომ ქალები უფრო მეტად არიან დასქმებული ვიდრე მამაკაცები, ეს პროცენტული მაჩვენებლი იმით აიხსნება, რომ ქალებში ეკონომიკური აქტიურობის დონე უფრო დაბალია, ვიდრე კაცებში</a:t>
            </a:r>
            <a:r>
              <a:rPr lang="en-US" sz="2800" dirty="0" smtClean="0"/>
              <a:t>.</a:t>
            </a:r>
            <a:endParaRPr lang="ru-RU" sz="2800" dirty="0"/>
          </a:p>
        </p:txBody>
      </p:sp>
      <p:pic>
        <p:nvPicPr>
          <p:cNvPr id="4"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444751" y="4539431"/>
            <a:ext cx="2618306" cy="16228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11</a:t>
            </a:fld>
            <a:endParaRPr lang="en-US"/>
          </a:p>
        </p:txBody>
      </p:sp>
      <p:sp>
        <p:nvSpPr>
          <p:cNvPr id="3" name="Прямоугольник 2"/>
          <p:cNvSpPr/>
          <p:nvPr/>
        </p:nvSpPr>
        <p:spPr>
          <a:xfrm>
            <a:off x="3048000" y="221673"/>
            <a:ext cx="8631382" cy="369332"/>
          </a:xfrm>
          <a:prstGeom prst="rect">
            <a:avLst/>
          </a:prstGeom>
        </p:spPr>
        <p:txBody>
          <a:bodyPr wrap="square">
            <a:spAutoFit/>
          </a:bodyPr>
          <a:lstStyle/>
          <a:p>
            <a:pPr algn="just"/>
            <a:r>
              <a:rPr lang="ka-GE" b="1" dirty="0" smtClean="0"/>
              <a:t>გენდერული სახელფასო სხვაობის ინდექსი (Gender Pay Gap - GPG). </a:t>
            </a:r>
            <a:endParaRPr lang="ru-RU" b="1" dirty="0"/>
          </a:p>
        </p:txBody>
      </p:sp>
      <p:sp>
        <p:nvSpPr>
          <p:cNvPr id="7270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2705" name="Object 1"/>
          <p:cNvGraphicFramePr>
            <a:graphicFrameLocks/>
          </p:cNvGraphicFramePr>
          <p:nvPr/>
        </p:nvGraphicFramePr>
        <p:xfrm>
          <a:off x="1066800" y="997528"/>
          <a:ext cx="10196945" cy="4881996"/>
        </p:xfrm>
        <a:graphic>
          <a:graphicData uri="http://schemas.openxmlformats.org/presentationml/2006/ole">
            <mc:AlternateContent xmlns:mc="http://schemas.openxmlformats.org/markup-compatibility/2006">
              <mc:Choice xmlns:v="urn:schemas-microsoft-com:vml" Requires="v">
                <p:oleObj spid="_x0000_s72728" name="Диаграмма" r:id="rId4" imgW="5781594" imgH="2457475" progId="Excel.Chart.8">
                  <p:embed/>
                </p:oleObj>
              </mc:Choice>
              <mc:Fallback>
                <p:oleObj name="Диаграмма" r:id="rId4" imgW="5781594" imgH="2457475" progId="Excel.Chart.8">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997528"/>
                        <a:ext cx="10196945" cy="48819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7" name="Rectangle 3"/>
          <p:cNvSpPr>
            <a:spLocks noChangeArrowheads="1"/>
          </p:cNvSpPr>
          <p:nvPr/>
        </p:nvSpPr>
        <p:spPr bwMode="auto">
          <a:xfrm>
            <a:off x="0" y="24574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12</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2" name="Group 12"/>
          <p:cNvGrpSpPr/>
          <p:nvPr/>
        </p:nvGrpSpPr>
        <p:grpSpPr>
          <a:xfrm>
            <a:off x="1080653" y="1427016"/>
            <a:ext cx="10515601" cy="4433454"/>
            <a:chOff x="556202" y="2317947"/>
            <a:chExt cx="11282702" cy="1664147"/>
          </a:xfrm>
        </p:grpSpPr>
        <p:sp>
          <p:nvSpPr>
            <p:cNvPr id="13" name="TextBox 12"/>
            <p:cNvSpPr txBox="1"/>
            <p:nvPr/>
          </p:nvSpPr>
          <p:spPr>
            <a:xfrm>
              <a:off x="556202" y="2317947"/>
              <a:ext cx="11282702" cy="843350"/>
            </a:xfrm>
            <a:prstGeom prst="rect">
              <a:avLst/>
            </a:prstGeom>
            <a:noFill/>
          </p:spPr>
          <p:txBody>
            <a:bodyPr wrap="square" rtlCol="0">
              <a:spAutoFit/>
            </a:bodyPr>
            <a:lstStyle/>
            <a:p>
              <a:pPr lvl="4" algn="just"/>
              <a:r>
                <a:rPr lang="en-US" sz="2800" dirty="0">
                  <a:latin typeface="Sylfaen" panose="010A0502050306030303" pitchFamily="18" charset="0"/>
                </a:rPr>
                <a:t>2</a:t>
              </a:r>
              <a:r>
                <a:rPr lang="en-US" sz="2800" dirty="0" smtClean="0">
                  <a:latin typeface="Sylfaen" panose="010A0502050306030303" pitchFamily="18" charset="0"/>
                </a:rPr>
                <a:t>020</a:t>
              </a:r>
              <a:r>
                <a:rPr lang="ka-GE" sz="2800" dirty="0" smtClean="0">
                  <a:latin typeface="Sylfaen" panose="010A0502050306030303" pitchFamily="18" charset="0"/>
                </a:rPr>
                <a:t> წელს, საქართველოში ქალების საშუალო თვიურმა ნომინალურმა ხელფასმა შეადგინა </a:t>
              </a:r>
              <a:r>
                <a:rPr lang="en-US" sz="2800" dirty="0" smtClean="0">
                  <a:latin typeface="Sylfaen" panose="010A0502050306030303" pitchFamily="18" charset="0"/>
                </a:rPr>
                <a:t>869</a:t>
              </a:r>
              <a:r>
                <a:rPr lang="ka-GE" sz="2800" dirty="0" smtClean="0">
                  <a:latin typeface="Sylfaen" panose="010A0502050306030303" pitchFamily="18" charset="0"/>
                </a:rPr>
                <a:t> ლარი, ხოლო კაცების - </a:t>
              </a:r>
              <a:r>
                <a:rPr lang="en-US" sz="2800" dirty="0" smtClean="0">
                  <a:latin typeface="Sylfaen" panose="010A0502050306030303" pitchFamily="18" charset="0"/>
                </a:rPr>
                <a:t>1361</a:t>
              </a:r>
              <a:r>
                <a:rPr lang="ka-GE" sz="2800" dirty="0" smtClean="0">
                  <a:latin typeface="Sylfaen" panose="010A0502050306030303" pitchFamily="18" charset="0"/>
                </a:rPr>
                <a:t> ლარი, რაც ნიშნავს რომ ქალი მამაკაცის ხელფასის 63</a:t>
              </a:r>
              <a:r>
                <a:rPr lang="en-US" sz="2800" dirty="0" smtClean="0">
                  <a:latin typeface="Sylfaen" panose="010A0502050306030303" pitchFamily="18" charset="0"/>
                </a:rPr>
                <a:t>.8</a:t>
              </a:r>
              <a:r>
                <a:rPr lang="ka-GE" sz="2800" dirty="0" smtClean="0">
                  <a:latin typeface="Sylfaen" panose="010A0502050306030303" pitchFamily="18" charset="0"/>
                </a:rPr>
                <a:t>% იღებს, 3</a:t>
              </a:r>
              <a:r>
                <a:rPr lang="en-US" sz="2800" dirty="0" smtClean="0">
                  <a:latin typeface="Sylfaen" panose="010A0502050306030303" pitchFamily="18" charset="0"/>
                </a:rPr>
                <a:t>6,2</a:t>
              </a:r>
              <a:r>
                <a:rPr lang="ka-GE" sz="2800" dirty="0" smtClean="0">
                  <a:latin typeface="Sylfaen" panose="010A0502050306030303" pitchFamily="18" charset="0"/>
                </a:rPr>
                <a:t>%-ით ნაკლებს ვიდრე მამაკაცი.</a:t>
              </a:r>
            </a:p>
          </p:txBody>
        </p:sp>
        <p:cxnSp>
          <p:nvCxnSpPr>
            <p:cNvPr id="14"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7"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13</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3" name="Group 12"/>
          <p:cNvGrpSpPr/>
          <p:nvPr/>
        </p:nvGrpSpPr>
        <p:grpSpPr>
          <a:xfrm>
            <a:off x="1080653" y="1427016"/>
            <a:ext cx="10515601" cy="4433454"/>
            <a:chOff x="556202" y="2317947"/>
            <a:chExt cx="11282702" cy="1664147"/>
          </a:xfrm>
        </p:grpSpPr>
        <p:sp>
          <p:nvSpPr>
            <p:cNvPr id="14" name="TextBox 13"/>
            <p:cNvSpPr txBox="1"/>
            <p:nvPr/>
          </p:nvSpPr>
          <p:spPr>
            <a:xfrm>
              <a:off x="556202" y="2317947"/>
              <a:ext cx="11282702" cy="843350"/>
            </a:xfrm>
            <a:prstGeom prst="rect">
              <a:avLst/>
            </a:prstGeom>
            <a:noFill/>
          </p:spPr>
          <p:txBody>
            <a:bodyPr wrap="square" rtlCol="0">
              <a:spAutoFit/>
            </a:bodyPr>
            <a:lstStyle/>
            <a:p>
              <a:pPr lvl="4" algn="just"/>
              <a:r>
                <a:rPr lang="ka-GE" sz="2800" dirty="0" smtClean="0"/>
                <a:t>„შუშის ჭერი“ არის  უხილავი,  მიუწვდომებლი  ბარიერი,  რომელიც  ქალებსა  და  უმცირესობებს  მაღალ კორპორაციულ  რანგებზე  წინსლისკენ  აფერხებს  მათი  მიღწევებისა  და  კვალიფიკაციის მიუხედავად. </a:t>
              </a:r>
              <a:endParaRPr lang="ka-GE" sz="2800" b="1" dirty="0" smtClean="0">
                <a:latin typeface="!BPG! DejaVu Sans" panose="020B0603030804020204" pitchFamily="34" charset="0"/>
              </a:endParaRPr>
            </a:p>
          </p:txBody>
        </p:sp>
        <p:cxnSp>
          <p:nvCxnSpPr>
            <p:cNvPr id="15"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6"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Slide Number Placeholder 3"/>
          <p:cNvSpPr txBox="1">
            <a:spLocks/>
          </p:cNvSpPr>
          <p:nvPr/>
        </p:nvSpPr>
        <p:spPr>
          <a:xfrm>
            <a:off x="8763000" y="65087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14</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4"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6" name="Group 12"/>
          <p:cNvGrpSpPr/>
          <p:nvPr/>
        </p:nvGrpSpPr>
        <p:grpSpPr>
          <a:xfrm>
            <a:off x="1080653" y="1427016"/>
            <a:ext cx="10515601" cy="4433454"/>
            <a:chOff x="556202" y="2317947"/>
            <a:chExt cx="11282702" cy="1664147"/>
          </a:xfrm>
        </p:grpSpPr>
        <p:sp>
          <p:nvSpPr>
            <p:cNvPr id="17" name="TextBox 16"/>
            <p:cNvSpPr txBox="1"/>
            <p:nvPr/>
          </p:nvSpPr>
          <p:spPr>
            <a:xfrm>
              <a:off x="556202" y="2317947"/>
              <a:ext cx="11282702" cy="196397"/>
            </a:xfrm>
            <a:prstGeom prst="rect">
              <a:avLst/>
            </a:prstGeom>
            <a:noFill/>
          </p:spPr>
          <p:txBody>
            <a:bodyPr wrap="square" rtlCol="0">
              <a:spAutoFit/>
            </a:bodyPr>
            <a:lstStyle/>
            <a:p>
              <a:pPr lvl="4" algn="just"/>
              <a:endParaRPr lang="ka-GE" sz="2800" b="1" dirty="0" smtClean="0">
                <a:latin typeface="!BPG! DejaVu Sans" panose="020B0603030804020204" pitchFamily="34" charset="0"/>
              </a:endParaRPr>
            </a:p>
          </p:txBody>
        </p:sp>
        <p:cxnSp>
          <p:nvCxnSpPr>
            <p:cNvPr id="18"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Прямоугольник 21"/>
          <p:cNvSpPr/>
          <p:nvPr/>
        </p:nvSpPr>
        <p:spPr>
          <a:xfrm>
            <a:off x="4461163" y="554182"/>
            <a:ext cx="7370619" cy="369332"/>
          </a:xfrm>
          <a:prstGeom prst="rect">
            <a:avLst/>
          </a:prstGeom>
        </p:spPr>
        <p:txBody>
          <a:bodyPr wrap="square">
            <a:spAutoFit/>
          </a:bodyPr>
          <a:lstStyle/>
          <a:p>
            <a:r>
              <a:rPr lang="ka-GE" b="1" dirty="0" smtClean="0"/>
              <a:t>ქალი    უფროსი    მენეჯერები    </a:t>
            </a:r>
            <a:r>
              <a:rPr lang="en-US" dirty="0" smtClean="0"/>
              <a:t>2020</a:t>
            </a:r>
            <a:endParaRPr lang="ru-RU" sz="1600" dirty="0"/>
          </a:p>
        </p:txBody>
      </p:sp>
      <p:sp>
        <p:nvSpPr>
          <p:cNvPr id="778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77825" name="Object 1"/>
          <p:cNvGraphicFramePr>
            <a:graphicFrameLocks/>
          </p:cNvGraphicFramePr>
          <p:nvPr/>
        </p:nvGraphicFramePr>
        <p:xfrm>
          <a:off x="1939636" y="1620981"/>
          <a:ext cx="9047019" cy="4294909"/>
        </p:xfrm>
        <a:graphic>
          <a:graphicData uri="http://schemas.openxmlformats.org/presentationml/2006/ole">
            <mc:AlternateContent xmlns:mc="http://schemas.openxmlformats.org/markup-compatibility/2006">
              <mc:Choice xmlns:v="urn:schemas-microsoft-com:vml" Requires="v">
                <p:oleObj spid="_x0000_s77850" name="Диаграмма" r:id="rId4" imgW="5676833" imgH="2133634" progId="Excel.Chart.8">
                  <p:embed/>
                </p:oleObj>
              </mc:Choice>
              <mc:Fallback>
                <p:oleObj name="Диаграмма" r:id="rId4" imgW="5676833" imgH="2133634" progId="Excel.Chart.8">
                  <p:embed/>
                  <p:pic>
                    <p:nvPicPr>
                      <p:cNvPr id="0" name="Picture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9636" y="1620981"/>
                        <a:ext cx="9047019" cy="42949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27" name="Rectangle 3"/>
          <p:cNvSpPr>
            <a:spLocks noChangeArrowheads="1"/>
          </p:cNvSpPr>
          <p:nvPr/>
        </p:nvSpPr>
        <p:spPr bwMode="auto">
          <a:xfrm>
            <a:off x="0" y="2133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15</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5"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7" name="Group 12"/>
          <p:cNvGrpSpPr/>
          <p:nvPr/>
        </p:nvGrpSpPr>
        <p:grpSpPr>
          <a:xfrm>
            <a:off x="1080653" y="1427016"/>
            <a:ext cx="10515601" cy="4433454"/>
            <a:chOff x="556202" y="2317947"/>
            <a:chExt cx="11282702" cy="1664147"/>
          </a:xfrm>
        </p:grpSpPr>
        <p:sp>
          <p:nvSpPr>
            <p:cNvPr id="18" name="TextBox 17"/>
            <p:cNvSpPr txBox="1"/>
            <p:nvPr/>
          </p:nvSpPr>
          <p:spPr>
            <a:xfrm>
              <a:off x="556202" y="2317947"/>
              <a:ext cx="11282702" cy="196397"/>
            </a:xfrm>
            <a:prstGeom prst="rect">
              <a:avLst/>
            </a:prstGeom>
            <a:noFill/>
          </p:spPr>
          <p:txBody>
            <a:bodyPr wrap="square" rtlCol="0">
              <a:spAutoFit/>
            </a:bodyPr>
            <a:lstStyle/>
            <a:p>
              <a:pPr lvl="4" algn="just"/>
              <a:endParaRPr lang="ka-GE" sz="2800" b="1" dirty="0" smtClean="0">
                <a:latin typeface="!BPG! DejaVu Sans" panose="020B0603030804020204" pitchFamily="34" charset="0"/>
              </a:endParaRPr>
            </a:p>
          </p:txBody>
        </p:sp>
        <p:cxnSp>
          <p:nvCxnSpPr>
            <p:cNvPr id="19"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0"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 descr="\\localfiles\18. პრესსამსახური\Rsu_New_Bold.jpg"/>
          <p:cNvPicPr>
            <a:picLocks noChangeAspect="1" noChangeArrowheads="1"/>
          </p:cNvPicPr>
          <p:nvPr/>
        </p:nvPicPr>
        <p:blipFill>
          <a:blip r:embed="rId3">
            <a:lum bright="74000" contrast="-70000"/>
          </a:blip>
          <a:srcRect/>
          <a:stretch>
            <a:fillRect/>
          </a:stretch>
        </p:blipFill>
        <p:spPr bwMode="auto">
          <a:xfrm>
            <a:off x="0" y="0"/>
            <a:ext cx="2618306" cy="1622873"/>
          </a:xfrm>
          <a:prstGeom prst="rect">
            <a:avLst/>
          </a:prstGeom>
          <a:noFill/>
        </p:spPr>
      </p:pic>
      <p:sp>
        <p:nvSpPr>
          <p:cNvPr id="22" name="Прямоугольник 21"/>
          <p:cNvSpPr/>
          <p:nvPr/>
        </p:nvSpPr>
        <p:spPr>
          <a:xfrm>
            <a:off x="3463637" y="554182"/>
            <a:ext cx="8368146" cy="369332"/>
          </a:xfrm>
          <a:prstGeom prst="rect">
            <a:avLst/>
          </a:prstGeom>
        </p:spPr>
        <p:txBody>
          <a:bodyPr wrap="square">
            <a:spAutoFit/>
          </a:bodyPr>
          <a:lstStyle/>
          <a:p>
            <a:r>
              <a:rPr lang="ka-GE" b="1" dirty="0" smtClean="0"/>
              <a:t>უფროსი ქალები მენეჯერები ბიზნეს  სექტორების მიხედვით</a:t>
            </a:r>
            <a:endParaRPr lang="ru-RU" sz="1600" dirty="0"/>
          </a:p>
        </p:txBody>
      </p:sp>
      <p:sp>
        <p:nvSpPr>
          <p:cNvPr id="23"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5" name="Rectangle 3"/>
          <p:cNvSpPr>
            <a:spLocks noChangeArrowheads="1"/>
          </p:cNvSpPr>
          <p:nvPr/>
        </p:nvSpPr>
        <p:spPr bwMode="auto">
          <a:xfrm>
            <a:off x="0" y="2133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294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2947" name="Object 3"/>
          <p:cNvGraphicFramePr>
            <a:graphicFrameLocks/>
          </p:cNvGraphicFramePr>
          <p:nvPr/>
        </p:nvGraphicFramePr>
        <p:xfrm>
          <a:off x="2535383" y="1233054"/>
          <a:ext cx="8409708" cy="4641273"/>
        </p:xfrm>
        <a:graphic>
          <a:graphicData uri="http://schemas.openxmlformats.org/presentationml/2006/ole">
            <mc:AlternateContent xmlns:mc="http://schemas.openxmlformats.org/markup-compatibility/2006">
              <mc:Choice xmlns:v="urn:schemas-microsoft-com:vml" Requires="v">
                <p:oleObj spid="_x0000_s82971" name="Диаграмма" r:id="rId5" imgW="6019681" imgH="2448028" progId="Excel.Chart.8">
                  <p:embed/>
                </p:oleObj>
              </mc:Choice>
              <mc:Fallback>
                <p:oleObj name="Диаграмма" r:id="rId5" imgW="6019681" imgH="2448028" progId="Excel.Chart.8">
                  <p:embed/>
                  <p:pic>
                    <p:nvPicPr>
                      <p:cNvPr id="0" name="Picture 3"/>
                      <p:cNvPicPr>
                        <a:picLocks noChangeArrowheads="1"/>
                      </p:cNvPicPr>
                      <p:nvPr/>
                    </p:nvPicPr>
                    <p:blipFill>
                      <a:blip r:embed="rId6">
                        <a:extLst>
                          <a:ext uri="{28A0092B-C50C-407E-A947-70E740481C1C}">
                            <a14:useLocalDpi xmlns:a14="http://schemas.microsoft.com/office/drawing/2010/main" val="0"/>
                          </a:ext>
                        </a:extLst>
                      </a:blip>
                      <a:srcRect b="-66"/>
                      <a:stretch>
                        <a:fillRect/>
                      </a:stretch>
                    </p:blipFill>
                    <p:spPr bwMode="auto">
                      <a:xfrm>
                        <a:off x="2535383" y="1233054"/>
                        <a:ext cx="8409708" cy="46412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9" name="Rectangle 5"/>
          <p:cNvSpPr>
            <a:spLocks noChangeArrowheads="1"/>
          </p:cNvSpPr>
          <p:nvPr/>
        </p:nvSpPr>
        <p:spPr bwMode="auto">
          <a:xfrm>
            <a:off x="0" y="24479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16</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5" name="Group 12"/>
          <p:cNvGrpSpPr/>
          <p:nvPr/>
        </p:nvGrpSpPr>
        <p:grpSpPr>
          <a:xfrm>
            <a:off x="1080653" y="1427016"/>
            <a:ext cx="10515601" cy="4433454"/>
            <a:chOff x="556202" y="2317947"/>
            <a:chExt cx="11282702" cy="1664147"/>
          </a:xfrm>
        </p:grpSpPr>
        <p:sp>
          <p:nvSpPr>
            <p:cNvPr id="16" name="TextBox 15"/>
            <p:cNvSpPr txBox="1"/>
            <p:nvPr/>
          </p:nvSpPr>
          <p:spPr>
            <a:xfrm>
              <a:off x="556202" y="2317947"/>
              <a:ext cx="11282702" cy="1328565"/>
            </a:xfrm>
            <a:prstGeom prst="rect">
              <a:avLst/>
            </a:prstGeom>
            <a:noFill/>
          </p:spPr>
          <p:txBody>
            <a:bodyPr wrap="square" rtlCol="0">
              <a:spAutoFit/>
            </a:bodyPr>
            <a:lstStyle/>
            <a:p>
              <a:pPr lvl="4" algn="just"/>
              <a:r>
                <a:rPr lang="ka-GE" sz="2800" dirty="0" smtClean="0"/>
                <a:t> კორპორატიული კვოტები პირველად 2003 წელს, ნორვეგიაში შემოიღეს. კვოტების შესახებ კანონი მიიღეს ესპანეთში 2007 წელს, საფრანგეთი, ისლანდია, ნიდერლანდები  - 2010 წელი, იტალიაში კვოტების კანონი მიღებული იქნა 2011 წელს, ესპანეთმა 2015 წელი დაასახელა სამიზნე დრო. დანიაში კანონი გენდერული კვოტების შესახებ მიიღეს 2012 წელს.</a:t>
              </a:r>
              <a:endParaRPr lang="ka-GE" sz="2800" b="1" dirty="0" smtClean="0">
                <a:latin typeface="!BPG! DejaVu Sans" panose="020B0603030804020204" pitchFamily="34" charset="0"/>
              </a:endParaRPr>
            </a:p>
          </p:txBody>
        </p:sp>
        <p:cxnSp>
          <p:nvCxnSpPr>
            <p:cNvPr id="17"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8"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2" name="Прямоугольник 21"/>
          <p:cNvSpPr/>
          <p:nvPr/>
        </p:nvSpPr>
        <p:spPr>
          <a:xfrm>
            <a:off x="512619" y="554182"/>
            <a:ext cx="11319164" cy="461665"/>
          </a:xfrm>
          <a:prstGeom prst="rect">
            <a:avLst/>
          </a:prstGeom>
        </p:spPr>
        <p:txBody>
          <a:bodyPr wrap="square">
            <a:spAutoFit/>
          </a:bodyPr>
          <a:lstStyle/>
          <a:p>
            <a:pPr lvl="4" algn="just"/>
            <a:r>
              <a:rPr lang="ka-GE" sz="2400" b="1" dirty="0" smtClean="0">
                <a:latin typeface="!BPG! DejaVu Sans" panose="020B0603030804020204" pitchFamily="34" charset="0"/>
              </a:rPr>
              <a:t>                          გენდერული    კვოტები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17</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6" name="Group 12"/>
          <p:cNvGrpSpPr/>
          <p:nvPr/>
        </p:nvGrpSpPr>
        <p:grpSpPr>
          <a:xfrm>
            <a:off x="1080653" y="1427016"/>
            <a:ext cx="10515601" cy="4433454"/>
            <a:chOff x="556202" y="2317947"/>
            <a:chExt cx="11282702" cy="1664147"/>
          </a:xfrm>
        </p:grpSpPr>
        <p:sp>
          <p:nvSpPr>
            <p:cNvPr id="17" name="TextBox 16"/>
            <p:cNvSpPr txBox="1"/>
            <p:nvPr/>
          </p:nvSpPr>
          <p:spPr>
            <a:xfrm>
              <a:off x="556202" y="2317947"/>
              <a:ext cx="11282702" cy="1005088"/>
            </a:xfrm>
            <a:prstGeom prst="rect">
              <a:avLst/>
            </a:prstGeom>
            <a:noFill/>
          </p:spPr>
          <p:txBody>
            <a:bodyPr wrap="square" rtlCol="0">
              <a:spAutoFit/>
            </a:bodyPr>
            <a:lstStyle/>
            <a:p>
              <a:pPr algn="just"/>
              <a:r>
                <a:rPr lang="ka-GE" sz="2800" dirty="0" smtClean="0"/>
                <a:t>      1 %-ით  საშუალო განათლებულ ქალთა რაოდენობის ზრდა იწვევს მშპ-ის   0.2 პროცენტით ზრდას.</a:t>
              </a:r>
              <a:endParaRPr lang="ru-RU" sz="2800" dirty="0" smtClean="0"/>
            </a:p>
            <a:p>
              <a:pPr algn="just"/>
              <a:r>
                <a:rPr lang="ka-GE" sz="2800" dirty="0" smtClean="0"/>
                <a:t>        მსოფლიოს 775 მილიონი  გაუნათლებელი მოსახლების 2/3 ქალები არიან და  ზოგიერთი ქვეყანა კარგავს ერთ მილიარდზე მეტ დოლარს, იმის გამო რომ  გოგონებს და ბიჭებს არ აძლევს თანაბარი განათლების მიღების საშუალებას.  </a:t>
              </a:r>
              <a:endParaRPr lang="ru-RU" sz="2800" dirty="0"/>
            </a:p>
          </p:txBody>
        </p:sp>
        <p:cxnSp>
          <p:nvCxnSpPr>
            <p:cNvPr id="18"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9"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2" name="Прямоугольник 21"/>
          <p:cNvSpPr/>
          <p:nvPr/>
        </p:nvSpPr>
        <p:spPr>
          <a:xfrm>
            <a:off x="512619" y="554182"/>
            <a:ext cx="11319164" cy="461665"/>
          </a:xfrm>
          <a:prstGeom prst="rect">
            <a:avLst/>
          </a:prstGeom>
        </p:spPr>
        <p:txBody>
          <a:bodyPr wrap="square">
            <a:spAutoFit/>
          </a:bodyPr>
          <a:lstStyle/>
          <a:p>
            <a:pPr lvl="4" algn="just"/>
            <a:r>
              <a:rPr lang="ka-GE" sz="2400" b="1" dirty="0" smtClean="0">
                <a:latin typeface="!BPG! DejaVu Sans" panose="020B0603030804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18</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15" name="Group 2"/>
          <p:cNvGrpSpPr/>
          <p:nvPr/>
        </p:nvGrpSpPr>
        <p:grpSpPr>
          <a:xfrm>
            <a:off x="2402898" y="0"/>
            <a:ext cx="9553575" cy="712266"/>
            <a:chOff x="2638425" y="0"/>
            <a:chExt cx="9553575" cy="712266"/>
          </a:xfrm>
        </p:grpSpPr>
        <p:sp>
          <p:nvSpPr>
            <p:cNvPr id="16" name="Rectangle 1"/>
            <p:cNvSpPr/>
            <p:nvPr/>
          </p:nvSpPr>
          <p:spPr>
            <a:xfrm>
              <a:off x="2638425"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TextBox 16"/>
            <p:cNvSpPr txBox="1"/>
            <p:nvPr/>
          </p:nvSpPr>
          <p:spPr>
            <a:xfrm>
              <a:off x="2895600" y="19256"/>
              <a:ext cx="9296400" cy="693010"/>
            </a:xfrm>
            <a:prstGeom prst="rect">
              <a:avLst/>
            </a:prstGeom>
            <a:noFill/>
          </p:spPr>
          <p:txBody>
            <a:bodyPr wrap="square" rtlCol="0">
              <a:spAutoFit/>
            </a:bodyPr>
            <a:lstStyle/>
            <a:p>
              <a:pPr algn="ctr">
                <a:lnSpc>
                  <a:spcPct val="150000"/>
                </a:lnSpc>
              </a:pPr>
              <a:r>
                <a:rPr lang="ka-GE" sz="1100" b="1" kern="0" dirty="0">
                  <a:solidFill>
                    <a:sysClr val="windowText" lastClr="000000"/>
                  </a:solidFill>
                </a:rPr>
                <a:t>  ქალთა ეკონომიკური შესაძლებლობები და გამოწვევები</a:t>
              </a:r>
            </a:p>
            <a:p>
              <a:pPr lvl="0">
                <a:lnSpc>
                  <a:spcPct val="150000"/>
                </a:lnSpc>
              </a:pPr>
              <a:endParaRPr lang="ka-GE" sz="800" b="1" kern="0" dirty="0">
                <a:solidFill>
                  <a:sysClr val="windowText" lastClr="000000"/>
                </a:solidFill>
                <a:latin typeface="! BPG LE Studio 02 Caps" panose="020B0503020202020204" pitchFamily="34" charset="0"/>
              </a:endParaRPr>
            </a:p>
            <a:p>
              <a:pPr lvl="0">
                <a:lnSpc>
                  <a:spcPct val="150000"/>
                </a:lnSpc>
              </a:pPr>
              <a:endParaRPr lang="ka-GE" sz="800" b="1" kern="0" dirty="0">
                <a:solidFill>
                  <a:sysClr val="windowText" lastClr="000000"/>
                </a:solidFill>
                <a:latin typeface="! BPG LE Studio 02 Caps" panose="020B0503020202020204" pitchFamily="34" charset="0"/>
              </a:endParaRPr>
            </a:p>
          </p:txBody>
        </p:sp>
      </p:grpSp>
      <p:grpSp>
        <p:nvGrpSpPr>
          <p:cNvPr id="18" name="Group 12"/>
          <p:cNvGrpSpPr/>
          <p:nvPr/>
        </p:nvGrpSpPr>
        <p:grpSpPr>
          <a:xfrm>
            <a:off x="1080653" y="1427016"/>
            <a:ext cx="10515601" cy="4433454"/>
            <a:chOff x="556202" y="2317947"/>
            <a:chExt cx="11282702" cy="1664147"/>
          </a:xfrm>
        </p:grpSpPr>
        <p:sp>
          <p:nvSpPr>
            <p:cNvPr id="19" name="TextBox 18"/>
            <p:cNvSpPr txBox="1"/>
            <p:nvPr/>
          </p:nvSpPr>
          <p:spPr>
            <a:xfrm>
              <a:off x="556202" y="2317947"/>
              <a:ext cx="11282702" cy="1652042"/>
            </a:xfrm>
            <a:prstGeom prst="rect">
              <a:avLst/>
            </a:prstGeom>
            <a:noFill/>
          </p:spPr>
          <p:txBody>
            <a:bodyPr wrap="square" rtlCol="0">
              <a:spAutoFit/>
            </a:bodyPr>
            <a:lstStyle/>
            <a:p>
              <a:pPr algn="just"/>
              <a:r>
                <a:rPr lang="en-US" sz="2800" dirty="0" smtClean="0"/>
                <a:t>2019/2020</a:t>
              </a:r>
              <a:r>
                <a:rPr lang="ka-GE" sz="2800" dirty="0" smtClean="0"/>
                <a:t> სასწავლო წლის მიხედვით, საქართველოს უმაღლეს სასწავლებელებში </a:t>
              </a:r>
              <a:r>
                <a:rPr lang="en-US" sz="2800" dirty="0" smtClean="0"/>
                <a:t>75000</a:t>
              </a:r>
              <a:r>
                <a:rPr lang="ka-GE" sz="2800" dirty="0" smtClean="0"/>
                <a:t> ქალი და </a:t>
              </a:r>
              <a:r>
                <a:rPr lang="en-US" sz="2800" dirty="0" smtClean="0"/>
                <a:t>73000</a:t>
              </a:r>
              <a:r>
                <a:rPr lang="ka-GE" sz="2800" dirty="0" smtClean="0"/>
                <a:t> კაცი სწავლობდა.</a:t>
              </a:r>
            </a:p>
            <a:p>
              <a:pPr algn="just"/>
              <a:endParaRPr lang="ka-GE" sz="2800" dirty="0" smtClean="0"/>
            </a:p>
            <a:p>
              <a:pPr algn="just"/>
              <a:endParaRPr lang="ka-GE" sz="2800" dirty="0" smtClean="0"/>
            </a:p>
            <a:p>
              <a:pPr algn="just"/>
              <a:r>
                <a:rPr lang="ka-GE" sz="2800" dirty="0" smtClean="0"/>
                <a:t>პროფესორ მასწავლებელთა რიცხოვნობა უმაღლეს საგანმანათლებლო დაწესებულებებში </a:t>
              </a:r>
              <a:r>
                <a:rPr lang="en-US" sz="2800" dirty="0" smtClean="0"/>
                <a:t>2019/2020</a:t>
              </a:r>
              <a:r>
                <a:rPr lang="ka-GE" sz="2800" dirty="0" smtClean="0"/>
                <a:t> სასწავლო წელს </a:t>
              </a:r>
              <a:r>
                <a:rPr lang="en-US" sz="2800" dirty="0" smtClean="0"/>
                <a:t>5377</a:t>
              </a:r>
              <a:r>
                <a:rPr lang="ka-GE" sz="2800" dirty="0" smtClean="0"/>
                <a:t> ქალი და </a:t>
              </a:r>
              <a:r>
                <a:rPr lang="en-US" sz="2800" dirty="0" smtClean="0"/>
                <a:t>4515</a:t>
              </a:r>
              <a:r>
                <a:rPr lang="ka-GE" sz="2800" dirty="0" smtClean="0"/>
                <a:t> კაცია, მაგრამ მათგან 67 % პროფესორი კაცი და   მხოლოდ 33% პროფესორი ქალია.</a:t>
              </a:r>
              <a:endParaRPr lang="ru-RU" sz="2800" dirty="0" smtClean="0"/>
            </a:p>
            <a:p>
              <a:pPr algn="just"/>
              <a:endParaRPr lang="ru-RU" sz="2800" dirty="0"/>
            </a:p>
          </p:txBody>
        </p:sp>
        <p:cxnSp>
          <p:nvCxnSpPr>
            <p:cNvPr id="20"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3"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278496" y="5235127"/>
            <a:ext cx="2618306" cy="1622873"/>
          </a:xfrm>
          <a:prstGeom prst="rect">
            <a:avLst/>
          </a:prstGeom>
          <a:noFill/>
        </p:spPr>
      </p:pic>
      <p:sp>
        <p:nvSpPr>
          <p:cNvPr id="24" name="Прямоугольник 23"/>
          <p:cNvSpPr/>
          <p:nvPr/>
        </p:nvSpPr>
        <p:spPr>
          <a:xfrm>
            <a:off x="512619" y="554182"/>
            <a:ext cx="11319164" cy="461665"/>
          </a:xfrm>
          <a:prstGeom prst="rect">
            <a:avLst/>
          </a:prstGeom>
        </p:spPr>
        <p:txBody>
          <a:bodyPr wrap="square">
            <a:spAutoFit/>
          </a:bodyPr>
          <a:lstStyle/>
          <a:p>
            <a:pPr lvl="4" algn="just"/>
            <a:r>
              <a:rPr lang="ka-GE" sz="2400" b="1" dirty="0" smtClean="0">
                <a:latin typeface="!BPG! DejaVu Sans" panose="020B0603030804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19</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20" name="Group 2"/>
          <p:cNvGrpSpPr/>
          <p:nvPr/>
        </p:nvGrpSpPr>
        <p:grpSpPr>
          <a:xfrm>
            <a:off x="2638425" y="0"/>
            <a:ext cx="9553575" cy="858982"/>
            <a:chOff x="2638425" y="0"/>
            <a:chExt cx="9553575" cy="376238"/>
          </a:xfrm>
        </p:grpSpPr>
        <p:sp>
          <p:nvSpPr>
            <p:cNvPr id="21" name="Rectangle 1"/>
            <p:cNvSpPr/>
            <p:nvPr/>
          </p:nvSpPr>
          <p:spPr>
            <a:xfrm>
              <a:off x="2638425"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p:cNvSpPr txBox="1"/>
            <p:nvPr/>
          </p:nvSpPr>
          <p:spPr>
            <a:xfrm>
              <a:off x="2895600" y="19256"/>
              <a:ext cx="9296400" cy="320857"/>
            </a:xfrm>
            <a:prstGeom prst="rect">
              <a:avLst/>
            </a:prstGeom>
            <a:noFill/>
          </p:spPr>
          <p:txBody>
            <a:bodyPr wrap="square" rtlCol="0">
              <a:spAutoFit/>
            </a:bodyPr>
            <a:lstStyle/>
            <a:p>
              <a:pPr algn="ctr">
                <a:lnSpc>
                  <a:spcPct val="150000"/>
                </a:lnSpc>
              </a:pPr>
              <a:r>
                <a:rPr lang="ka-GE" sz="1100" b="1" kern="0" dirty="0">
                  <a:solidFill>
                    <a:sysClr val="windowText" lastClr="000000"/>
                  </a:solidFill>
                </a:rPr>
                <a:t> </a:t>
              </a:r>
              <a:endParaRPr lang="ka-GE" sz="800" b="1" kern="0" dirty="0">
                <a:solidFill>
                  <a:sysClr val="windowText" lastClr="000000"/>
                </a:solidFill>
                <a:latin typeface="! BPG LE Studio 02 Caps" panose="020B0503020202020204" pitchFamily="34" charset="0"/>
              </a:endParaRPr>
            </a:p>
          </p:txBody>
        </p:sp>
      </p:grpSp>
      <p:grpSp>
        <p:nvGrpSpPr>
          <p:cNvPr id="23" name="Group 12"/>
          <p:cNvGrpSpPr/>
          <p:nvPr/>
        </p:nvGrpSpPr>
        <p:grpSpPr>
          <a:xfrm>
            <a:off x="1080653" y="1427016"/>
            <a:ext cx="10515601" cy="4433454"/>
            <a:chOff x="556202" y="2317947"/>
            <a:chExt cx="11282702" cy="1664147"/>
          </a:xfrm>
        </p:grpSpPr>
        <p:sp>
          <p:nvSpPr>
            <p:cNvPr id="24" name="TextBox 23"/>
            <p:cNvSpPr txBox="1"/>
            <p:nvPr/>
          </p:nvSpPr>
          <p:spPr>
            <a:xfrm>
              <a:off x="556202" y="2317947"/>
              <a:ext cx="11282702" cy="1490304"/>
            </a:xfrm>
            <a:prstGeom prst="rect">
              <a:avLst/>
            </a:prstGeom>
            <a:noFill/>
          </p:spPr>
          <p:txBody>
            <a:bodyPr wrap="square" rtlCol="0">
              <a:spAutoFit/>
            </a:bodyPr>
            <a:lstStyle/>
            <a:p>
              <a:pPr lvl="0" algn="just">
                <a:buFont typeface="Wingdings" pitchFamily="2" charset="2"/>
                <a:buChar char="§"/>
              </a:pPr>
              <a:r>
                <a:rPr lang="ka-GE" sz="2800" dirty="0" smtClean="0"/>
                <a:t>აუცილებელია საინფორმაციო შეხვედრები და სემინარ/ტრეინინგების ჩატარება;</a:t>
              </a:r>
            </a:p>
            <a:p>
              <a:pPr lvl="0" algn="just">
                <a:buFont typeface="Wingdings" pitchFamily="2" charset="2"/>
                <a:buChar char="§"/>
              </a:pPr>
              <a:r>
                <a:rPr lang="ka-GE" sz="2800" dirty="0" smtClean="0"/>
                <a:t>სასურველია, შეიქმნას ერთიანი საინფორმაციო სისტემა, რომელიც ხელმისაწვდომს გახდის ინფორმაციას საქართველოში კერძო და საჯარო სექტორში დასაქმებულთა ხელფასებისა და თანამდებობის შესახებ სქესობრივ ჭრილში; </a:t>
              </a:r>
            </a:p>
            <a:p>
              <a:pPr lvl="0" algn="just">
                <a:buFont typeface="Wingdings" pitchFamily="2" charset="2"/>
                <a:buChar char="§"/>
              </a:pPr>
              <a:r>
                <a:rPr lang="ka-GE" sz="2800" dirty="0" smtClean="0"/>
                <a:t>სასურველია „საგადასახადო კოდექსში“ შევიდეს ცვლილება, სადაც დამწყებ ქალ მეწარმეებს დაუწესდებათ საგადასახადო შეღავათები;</a:t>
              </a:r>
            </a:p>
          </p:txBody>
        </p:sp>
        <p:cxnSp>
          <p:nvCxnSpPr>
            <p:cNvPr id="25"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6"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8"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0" y="1"/>
            <a:ext cx="2618306" cy="1316182"/>
          </a:xfrm>
          <a:prstGeom prst="rect">
            <a:avLst/>
          </a:prstGeom>
          <a:noFill/>
        </p:spPr>
      </p:pic>
      <p:sp>
        <p:nvSpPr>
          <p:cNvPr id="29" name="Прямоугольник 28"/>
          <p:cNvSpPr/>
          <p:nvPr/>
        </p:nvSpPr>
        <p:spPr>
          <a:xfrm>
            <a:off x="512619" y="554182"/>
            <a:ext cx="11319164" cy="461665"/>
          </a:xfrm>
          <a:prstGeom prst="rect">
            <a:avLst/>
          </a:prstGeom>
        </p:spPr>
        <p:txBody>
          <a:bodyPr wrap="square">
            <a:spAutoFit/>
          </a:bodyPr>
          <a:lstStyle/>
          <a:p>
            <a:pPr lvl="4" algn="just"/>
            <a:r>
              <a:rPr lang="ka-GE" sz="2400" b="1" dirty="0" smtClean="0">
                <a:latin typeface="!BPG! DejaVu Sans" panose="020B0603030804020204" pitchFamily="34" charset="0"/>
              </a:rPr>
              <a:t>                          </a:t>
            </a:r>
          </a:p>
        </p:txBody>
      </p:sp>
      <p:sp>
        <p:nvSpPr>
          <p:cNvPr id="30" name="Rectangle 2"/>
          <p:cNvSpPr>
            <a:spLocks noChangeArrowheads="1"/>
          </p:cNvSpPr>
          <p:nvPr/>
        </p:nvSpPr>
        <p:spPr bwMode="auto">
          <a:xfrm>
            <a:off x="2632364" y="0"/>
            <a:ext cx="9213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Sylfaen" pitchFamily="18" charset="0"/>
              </a:rPr>
              <a:t>რეკომენდაციები</a:t>
            </a:r>
            <a:r>
              <a:rPr kumimoji="0" lang="ka-GE" sz="2800" b="1" i="0" u="none" strike="noStrike" cap="none" normalizeH="0" baseline="0" dirty="0" smtClean="0">
                <a:ln>
                  <a:noFill/>
                </a:ln>
                <a:solidFill>
                  <a:schemeClr val="tx1"/>
                </a:solidFill>
                <a:effectLst/>
                <a:latin typeface="Calibri" pitchFamily="34" charset="0"/>
                <a:ea typeface="Times New Roman" pitchFamily="18" charset="0"/>
                <a:cs typeface="Sylfaen" pitchFamily="18" charset="0"/>
              </a:rPr>
              <a:t>:</a:t>
            </a:r>
            <a:endParaRPr kumimoji="0" lang="ka-GE"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2</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7" name="Group 2"/>
          <p:cNvGrpSpPr/>
          <p:nvPr/>
        </p:nvGrpSpPr>
        <p:grpSpPr>
          <a:xfrm>
            <a:off x="1945698" y="0"/>
            <a:ext cx="9553575" cy="527344"/>
            <a:chOff x="2638425" y="0"/>
            <a:chExt cx="9553575" cy="527344"/>
          </a:xfrm>
        </p:grpSpPr>
        <p:sp>
          <p:nvSpPr>
            <p:cNvPr id="8" name="Rectangle 1"/>
            <p:cNvSpPr/>
            <p:nvPr/>
          </p:nvSpPr>
          <p:spPr>
            <a:xfrm>
              <a:off x="2638425"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p:cNvSpPr txBox="1"/>
            <p:nvPr/>
          </p:nvSpPr>
          <p:spPr>
            <a:xfrm>
              <a:off x="2895600" y="19256"/>
              <a:ext cx="9296400" cy="508088"/>
            </a:xfrm>
            <a:prstGeom prst="rect">
              <a:avLst/>
            </a:prstGeom>
            <a:noFill/>
          </p:spPr>
          <p:txBody>
            <a:bodyPr wrap="square" rtlCol="0">
              <a:spAutoFit/>
            </a:bodyPr>
            <a:lstStyle/>
            <a:p>
              <a:pPr algn="ctr">
                <a:lnSpc>
                  <a:spcPct val="150000"/>
                </a:lnSpc>
              </a:pPr>
              <a:r>
                <a:rPr lang="ka-GE" sz="1100" b="1" kern="0" dirty="0">
                  <a:solidFill>
                    <a:sysClr val="windowText" lastClr="000000"/>
                  </a:solidFill>
                </a:rPr>
                <a:t> </a:t>
              </a:r>
              <a:r>
                <a:rPr lang="ka-GE" sz="1100" b="1" kern="0" dirty="0" smtClean="0">
                  <a:solidFill>
                    <a:sysClr val="windowText" lastClr="000000"/>
                  </a:solidFill>
                </a:rPr>
                <a:t>ქალთა ეკონომიკური შესაძლებლობები და მათი რეალიზაციის ტენდენციები საქართველოში</a:t>
              </a:r>
            </a:p>
            <a:p>
              <a:pPr lvl="0">
                <a:lnSpc>
                  <a:spcPct val="150000"/>
                </a:lnSpc>
              </a:pPr>
              <a:endParaRPr lang="ka-GE" sz="800" b="1" kern="0" dirty="0">
                <a:solidFill>
                  <a:sysClr val="windowText" lastClr="000000"/>
                </a:solidFill>
                <a:latin typeface="! BPG LE Studio 02 Caps" panose="020B0503020202020204" pitchFamily="34" charset="0"/>
              </a:endParaRPr>
            </a:p>
          </p:txBody>
        </p:sp>
      </p:grpSp>
      <p:sp>
        <p:nvSpPr>
          <p:cNvPr id="10" name="TextBox 9"/>
          <p:cNvSpPr txBox="1"/>
          <p:nvPr/>
        </p:nvSpPr>
        <p:spPr>
          <a:xfrm>
            <a:off x="0" y="1097951"/>
            <a:ext cx="12192000" cy="466346"/>
          </a:xfrm>
          <a:prstGeom prst="rect">
            <a:avLst/>
          </a:prstGeom>
          <a:noFill/>
        </p:spPr>
        <p:txBody>
          <a:bodyPr wrap="square" rtlCol="0">
            <a:spAutoFit/>
          </a:bodyPr>
          <a:lstStyle/>
          <a:p>
            <a:pPr algn="ctr">
              <a:lnSpc>
                <a:spcPct val="150000"/>
              </a:lnSpc>
            </a:pPr>
            <a:r>
              <a:rPr lang="ka-GE" b="1" dirty="0" smtClean="0">
                <a:latin typeface="! BPG LE Studio 02 Caps" panose="020B0503020202020204" pitchFamily="34" charset="0"/>
              </a:rPr>
              <a:t>გენდერი   და სქესი</a:t>
            </a:r>
            <a:endParaRPr lang="ka-GE" b="1" dirty="0">
              <a:latin typeface="! BPG LE Studio 02 Caps" panose="020B0503020202020204" pitchFamily="34" charset="0"/>
            </a:endParaRPr>
          </a:p>
        </p:txBody>
      </p:sp>
      <p:grpSp>
        <p:nvGrpSpPr>
          <p:cNvPr id="11" name="Group 9"/>
          <p:cNvGrpSpPr/>
          <p:nvPr/>
        </p:nvGrpSpPr>
        <p:grpSpPr>
          <a:xfrm>
            <a:off x="723900" y="2092037"/>
            <a:ext cx="10339387" cy="958154"/>
            <a:chOff x="723900" y="2355323"/>
            <a:chExt cx="10339387" cy="958154"/>
          </a:xfrm>
        </p:grpSpPr>
        <p:sp>
          <p:nvSpPr>
            <p:cNvPr id="12" name="TextBox 11"/>
            <p:cNvSpPr txBox="1"/>
            <p:nvPr/>
          </p:nvSpPr>
          <p:spPr>
            <a:xfrm>
              <a:off x="886691" y="2355323"/>
              <a:ext cx="10176596" cy="461665"/>
            </a:xfrm>
            <a:prstGeom prst="rect">
              <a:avLst/>
            </a:prstGeom>
            <a:noFill/>
          </p:spPr>
          <p:txBody>
            <a:bodyPr wrap="square" rtlCol="0">
              <a:spAutoFit/>
            </a:bodyPr>
            <a:lstStyle/>
            <a:p>
              <a:pPr>
                <a:lnSpc>
                  <a:spcPct val="150000"/>
                </a:lnSpc>
              </a:pPr>
              <a:endParaRPr lang="ka-GE" sz="1600" b="1" dirty="0">
                <a:latin typeface="!BPG! DejaVu Sans" panose="020B0603030804020204" pitchFamily="34" charset="0"/>
              </a:endParaRPr>
            </a:p>
          </p:txBody>
        </p:sp>
        <p:cxnSp>
          <p:nvCxnSpPr>
            <p:cNvPr id="13" name="Straight Connector 16"/>
            <p:cNvCxnSpPr/>
            <p:nvPr/>
          </p:nvCxnSpPr>
          <p:spPr>
            <a:xfrm>
              <a:off x="1009650" y="3313477"/>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Oval 22"/>
            <p:cNvSpPr/>
            <p:nvPr/>
          </p:nvSpPr>
          <p:spPr>
            <a:xfrm>
              <a:off x="723900" y="2741655"/>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7"/>
          <p:cNvGrpSpPr/>
          <p:nvPr/>
        </p:nvGrpSpPr>
        <p:grpSpPr>
          <a:xfrm>
            <a:off x="0" y="1533012"/>
            <a:ext cx="1866900" cy="495984"/>
            <a:chOff x="0" y="1533012"/>
            <a:chExt cx="1866900" cy="495984"/>
          </a:xfrm>
        </p:grpSpPr>
        <p:sp>
          <p:nvSpPr>
            <p:cNvPr id="16" name="Rectangle 25"/>
            <p:cNvSpPr/>
            <p:nvPr/>
          </p:nvSpPr>
          <p:spPr>
            <a:xfrm>
              <a:off x="0" y="1533012"/>
              <a:ext cx="1866900" cy="49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1533012"/>
              <a:ext cx="1866900" cy="430887"/>
            </a:xfrm>
            <a:prstGeom prst="rect">
              <a:avLst/>
            </a:prstGeom>
            <a:noFill/>
          </p:spPr>
          <p:txBody>
            <a:bodyPr wrap="square" rtlCol="0">
              <a:spAutoFit/>
            </a:bodyPr>
            <a:lstStyle/>
            <a:p>
              <a:pPr algn="ctr">
                <a:lnSpc>
                  <a:spcPct val="150000"/>
                </a:lnSpc>
              </a:pPr>
              <a:r>
                <a:rPr lang="ka-GE" sz="1600" b="1" dirty="0" smtClean="0">
                  <a:solidFill>
                    <a:schemeClr val="tx1">
                      <a:lumMod val="65000"/>
                      <a:lumOff val="35000"/>
                    </a:schemeClr>
                  </a:solidFill>
                  <a:latin typeface="! BPG LE Studio 02 Caps" panose="020B0503020202020204" pitchFamily="34" charset="0"/>
                </a:rPr>
                <a:t>მიზანი</a:t>
              </a:r>
              <a:endParaRPr lang="en-US" sz="1600" b="1" dirty="0">
                <a:solidFill>
                  <a:schemeClr val="tx1">
                    <a:lumMod val="65000"/>
                    <a:lumOff val="35000"/>
                  </a:schemeClr>
                </a:solidFill>
                <a:latin typeface="! BPG LE Studio 02 Caps" panose="020B0503020202020204" pitchFamily="34" charset="0"/>
              </a:endParaRPr>
            </a:p>
          </p:txBody>
        </p:sp>
      </p:grpSp>
      <p:grpSp>
        <p:nvGrpSpPr>
          <p:cNvPr id="18" name="Group 12"/>
          <p:cNvGrpSpPr/>
          <p:nvPr/>
        </p:nvGrpSpPr>
        <p:grpSpPr>
          <a:xfrm>
            <a:off x="1080654" y="2230583"/>
            <a:ext cx="9848200" cy="3629887"/>
            <a:chOff x="556203" y="2619575"/>
            <a:chExt cx="10566615" cy="1362519"/>
          </a:xfrm>
        </p:grpSpPr>
        <p:sp>
          <p:nvSpPr>
            <p:cNvPr id="19" name="TextBox 18"/>
            <p:cNvSpPr txBox="1"/>
            <p:nvPr/>
          </p:nvSpPr>
          <p:spPr>
            <a:xfrm>
              <a:off x="556203" y="2619575"/>
              <a:ext cx="10536814" cy="589190"/>
            </a:xfrm>
            <a:prstGeom prst="rect">
              <a:avLst/>
            </a:prstGeom>
            <a:noFill/>
          </p:spPr>
          <p:txBody>
            <a:bodyPr wrap="square" rtlCol="0">
              <a:spAutoFit/>
            </a:bodyPr>
            <a:lstStyle/>
            <a:p>
              <a:pPr algn="just"/>
              <a:r>
                <a:rPr lang="ka-GE" sz="2400" dirty="0" smtClean="0"/>
                <a:t>ტერმინს “გენდერი” ორმაგი დატვირთვა აქვს -  </a:t>
              </a:r>
              <a:r>
                <a:rPr lang="pt-BR" sz="2400" dirty="0" smtClean="0"/>
                <a:t>გულისხმობს ბიოლოგიურ სქესს და ასევე სქესის სოციალურ მნიშვნელობას</a:t>
              </a:r>
              <a:r>
                <a:rPr lang="ka-GE" sz="2400" dirty="0" smtClean="0"/>
                <a:t>.</a:t>
              </a:r>
              <a:endParaRPr lang="ru-RU" sz="2400" dirty="0" smtClean="0"/>
            </a:p>
            <a:p>
              <a:pPr algn="just"/>
              <a:r>
                <a:rPr lang="ka-GE" sz="2400" dirty="0" smtClean="0"/>
                <a:t>.</a:t>
              </a:r>
              <a:endParaRPr lang="ru-RU" sz="2400" dirty="0" smtClean="0"/>
            </a:p>
            <a:p>
              <a:pPr algn="just">
                <a:lnSpc>
                  <a:spcPct val="150000"/>
                </a:lnSpc>
                <a:buFontTx/>
                <a:buChar char="-"/>
              </a:pPr>
              <a:endParaRPr lang="ka-GE" sz="1600" b="1" dirty="0" smtClean="0">
                <a:latin typeface="!BPG! DejaVu Sans" panose="020B0603030804020204" pitchFamily="34" charset="0"/>
              </a:endParaRPr>
            </a:p>
          </p:txBody>
        </p:sp>
        <p:cxnSp>
          <p:nvCxnSpPr>
            <p:cNvPr id="20"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4" name="Rectangle 25"/>
          <p:cNvSpPr/>
          <p:nvPr/>
        </p:nvSpPr>
        <p:spPr>
          <a:xfrm>
            <a:off x="152400" y="1685412"/>
            <a:ext cx="1866900" cy="49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
          <p:cNvSpPr/>
          <p:nvPr/>
        </p:nvSpPr>
        <p:spPr>
          <a:xfrm>
            <a:off x="2098098" y="15240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2466" name="Picture 2" descr="გენდერული თანასწორობა-ის სურათის შედეგი"/>
          <p:cNvPicPr>
            <a:picLocks noChangeAspect="1" noChangeArrowheads="1"/>
          </p:cNvPicPr>
          <p:nvPr/>
        </p:nvPicPr>
        <p:blipFill>
          <a:blip r:embed="rId2"/>
          <a:srcRect/>
          <a:stretch>
            <a:fillRect/>
          </a:stretch>
        </p:blipFill>
        <p:spPr bwMode="auto">
          <a:xfrm>
            <a:off x="848302" y="3337502"/>
            <a:ext cx="2241262"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par>
                          <p:cTn id="13" fill="hold">
                            <p:stCondLst>
                              <p:cond delay="1500"/>
                            </p:stCondLst>
                            <p:childTnLst>
                              <p:par>
                                <p:cTn id="14" presetID="22" presetClass="entr" presetSubtype="8" fill="hold" nodeType="after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20</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2"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9"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20"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grpSp>
        <p:nvGrpSpPr>
          <p:cNvPr id="21" name="Group 2"/>
          <p:cNvGrpSpPr/>
          <p:nvPr/>
        </p:nvGrpSpPr>
        <p:grpSpPr>
          <a:xfrm>
            <a:off x="2638425" y="0"/>
            <a:ext cx="9553575" cy="858982"/>
            <a:chOff x="2638425" y="0"/>
            <a:chExt cx="9553575" cy="376238"/>
          </a:xfrm>
        </p:grpSpPr>
        <p:sp>
          <p:nvSpPr>
            <p:cNvPr id="22" name="Rectangle 1"/>
            <p:cNvSpPr/>
            <p:nvPr/>
          </p:nvSpPr>
          <p:spPr>
            <a:xfrm>
              <a:off x="2638425"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p:cNvSpPr txBox="1"/>
            <p:nvPr/>
          </p:nvSpPr>
          <p:spPr>
            <a:xfrm>
              <a:off x="2895600" y="19256"/>
              <a:ext cx="9296400" cy="320857"/>
            </a:xfrm>
            <a:prstGeom prst="rect">
              <a:avLst/>
            </a:prstGeom>
            <a:noFill/>
          </p:spPr>
          <p:txBody>
            <a:bodyPr wrap="square" rtlCol="0">
              <a:spAutoFit/>
            </a:bodyPr>
            <a:lstStyle/>
            <a:p>
              <a:pPr algn="ctr">
                <a:lnSpc>
                  <a:spcPct val="150000"/>
                </a:lnSpc>
              </a:pPr>
              <a:r>
                <a:rPr lang="ka-GE" sz="1100" b="1" kern="0" dirty="0">
                  <a:solidFill>
                    <a:sysClr val="windowText" lastClr="000000"/>
                  </a:solidFill>
                </a:rPr>
                <a:t> </a:t>
              </a:r>
              <a:endParaRPr lang="ka-GE" sz="800" b="1" kern="0" dirty="0">
                <a:solidFill>
                  <a:sysClr val="windowText" lastClr="000000"/>
                </a:solidFill>
                <a:latin typeface="! BPG LE Studio 02 Caps" panose="020B0503020202020204" pitchFamily="34" charset="0"/>
              </a:endParaRPr>
            </a:p>
          </p:txBody>
        </p:sp>
      </p:grpSp>
      <p:grpSp>
        <p:nvGrpSpPr>
          <p:cNvPr id="24" name="Group 12"/>
          <p:cNvGrpSpPr/>
          <p:nvPr/>
        </p:nvGrpSpPr>
        <p:grpSpPr>
          <a:xfrm>
            <a:off x="1090278" y="1427016"/>
            <a:ext cx="10820402" cy="4433454"/>
            <a:chOff x="556202" y="2317947"/>
            <a:chExt cx="11609738" cy="1664147"/>
          </a:xfrm>
        </p:grpSpPr>
        <p:sp>
          <p:nvSpPr>
            <p:cNvPr id="25" name="TextBox 24"/>
            <p:cNvSpPr txBox="1"/>
            <p:nvPr/>
          </p:nvSpPr>
          <p:spPr>
            <a:xfrm>
              <a:off x="556202" y="2317947"/>
              <a:ext cx="11609738" cy="1652042"/>
            </a:xfrm>
            <a:prstGeom prst="rect">
              <a:avLst/>
            </a:prstGeom>
            <a:noFill/>
          </p:spPr>
          <p:txBody>
            <a:bodyPr wrap="square" rtlCol="0">
              <a:spAutoFit/>
            </a:bodyPr>
            <a:lstStyle/>
            <a:p>
              <a:pPr lvl="0" algn="just">
                <a:buFont typeface="Wingdings" pitchFamily="2" charset="2"/>
                <a:buChar char="§"/>
              </a:pPr>
              <a:r>
                <a:rPr lang="ka-GE" sz="2800" dirty="0" smtClean="0"/>
                <a:t>სასურველია, საკანონმდებლო დონეზე მიღებული იქნას გადაწვეტილება,  რომ ყველა კერძო და სახელმწიფო სამსახურში არსებობდეს გენდერული ურთიერთობების სპეციალისტის შტატი; </a:t>
              </a:r>
            </a:p>
            <a:p>
              <a:pPr algn="just">
                <a:buFont typeface="Wingdings" pitchFamily="2" charset="2"/>
                <a:buChar char="§"/>
              </a:pPr>
              <a:r>
                <a:rPr lang="ka-GE" sz="2800" dirty="0" smtClean="0"/>
                <a:t>საჯარო ასევე კერძო სამსახურებში, ქალთა გააქტიურების  თვალსაზრისით  შესაძლოა სახელმწიფომ დააწესოს/განსაზღვროს სავალდებულო კვოტები დასაქმებულ ქალთა რაოდენობაზე;</a:t>
              </a:r>
              <a:endParaRPr lang="ru-RU" sz="2800" dirty="0" smtClean="0"/>
            </a:p>
            <a:p>
              <a:pPr lvl="0" algn="just"/>
              <a:endParaRPr lang="ru-RU" sz="2800" dirty="0" smtClean="0"/>
            </a:p>
            <a:p>
              <a:pPr algn="just"/>
              <a:endParaRPr lang="ru-RU" sz="2800" dirty="0"/>
            </a:p>
          </p:txBody>
        </p:sp>
        <p:cxnSp>
          <p:nvCxnSpPr>
            <p:cNvPr id="26"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Slide Number Placeholder 3"/>
          <p:cNvSpPr txBox="1">
            <a:spLocks/>
          </p:cNvSpPr>
          <p:nvPr/>
        </p:nvSpPr>
        <p:spPr>
          <a:xfrm>
            <a:off x="8915400" y="66611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29"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0" y="1"/>
            <a:ext cx="2618306" cy="1316182"/>
          </a:xfrm>
          <a:prstGeom prst="rect">
            <a:avLst/>
          </a:prstGeom>
          <a:noFill/>
        </p:spPr>
      </p:pic>
      <p:sp>
        <p:nvSpPr>
          <p:cNvPr id="30" name="Прямоугольник 29"/>
          <p:cNvSpPr/>
          <p:nvPr/>
        </p:nvSpPr>
        <p:spPr>
          <a:xfrm>
            <a:off x="512619" y="554182"/>
            <a:ext cx="11319164" cy="461665"/>
          </a:xfrm>
          <a:prstGeom prst="rect">
            <a:avLst/>
          </a:prstGeom>
        </p:spPr>
        <p:txBody>
          <a:bodyPr wrap="square">
            <a:spAutoFit/>
          </a:bodyPr>
          <a:lstStyle/>
          <a:p>
            <a:pPr lvl="4" algn="just"/>
            <a:r>
              <a:rPr lang="ka-GE" sz="2400" b="1" dirty="0" smtClean="0">
                <a:latin typeface="!BPG! DejaVu Sans" panose="020B0603030804020204" pitchFamily="34" charset="0"/>
              </a:rPr>
              <a:t>                          </a:t>
            </a:r>
          </a:p>
        </p:txBody>
      </p:sp>
      <p:sp>
        <p:nvSpPr>
          <p:cNvPr id="31" name="Rectangle 2"/>
          <p:cNvSpPr>
            <a:spLocks noChangeArrowheads="1"/>
          </p:cNvSpPr>
          <p:nvPr/>
        </p:nvSpPr>
        <p:spPr bwMode="auto">
          <a:xfrm>
            <a:off x="2632364" y="0"/>
            <a:ext cx="92132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Sylfaen" pitchFamily="18" charset="0"/>
              </a:rPr>
              <a:t>ძირითადი</a:t>
            </a:r>
            <a:r>
              <a:rPr kumimoji="0" lang="en-US" sz="2800" b="1" i="0" u="none" strike="noStrike" cap="none" normalizeH="0" baseline="0" dirty="0" smtClean="0">
                <a:ln>
                  <a:noFill/>
                </a:ln>
                <a:solidFill>
                  <a:schemeClr val="tx1"/>
                </a:solidFill>
                <a:effectLst/>
                <a:latin typeface="AcadNusx" pitchFamily="2"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Sylfaen" pitchFamily="18" charset="0"/>
              </a:rPr>
              <a:t>დასკვნები</a:t>
            </a:r>
            <a:r>
              <a:rPr kumimoji="0" lang="en-US" sz="2800" b="1" i="0" u="none" strike="noStrike" cap="none" normalizeH="0" baseline="0" dirty="0" smtClean="0">
                <a:ln>
                  <a:noFill/>
                </a:ln>
                <a:solidFill>
                  <a:schemeClr val="tx1"/>
                </a:solidFill>
                <a:effectLst/>
                <a:latin typeface="AcadNusx" pitchFamily="2"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Sylfaen" pitchFamily="18" charset="0"/>
              </a:rPr>
              <a:t>და</a:t>
            </a:r>
            <a:r>
              <a:rPr kumimoji="0" lang="en-US" sz="2800" b="1" i="0" u="none" strike="noStrike" cap="none" normalizeH="0" baseline="0" dirty="0" smtClean="0">
                <a:ln>
                  <a:noFill/>
                </a:ln>
                <a:solidFill>
                  <a:schemeClr val="tx1"/>
                </a:solidFill>
                <a:effectLst/>
                <a:latin typeface="AcadNusx" pitchFamily="2"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Calibri" pitchFamily="34" charset="0"/>
                <a:ea typeface="Times New Roman" pitchFamily="18" charset="0"/>
                <a:cs typeface="Sylfaen" pitchFamily="18" charset="0"/>
              </a:rPr>
              <a:t>რეკომენდაციები</a:t>
            </a:r>
            <a:r>
              <a:rPr kumimoji="0" lang="ka-GE" sz="2800" b="1" i="0" u="none" strike="noStrike" cap="none" normalizeH="0" baseline="0" dirty="0" smtClean="0">
                <a:ln>
                  <a:noFill/>
                </a:ln>
                <a:solidFill>
                  <a:schemeClr val="tx1"/>
                </a:solidFill>
                <a:effectLst/>
                <a:latin typeface="Calibri" pitchFamily="34" charset="0"/>
                <a:ea typeface="Times New Roman" pitchFamily="18" charset="0"/>
                <a:cs typeface="Sylfaen" pitchFamily="18" charset="0"/>
              </a:rPr>
              <a:t>:</a:t>
            </a:r>
            <a:endParaRPr kumimoji="0" lang="ka-GE"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0842" y="240515"/>
            <a:ext cx="1732492" cy="1886181"/>
          </a:xfrm>
          <a:prstGeom prst="rect">
            <a:avLst/>
          </a:prstGeom>
        </p:spPr>
      </p:pic>
      <p:sp>
        <p:nvSpPr>
          <p:cNvPr id="9" name="TextBox 8"/>
          <p:cNvSpPr txBox="1"/>
          <p:nvPr/>
        </p:nvSpPr>
        <p:spPr>
          <a:xfrm>
            <a:off x="1556757" y="2821188"/>
            <a:ext cx="6160661"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ka-GE" sz="2400" b="1" i="0" u="none" strike="noStrike" kern="0" cap="none" spc="0" normalizeH="0" baseline="0" noProof="0" dirty="0">
                <a:ln>
                  <a:noFill/>
                </a:ln>
                <a:solidFill>
                  <a:sysClr val="windowText" lastClr="000000"/>
                </a:solidFill>
                <a:effectLst/>
                <a:uLnTx/>
                <a:uFillTx/>
                <a:latin typeface="! BPG LE Studio 02 Caps" panose="020B0503020202020204" pitchFamily="34" charset="0"/>
              </a:rPr>
              <a:t>გმადლობთ ყურადღებისათვის!</a:t>
            </a:r>
          </a:p>
        </p:txBody>
      </p:sp>
      <p:sp>
        <p:nvSpPr>
          <p:cNvPr id="2" name="Slide Number Placeholder 1"/>
          <p:cNvSpPr>
            <a:spLocks noGrp="1"/>
          </p:cNvSpPr>
          <p:nvPr>
            <p:ph type="sldNum" sz="quarter" idx="12"/>
          </p:nvPr>
        </p:nvSpPr>
        <p:spPr/>
        <p:txBody>
          <a:bodyPr/>
          <a:lstStyle/>
          <a:p>
            <a:fld id="{012D034E-B67E-49AE-BAC6-A58FB3ABB89A}" type="slidenum">
              <a:rPr lang="en-US" smtClean="0"/>
              <a:pPr/>
              <a:t>21</a:t>
            </a:fld>
            <a:endParaRPr lang="en-US"/>
          </a:p>
        </p:txBody>
      </p:sp>
    </p:spTree>
    <p:extLst>
      <p:ext uri="{BB962C8B-B14F-4D97-AF65-F5344CB8AC3E}">
        <p14:creationId xmlns:p14="http://schemas.microsoft.com/office/powerpoint/2010/main" val="3048127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3</a:t>
            </a:fld>
            <a:endParaRPr lang="en-US"/>
          </a:p>
        </p:txBody>
      </p:sp>
      <p:sp>
        <p:nvSpPr>
          <p:cNvPr id="3"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Номер слайда 1"/>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1"/>
          <p:cNvSpPr/>
          <p:nvPr/>
        </p:nvSpPr>
        <p:spPr>
          <a:xfrm>
            <a:off x="2402898" y="0"/>
            <a:ext cx="9553575" cy="3762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p:cNvSpPr txBox="1"/>
          <p:nvPr/>
        </p:nvSpPr>
        <p:spPr>
          <a:xfrm>
            <a:off x="0" y="678873"/>
            <a:ext cx="12192000" cy="507831"/>
          </a:xfrm>
          <a:prstGeom prst="rect">
            <a:avLst/>
          </a:prstGeom>
          <a:noFill/>
        </p:spPr>
        <p:txBody>
          <a:bodyPr wrap="square" rtlCol="0">
            <a:spAutoFit/>
          </a:bodyPr>
          <a:lstStyle/>
          <a:p>
            <a:pPr algn="ctr">
              <a:lnSpc>
                <a:spcPct val="150000"/>
              </a:lnSpc>
            </a:pPr>
            <a:r>
              <a:rPr lang="ka-GE" b="1" dirty="0" smtClean="0"/>
              <a:t>ქალთა დასაქმების  ზემოქმედება ქვეყნის მშპ-ზე.</a:t>
            </a:r>
            <a:endParaRPr lang="ka-GE" b="1" dirty="0">
              <a:latin typeface="! BPG LE Studio 02 Caps" panose="020B0503020202020204" pitchFamily="34" charset="0"/>
            </a:endParaRPr>
          </a:p>
        </p:txBody>
      </p:sp>
      <p:grpSp>
        <p:nvGrpSpPr>
          <p:cNvPr id="11" name="Group 9"/>
          <p:cNvGrpSpPr/>
          <p:nvPr/>
        </p:nvGrpSpPr>
        <p:grpSpPr>
          <a:xfrm>
            <a:off x="723900" y="2092037"/>
            <a:ext cx="10339387" cy="958154"/>
            <a:chOff x="723900" y="2355323"/>
            <a:chExt cx="10339387" cy="958154"/>
          </a:xfrm>
        </p:grpSpPr>
        <p:sp>
          <p:nvSpPr>
            <p:cNvPr id="12" name="TextBox 11"/>
            <p:cNvSpPr txBox="1"/>
            <p:nvPr/>
          </p:nvSpPr>
          <p:spPr>
            <a:xfrm>
              <a:off x="886691" y="2355323"/>
              <a:ext cx="10176596" cy="461665"/>
            </a:xfrm>
            <a:prstGeom prst="rect">
              <a:avLst/>
            </a:prstGeom>
            <a:noFill/>
          </p:spPr>
          <p:txBody>
            <a:bodyPr wrap="square" rtlCol="0">
              <a:spAutoFit/>
            </a:bodyPr>
            <a:lstStyle/>
            <a:p>
              <a:pPr>
                <a:lnSpc>
                  <a:spcPct val="150000"/>
                </a:lnSpc>
              </a:pPr>
              <a:endParaRPr lang="ka-GE" sz="1600" b="1" dirty="0">
                <a:latin typeface="!BPG! DejaVu Sans" panose="020B0603030804020204" pitchFamily="34" charset="0"/>
              </a:endParaRPr>
            </a:p>
          </p:txBody>
        </p:sp>
        <p:cxnSp>
          <p:nvCxnSpPr>
            <p:cNvPr id="13" name="Straight Connector 16"/>
            <p:cNvCxnSpPr/>
            <p:nvPr/>
          </p:nvCxnSpPr>
          <p:spPr>
            <a:xfrm>
              <a:off x="1009650" y="3313477"/>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4" name="Oval 22"/>
            <p:cNvSpPr/>
            <p:nvPr/>
          </p:nvSpPr>
          <p:spPr>
            <a:xfrm>
              <a:off x="723900" y="2741655"/>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25"/>
          <p:cNvSpPr/>
          <p:nvPr/>
        </p:nvSpPr>
        <p:spPr>
          <a:xfrm>
            <a:off x="0" y="1533012"/>
            <a:ext cx="1866900" cy="495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2"/>
          <p:cNvGrpSpPr/>
          <p:nvPr/>
        </p:nvGrpSpPr>
        <p:grpSpPr>
          <a:xfrm>
            <a:off x="1080654" y="2230583"/>
            <a:ext cx="9848200" cy="3629887"/>
            <a:chOff x="556203" y="2619575"/>
            <a:chExt cx="10566615" cy="1362519"/>
          </a:xfrm>
        </p:grpSpPr>
        <p:sp>
          <p:nvSpPr>
            <p:cNvPr id="19" name="TextBox 18"/>
            <p:cNvSpPr txBox="1"/>
            <p:nvPr/>
          </p:nvSpPr>
          <p:spPr>
            <a:xfrm>
              <a:off x="556203" y="2619575"/>
              <a:ext cx="10536814" cy="156154"/>
            </a:xfrm>
            <a:prstGeom prst="rect">
              <a:avLst/>
            </a:prstGeom>
            <a:noFill/>
          </p:spPr>
          <p:txBody>
            <a:bodyPr wrap="square" rtlCol="0">
              <a:spAutoFit/>
            </a:bodyPr>
            <a:lstStyle/>
            <a:p>
              <a:pPr algn="just">
                <a:lnSpc>
                  <a:spcPct val="150000"/>
                </a:lnSpc>
                <a:buFontTx/>
                <a:buChar char="-"/>
              </a:pPr>
              <a:endParaRPr lang="ka-GE" sz="1600" b="1" dirty="0" smtClean="0">
                <a:latin typeface="!BPG! DejaVu Sans" panose="020B0603030804020204" pitchFamily="34" charset="0"/>
              </a:endParaRPr>
            </a:p>
          </p:txBody>
        </p:sp>
        <p:cxnSp>
          <p:nvCxnSpPr>
            <p:cNvPr id="20" name="Straight Connector 29"/>
            <p:cNvCxnSpPr/>
            <p:nvPr/>
          </p:nvCxnSpPr>
          <p:spPr>
            <a:xfrm>
              <a:off x="1069181" y="3982094"/>
              <a:ext cx="10053637"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Oval 30"/>
            <p:cNvSpPr/>
            <p:nvPr/>
          </p:nvSpPr>
          <p:spPr>
            <a:xfrm>
              <a:off x="723900" y="3376827"/>
              <a:ext cx="209550" cy="20955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p:cNvSpPr txBox="1">
            <a:spLocks/>
          </p:cNvSpPr>
          <p:nvPr/>
        </p:nvSpPr>
        <p:spPr>
          <a:xfrm>
            <a:off x="8610600" y="6356350"/>
            <a:ext cx="27432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12D034E-B67E-49AE-BAC6-A58FB3ABB89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3490"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3489" name="Диаграмма 1"/>
          <p:cNvGraphicFramePr>
            <a:graphicFrameLocks/>
          </p:cNvGraphicFramePr>
          <p:nvPr>
            <p:extLst>
              <p:ext uri="{D42A27DB-BD31-4B8C-83A1-F6EECF244321}">
                <p14:modId xmlns:p14="http://schemas.microsoft.com/office/powerpoint/2010/main" val="70375904"/>
              </p:ext>
            </p:extLst>
          </p:nvPr>
        </p:nvGraphicFramePr>
        <p:xfrm>
          <a:off x="1007153" y="1191490"/>
          <a:ext cx="10086108" cy="4710545"/>
        </p:xfrm>
        <a:graphic>
          <a:graphicData uri="http://schemas.openxmlformats.org/presentationml/2006/ole">
            <mc:AlternateContent xmlns:mc="http://schemas.openxmlformats.org/markup-compatibility/2006">
              <mc:Choice xmlns:v="urn:schemas-microsoft-com:vml" Requires="v">
                <p:oleObj spid="_x0000_s63512" name="Диаграмма" r:id="rId4" imgW="5523455" imgH="3218967" progId="Excel.Chart.8">
                  <p:embed/>
                </p:oleObj>
              </mc:Choice>
              <mc:Fallback>
                <p:oleObj name="Диаграмма" r:id="rId4" imgW="5523455" imgH="3218967" progId="Excel.Chart.8">
                  <p:embed/>
                  <p:pic>
                    <p:nvPicPr>
                      <p:cNvPr id="0" name="Диаграмма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153" y="1191490"/>
                        <a:ext cx="10086108" cy="47105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491" name="Rectangle 3"/>
          <p:cNvSpPr>
            <a:spLocks noChangeArrowheads="1"/>
          </p:cNvSpPr>
          <p:nvPr/>
        </p:nvSpPr>
        <p:spPr bwMode="auto">
          <a:xfrm>
            <a:off x="0" y="32194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dirty="0" smtClean="0"/>
              <a:t>პანდემია და ქალთა დასაქმება</a:t>
            </a:r>
            <a:endParaRPr lang="ru-RU" dirty="0"/>
          </a:p>
        </p:txBody>
      </p:sp>
      <p:sp>
        <p:nvSpPr>
          <p:cNvPr id="4" name="Номер слайда 3"/>
          <p:cNvSpPr>
            <a:spLocks noGrp="1"/>
          </p:cNvSpPr>
          <p:nvPr>
            <p:ph type="sldNum" sz="quarter" idx="12"/>
          </p:nvPr>
        </p:nvSpPr>
        <p:spPr/>
        <p:txBody>
          <a:bodyPr/>
          <a:lstStyle/>
          <a:p>
            <a:fld id="{012D034E-B67E-49AE-BAC6-A58FB3ABB89A}" type="slidenum">
              <a:rPr lang="en-US" smtClean="0"/>
              <a:pPr/>
              <a:t>4</a:t>
            </a:fld>
            <a:endParaRPr lang="en-US"/>
          </a:p>
        </p:txBody>
      </p:sp>
      <p:sp>
        <p:nvSpPr>
          <p:cNvPr id="5" name="Прямоугольник 4"/>
          <p:cNvSpPr/>
          <p:nvPr/>
        </p:nvSpPr>
        <p:spPr>
          <a:xfrm>
            <a:off x="1472665" y="2551837"/>
            <a:ext cx="9163251" cy="1938992"/>
          </a:xfrm>
          <a:prstGeom prst="rect">
            <a:avLst/>
          </a:prstGeom>
        </p:spPr>
        <p:txBody>
          <a:bodyPr wrap="square">
            <a:spAutoFit/>
          </a:bodyPr>
          <a:lstStyle/>
          <a:p>
            <a:pPr algn="just"/>
            <a:r>
              <a:rPr lang="ka-GE" sz="2400" dirty="0"/>
              <a:t>15,600 ”ახალი” უმუშევრიდან, 13,9 ათასი (89%) ქალია და მხოლოდ 1,7 ათასი (11%) კაცია. ამრიგად, 2019 წლის მე-2 კვარტალთან შედარებით, მამაკაცებში უმუშევრობის დონე მხოლოდ 0,1 პროცენტული პუნქტით გაიზარდა, ქალებში კი – 1,8 პროცენტული პუნქტით.</a:t>
            </a:r>
            <a:endParaRPr lang="ru-RU" sz="2400" dirty="0"/>
          </a:p>
        </p:txBody>
      </p:sp>
    </p:spTree>
    <p:extLst>
      <p:ext uri="{BB962C8B-B14F-4D97-AF65-F5344CB8AC3E}">
        <p14:creationId xmlns:p14="http://schemas.microsoft.com/office/powerpoint/2010/main" val="312893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2D034E-B67E-49AE-BAC6-A58FB3ABB89A}" type="slidenum">
              <a:rPr lang="en-US" smtClean="0"/>
              <a:pPr/>
              <a:t>5</a:t>
            </a:fld>
            <a:endParaRPr lang="en-US"/>
          </a:p>
        </p:txBody>
      </p:sp>
      <p:sp>
        <p:nvSpPr>
          <p:cNvPr id="5" name="Прямоугольник 4"/>
          <p:cNvSpPr/>
          <p:nvPr/>
        </p:nvSpPr>
        <p:spPr>
          <a:xfrm>
            <a:off x="1058779" y="644893"/>
            <a:ext cx="10299032" cy="2031325"/>
          </a:xfrm>
          <a:prstGeom prst="rect">
            <a:avLst/>
          </a:prstGeom>
        </p:spPr>
        <p:txBody>
          <a:bodyPr wrap="square">
            <a:spAutoFit/>
          </a:bodyPr>
          <a:lstStyle/>
          <a:p>
            <a:pPr algn="just"/>
            <a:r>
              <a:rPr lang="ka-GE" dirty="0"/>
              <a:t>პანდემიის შედეგად დაზარალდნენ ის სექტორები, სადაც უმეტესად ქალები იყვნენ </a:t>
            </a:r>
            <a:r>
              <a:rPr lang="ka-GE" dirty="0" smtClean="0"/>
              <a:t>დასაქმებულნი. </a:t>
            </a:r>
            <a:r>
              <a:rPr lang="ka-GE" dirty="0"/>
              <a:t>ყველაზე მეტად დაზარალდა მომსახურების სექტორი (მაგ. სასტუმროებმა და რესტორნებმა ან შეწყვიტეს მუშაობა ან მკაცრად შეზღუდულნი იყვნენ თავიანთ საქმიანობაში; მომსახურების სხვა სექტორები (მაგ. საცალო ვაჭრობა, რომელიც, ძირითადად, საჭიროებს პირისპირ ურთიერთქმედებას), მეტწილად შეჩერებული იყო</a:t>
            </a:r>
            <a:r>
              <a:rPr lang="ka-GE" dirty="0" smtClean="0"/>
              <a:t>).</a:t>
            </a:r>
            <a:r>
              <a:rPr lang="ka-GE" dirty="0"/>
              <a:t> სავარაუდოდ, პანდემიამ უმუშევრად დატოვა დამლაგებლები, მზარეულები და ძიძები, რამაც გამოიწვია ის, რომ „ახალ“ უმუშევრებს შორის 89% ქალია.</a:t>
            </a:r>
            <a:endParaRPr lang="ru-RU" dirty="0"/>
          </a:p>
        </p:txBody>
      </p:sp>
    </p:spTree>
    <p:extLst>
      <p:ext uri="{BB962C8B-B14F-4D97-AF65-F5344CB8AC3E}">
        <p14:creationId xmlns:p14="http://schemas.microsoft.com/office/powerpoint/2010/main" val="82463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012D034E-B67E-49AE-BAC6-A58FB3ABB89A}" type="slidenum">
              <a:rPr lang="en-US" smtClean="0"/>
              <a:pPr/>
              <a:t>6</a:t>
            </a:fld>
            <a:endParaRPr lang="en-US"/>
          </a:p>
        </p:txBody>
      </p:sp>
      <p:sp>
        <p:nvSpPr>
          <p:cNvPr id="5" name="Прямоугольник 4"/>
          <p:cNvSpPr/>
          <p:nvPr/>
        </p:nvSpPr>
        <p:spPr>
          <a:xfrm>
            <a:off x="962525" y="683394"/>
            <a:ext cx="10260531" cy="2308324"/>
          </a:xfrm>
          <a:prstGeom prst="rect">
            <a:avLst/>
          </a:prstGeom>
        </p:spPr>
        <p:txBody>
          <a:bodyPr wrap="square">
            <a:spAutoFit/>
          </a:bodyPr>
          <a:lstStyle/>
          <a:p>
            <a:pPr algn="just"/>
            <a:r>
              <a:rPr lang="ka-GE" b="1" dirty="0"/>
              <a:t>რატომ არის ეს საკითხები მნიშვნელოვანი</a:t>
            </a:r>
            <a:r>
              <a:rPr lang="ka-GE" b="1" dirty="0" smtClean="0"/>
              <a:t>?</a:t>
            </a:r>
          </a:p>
          <a:p>
            <a:pPr algn="just"/>
            <a:endParaRPr lang="ka-GE" dirty="0"/>
          </a:p>
          <a:p>
            <a:pPr algn="just"/>
            <a:r>
              <a:rPr lang="ka-GE" dirty="0"/>
              <a:t>ეკონომიკური პოლიტიკის თვალსაზრისით, კვლევების თანახმად, შრომის ბაზარზე ქალებისა და მამაკაცებისთვის თანაბარი ეკონომიკური შესაძლებლობების შექმნა ხელს უწყობს გრძელვადიან პერიოდში ქვეყნის ეკონომიკურ ზრდასა და სიღარიბის შემცირებას. ბოლო წლებში საქართველომ მნიშვნელოვანი პროგრესი განიცადა გენდერული თანასწორობის კუთხით. ამ შედეგების შესანარჩუნებლად მნიშვნელოვანია, თვალი ვადევნოთ პანდემიის გავლენას დასაქმებაზე გენდერული </a:t>
            </a:r>
            <a:r>
              <a:rPr lang="ka-GE" dirty="0" smtClean="0"/>
              <a:t>კუთხით</a:t>
            </a:r>
            <a:r>
              <a:rPr lang="ka-GE" dirty="0"/>
              <a:t>.</a:t>
            </a:r>
          </a:p>
        </p:txBody>
      </p:sp>
    </p:spTree>
    <p:extLst>
      <p:ext uri="{BB962C8B-B14F-4D97-AF65-F5344CB8AC3E}">
        <p14:creationId xmlns:p14="http://schemas.microsoft.com/office/powerpoint/2010/main" val="165847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7</a:t>
            </a:fld>
            <a:endParaRPr lang="en-US"/>
          </a:p>
        </p:txBody>
      </p:sp>
      <p:sp>
        <p:nvSpPr>
          <p:cNvPr id="3" name="Прямоугольник 2"/>
          <p:cNvSpPr/>
          <p:nvPr/>
        </p:nvSpPr>
        <p:spPr>
          <a:xfrm>
            <a:off x="789709" y="2413338"/>
            <a:ext cx="10155382" cy="2308324"/>
          </a:xfrm>
          <a:prstGeom prst="rect">
            <a:avLst/>
          </a:prstGeom>
        </p:spPr>
        <p:txBody>
          <a:bodyPr wrap="square">
            <a:spAutoFit/>
          </a:bodyPr>
          <a:lstStyle/>
          <a:p>
            <a:pPr algn="just"/>
            <a:r>
              <a:rPr lang="ka-GE" sz="2400" dirty="0" smtClean="0"/>
              <a:t>ცნობილია, რომ იმ შემთხვევაში თუ ქალი და მამაკაცი თანაბრად ჩაერთვება შრომის ბაზარზე,  28 $ ტრილიონზე მეტი ანუ 26 % შეიძლება დაემატოს მსოფლიო წლიურ მშპ-ს 2025 წლისთვის. აქვე უნდა აღინიშნოს, რომ მსოფლიოს შრომისუნარიანი მოსახლეობის ნახევარს ქალები წარმოადგენენ, მაგრამ მშპ-ში მათი წილი მხოლოდ  37 % -ია.</a:t>
            </a:r>
            <a:endParaRPr lang="ru-RU" sz="2400" dirty="0"/>
          </a:p>
        </p:txBody>
      </p:sp>
      <p:pic>
        <p:nvPicPr>
          <p:cNvPr id="4"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9020714" y="313794"/>
            <a:ext cx="2618306" cy="162287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8</a:t>
            </a:fld>
            <a:endParaRPr lang="en-US"/>
          </a:p>
        </p:txBody>
      </p:sp>
      <p:pic>
        <p:nvPicPr>
          <p:cNvPr id="3" name="Содержимое 3" descr="8-marti (1).gif"/>
          <p:cNvPicPr>
            <a:picLocks noChangeAspect="1"/>
          </p:cNvPicPr>
          <p:nvPr/>
        </p:nvPicPr>
        <p:blipFill>
          <a:blip r:embed="rId2"/>
          <a:stretch>
            <a:fillRect/>
          </a:stretch>
        </p:blipFill>
        <p:spPr>
          <a:xfrm>
            <a:off x="9625" y="928670"/>
            <a:ext cx="12192000" cy="5929330"/>
          </a:xfrm>
          <a:prstGeom prst="rect">
            <a:avLst/>
          </a:prstGeom>
        </p:spPr>
      </p:pic>
      <p:sp>
        <p:nvSpPr>
          <p:cNvPr id="4" name="Прямоугольник 3"/>
          <p:cNvSpPr/>
          <p:nvPr/>
        </p:nvSpPr>
        <p:spPr>
          <a:xfrm>
            <a:off x="3048000" y="1"/>
            <a:ext cx="7356764" cy="369332"/>
          </a:xfrm>
          <a:prstGeom prst="rect">
            <a:avLst/>
          </a:prstGeom>
        </p:spPr>
        <p:txBody>
          <a:bodyPr wrap="square">
            <a:spAutoFit/>
          </a:bodyPr>
          <a:lstStyle/>
          <a:p>
            <a:r>
              <a:rPr lang="ka-GE" b="1" dirty="0" smtClean="0"/>
              <a:t>ქალისა და მამაკაცის განსხვავებული შრომითი მოდელები</a:t>
            </a:r>
            <a:endParaRPr lang="ru-RU"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012D034E-B67E-49AE-BAC6-A58FB3ABB89A}" type="slidenum">
              <a:rPr lang="en-US" smtClean="0"/>
              <a:pPr/>
              <a:t>9</a:t>
            </a:fld>
            <a:endParaRPr lang="en-US"/>
          </a:p>
        </p:txBody>
      </p:sp>
      <p:sp>
        <p:nvSpPr>
          <p:cNvPr id="3" name="Прямоугольник 2"/>
          <p:cNvSpPr/>
          <p:nvPr/>
        </p:nvSpPr>
        <p:spPr>
          <a:xfrm>
            <a:off x="457199" y="2136338"/>
            <a:ext cx="11152909" cy="3539430"/>
          </a:xfrm>
          <a:prstGeom prst="rect">
            <a:avLst/>
          </a:prstGeom>
        </p:spPr>
        <p:txBody>
          <a:bodyPr wrap="square">
            <a:spAutoFit/>
          </a:bodyPr>
          <a:lstStyle/>
          <a:p>
            <a:pPr algn="just"/>
            <a:r>
              <a:rPr lang="ka-GE" sz="2800" dirty="0" smtClean="0"/>
              <a:t>კერძო სფეროში დასაქმებულთა რაოდენობა  ასეა განაწილებული: </a:t>
            </a:r>
            <a:r>
              <a:rPr lang="en-US" sz="2800" dirty="0" smtClean="0"/>
              <a:t>2020</a:t>
            </a:r>
            <a:r>
              <a:rPr lang="ka-GE" sz="2800" dirty="0" smtClean="0"/>
              <a:t> წელს, დასაქმებულთა </a:t>
            </a:r>
            <a:r>
              <a:rPr lang="en-US" sz="2800" dirty="0" smtClean="0"/>
              <a:t>50.1</a:t>
            </a:r>
            <a:r>
              <a:rPr lang="ka-GE" sz="2800" dirty="0" smtClean="0"/>
              <a:t>%-ს კაცები, ხოლო </a:t>
            </a:r>
            <a:r>
              <a:rPr lang="en-US" sz="2800" dirty="0" smtClean="0"/>
              <a:t>36</a:t>
            </a:r>
            <a:r>
              <a:rPr lang="ka-GE" sz="2800" dirty="0" smtClean="0"/>
              <a:t>%-ს ქალები შეადგენდნენ. ქალები დომინირებენ ეკონომიკური საქმიანობის ისეთ სფეროში, როგორიცაა - ჯანმრთელობის დაცვა და სოციალური უზრუნველყოფა (75%), სასტუმროები და რესტორნები (60%).  ნაკლებად არიან წარმოდგენილი ისეთ სექტორში როგორიცაა მშენებლობა (8%), გადამამუშავებელი მრეწველობა (38%). </a:t>
            </a:r>
            <a:endParaRPr lang="ru-RU" sz="2800" dirty="0"/>
          </a:p>
        </p:txBody>
      </p:sp>
      <p:pic>
        <p:nvPicPr>
          <p:cNvPr id="4" name="Picture 2" descr="\\localfiles\18. პრესსამსახური\Rsu_New_Bold.jpg"/>
          <p:cNvPicPr>
            <a:picLocks noChangeAspect="1" noChangeArrowheads="1"/>
          </p:cNvPicPr>
          <p:nvPr/>
        </p:nvPicPr>
        <p:blipFill>
          <a:blip r:embed="rId2">
            <a:lum bright="74000" contrast="-70000"/>
          </a:blip>
          <a:srcRect/>
          <a:stretch>
            <a:fillRect/>
          </a:stretch>
        </p:blipFill>
        <p:spPr bwMode="auto">
          <a:xfrm>
            <a:off x="9131551" y="341504"/>
            <a:ext cx="2618306" cy="1622873"/>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4393</TotalTime>
  <Words>837</Words>
  <Application>Microsoft Office PowerPoint</Application>
  <PresentationFormat>Произвольный</PresentationFormat>
  <Paragraphs>182</Paragraphs>
  <Slides>21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21</vt:i4>
      </vt:variant>
    </vt:vector>
  </HeadingPairs>
  <TitlesOfParts>
    <vt:vector size="23" baseType="lpstr">
      <vt:lpstr>Аспект</vt:lpstr>
      <vt:lpstr>Диаграмма</vt:lpstr>
      <vt:lpstr>თამილა თურმანიძე</vt:lpstr>
      <vt:lpstr>Презентация PowerPoint</vt:lpstr>
      <vt:lpstr>Презентация PowerPoint</vt:lpstr>
      <vt:lpstr>პანდემია და ქალთა დასაქმება</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AVAZA</cp:lastModifiedBy>
  <cp:revision>226</cp:revision>
  <dcterms:created xsi:type="dcterms:W3CDTF">2016-04-04T15:05:45Z</dcterms:created>
  <dcterms:modified xsi:type="dcterms:W3CDTF">2021-06-19T11:54:07Z</dcterms:modified>
</cp:coreProperties>
</file>