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41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8814B-B43D-4EA9-A19D-2C8E93E8E27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70D-7BA3-4338-A3EB-82CD7AA67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2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4270D-7BA3-4338-A3EB-82CD7AA675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4270D-7BA3-4338-A3EB-82CD7AA675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2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4270D-7BA3-4338-A3EB-82CD7AA675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4270D-7BA3-4338-A3EB-82CD7AA675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5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43D7-A661-ADAF-7E25-F70A2332C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5A26B-B5CE-0FEA-D1ED-FDE35D565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22E4-8D09-F5D0-9CE1-ACCB2613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9C81-5BF1-AAE6-59C9-A1EA9CBB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722D8-B171-2543-399D-FCC6ECC7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1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EBE3-D404-6FF6-C0F3-82908B77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836CC-1998-3703-5176-98EDA09E4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FBC14-D86B-43C5-34FE-E76A92CB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266E6-A8F2-68F7-9E27-663E9B92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2C81E-D2D5-10F9-9C4C-0EAA84DA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E7CC5-1AE0-D72D-F2F2-0BDC64D3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9173B-6437-C576-3DEF-A21F2105F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7A740-9630-389C-75B2-AAE78896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FF73A-BB59-FCD6-9236-814281E3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44406-FB36-00D1-DC8E-01691C19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BBBF-AE09-A9BC-6AB1-E8963CA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94DF-C72A-A031-BF3A-D0010FD6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16160-0223-89DB-2A52-5E1C7A74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9F4A6-324B-3061-C53D-CDC33E51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4A5EB-B625-DD2B-DAC2-E2D528D6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0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E435-40BB-3C51-D041-C3230162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16436-C81C-ADD5-A24C-89E3C396E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90A5D-3793-DDCF-E146-C8D8D018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FD674-AC5A-06EB-C511-A25CEAE5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988FE-5A15-0325-EACF-9759F17E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9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CC24-150C-EBC3-4AF4-CBF410BD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7D03-5709-9471-221A-624237B86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F62FD-2204-6DAF-486A-3A8F0BA48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9EE77-9E4C-28E6-9277-671798E3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5E28A-E5FF-DA2B-F6E2-D94D05B0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ACB4F-F3E8-32FF-A9B3-690399A2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7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FDB0-467A-C569-3B52-C18C2F7B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93709-3309-61B9-E711-6C5B87AD5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EDB7F-DE6C-097A-2C97-80EB6E5AA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6DD63-638D-85AD-D74E-BAD9AF472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946E5-58F7-B565-2F96-8F9479E25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D53EA-22C0-FE8E-2393-A64EB2DE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D85FE-614B-7E80-1A33-BC80868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86DB8-96E3-447E-3E6A-BAC1B942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A1F5-BAF3-9790-4C93-9B87418E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CBFB5-7BE0-AD49-9EFD-113E5B33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111F3-28BB-8ABB-6314-77C23BBA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C5967-EB6F-6CF7-BFE9-6E370691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0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E91C7-32A8-33A6-005F-CC1FDF4D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4485A-7940-AA1C-41EC-3CA826A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0F5B3-9390-C1E1-15AE-5414B4B0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4585-A3FE-5E33-8331-51FCEDFA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BDDA-C6A0-1152-6E24-65B95516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6085C-9172-DF3C-5170-0A01B1E79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41FED-C268-59E1-5E51-6EAFD9E2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3B7AB-D3F2-C0DD-57BD-E93FFB99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01781-5723-96CD-3690-639BA51E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2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B3272-A490-4709-2A88-1B888C67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5B799-E307-7FA4-B7CC-E6F218D03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EA1AA-9C35-AB6A-905C-597897909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D3EDF-3635-67AF-3988-5A5DC9AE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1C872-5454-9FCC-FAEC-0ADCFF4E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21E5-3B11-64AA-3F4A-ED2AAD64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9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C576E-35AC-7FF3-E3B1-05DDC77F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D8E79-F6F5-A5B3-EA1A-97AB0A03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15B4-E535-42A3-74C3-A5CC4A8C3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E31B3-F92B-4531-80F3-1B5436A1C8D8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AB7-88B9-D97D-ECA8-893FE576C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4741-409E-F9B3-99D4-86EC63991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12F4-24AB-4E9F-984A-4BD8F4372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2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BB87-AC94-C728-770E-64F1FC44B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37" y="657142"/>
            <a:ext cx="11935326" cy="5178684"/>
          </a:xfrm>
        </p:spPr>
        <p:txBody>
          <a:bodyPr>
            <a:normAutofit fontScale="90000"/>
          </a:bodyPr>
          <a:lstStyle/>
          <a:p>
            <a:r>
              <a:rPr lang="ka-GE" sz="3600" b="1" dirty="0">
                <a:solidFill>
                  <a:srgbClr val="00B050"/>
                </a:solidFill>
              </a:rPr>
              <a:t>თემურ ავალიანი. ქართული ფილოლოგიიდ დეპარტამენტის ასოცირებული პროფესორი</a:t>
            </a:r>
            <a:br>
              <a:rPr lang="ka-GE" sz="3600" b="1" dirty="0">
                <a:solidFill>
                  <a:srgbClr val="00B050"/>
                </a:solidFill>
              </a:rPr>
            </a:br>
            <a:br>
              <a:rPr lang="ka-GE" sz="4000" b="1" dirty="0">
                <a:solidFill>
                  <a:srgbClr val="FF0000"/>
                </a:solidFill>
              </a:rPr>
            </a:br>
            <a:r>
              <a:rPr lang="ka-GE" sz="3600" b="1" dirty="0">
                <a:solidFill>
                  <a:schemeClr val="tx2"/>
                </a:solidFill>
              </a:rPr>
              <a:t>სამეცნიერო სემინარი თემაზე:</a:t>
            </a:r>
            <a:br>
              <a:rPr lang="ka-GE" sz="3600" b="1" dirty="0">
                <a:solidFill>
                  <a:schemeClr val="tx2"/>
                </a:solidFill>
              </a:rPr>
            </a:br>
            <a:br>
              <a:rPr lang="ka-GE" sz="4000" b="1" dirty="0">
                <a:solidFill>
                  <a:srgbClr val="FF0000"/>
                </a:solidFill>
              </a:rPr>
            </a:br>
            <a:r>
              <a:rPr lang="ka-GE" sz="4000" b="1" dirty="0">
                <a:solidFill>
                  <a:srgbClr val="FF0000"/>
                </a:solidFill>
              </a:rPr>
              <a:t>ექსტრალინგვისტური ფაქტორების ზეგავლენა ანთროპონიმული კორპუსის ფორმირებასა და ცვლაზე</a:t>
            </a:r>
            <a:br>
              <a:rPr lang="ka-GE" sz="4000" b="1" dirty="0">
                <a:solidFill>
                  <a:srgbClr val="FF0000"/>
                </a:solidFill>
              </a:rPr>
            </a:br>
            <a:r>
              <a:rPr lang="ka-GE" sz="4000" b="1" dirty="0">
                <a:solidFill>
                  <a:srgbClr val="FF0000"/>
                </a:solidFill>
              </a:rPr>
              <a:t>(აჭარის მაგალითზე)</a:t>
            </a:r>
            <a:br>
              <a:rPr lang="ka-GE" sz="4000" b="1" dirty="0">
                <a:solidFill>
                  <a:srgbClr val="FF0000"/>
                </a:solidFill>
              </a:rPr>
            </a:br>
            <a:r>
              <a:rPr lang="ka-GE" sz="4000" b="1" dirty="0">
                <a:solidFill>
                  <a:srgbClr val="FF0000"/>
                </a:solidFill>
              </a:rPr>
              <a:t>ბსუ. 2024</a:t>
            </a:r>
            <a:br>
              <a:rPr lang="ka-GE" sz="4900" b="1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75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536028" y="57857"/>
            <a:ext cx="115429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პიროვნულ სახელთა კორპუსი ოსმალური ოკუპაციი</a:t>
            </a:r>
            <a:r>
              <a:rPr lang="ka-GE" sz="2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ს შემდგომ პერიოდში და საბჭოთა ოკუპაციის საწყის ეტაპზე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(1878 – 1940)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73DF0-F446-5BB9-D00C-CA7FE1B1EF3D}"/>
              </a:ext>
            </a:extLst>
          </p:cNvPr>
          <p:cNvSpPr txBox="1"/>
          <p:nvPr/>
        </p:nvSpPr>
        <p:spPr>
          <a:xfrm>
            <a:off x="1" y="1126607"/>
            <a:ext cx="1207901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განსხვავებული </a:t>
            </a:r>
            <a:r>
              <a:rPr lang="ka-GE" sz="22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სიტუაციაა პიროვნულ სახელთა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ტრანსფორმაციის მიმართულებით: ის ისე მარტივად და სპონტანურად არ განხორციელებულა, როგორც გვარსახელების შემთხვევაში მოხდა.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b="1" dirty="0"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1922 წელის </a:t>
            </a:r>
            <a:r>
              <a:rPr lang="ka-GE" sz="2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აღწერილი მოსახლეობის აბსოლუტური უმრავლესობა მუსლიმანური სახელების მატარებელია.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b="1" dirty="0"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1922 წლის 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მონაცემების მიხედვით, მაგალითად, იმდროინდელ სასწავლო დაწესებულებებში ასწავლიდა 35 მასწავლებელი. მათგან  აბსოლუტურად ყველას მუსლიმანური პიროვნული სახელი ერქვა,  ხოლო   12  - ,,ეფენდი“  კომპონენტის შემცველი იყო: </a:t>
            </a:r>
            <a:r>
              <a:rPr lang="ka-GE" sz="22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ახმედ ეფენდი, ოსმან ეფენდი, მუსტაფა ეფენდი, აბდულ ეფენდი, იაყუფ ეფენდი, ალი ეფენდი, იაუზ ეფენდი.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200" b="1" dirty="0"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1927 წლის 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მონაცემებითაც ანალოგიური ვითარებაა: ხულოს  (შუახევთან ერთად) რაიონის სკოლების 58 პერსონალიდან  თითქმის ყველა მუსლიმანური სახელების და მამის სახელების მატარებელია:</a:t>
            </a:r>
            <a:r>
              <a:rPr lang="ka-GE" sz="22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2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ახმედ (ასლანის ძე, ისმაილის ძე, ალის ძე);  იუნუს (დურსუნის ძე, მევლუდის ძე, ხუსნის ძე); მემედ (ემინის ძე, ესადის ძე, შამილის ძე); მუხამედ (უსუფის ძე, ხასანის ძე, ზაბითის ძე) </a:t>
            </a:r>
            <a:r>
              <a:rPr lang="ka-GE" sz="22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 სხვა.</a:t>
            </a:r>
            <a:r>
              <a:rPr lang="ka-GE" sz="22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endParaRPr lang="ru-RU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6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564931" y="-78828"/>
            <a:ext cx="115429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6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პიროვნულ სახელთა კორპუსი საბჭოთა ოკუპაციი</a:t>
            </a:r>
            <a:r>
              <a:rPr lang="ka-GE" sz="26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ს მეორე ეტაპზე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6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(1944 – 1991)</a:t>
            </a:r>
            <a:endParaRPr lang="ru-RU" sz="2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73DF0-F446-5BB9-D00C-CA7FE1B1EF3D}"/>
              </a:ext>
            </a:extLst>
          </p:cNvPr>
          <p:cNvSpPr txBox="1"/>
          <p:nvPr/>
        </p:nvSpPr>
        <p:spPr>
          <a:xfrm>
            <a:off x="0" y="667103"/>
            <a:ext cx="12079013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/>
              <a:t>აჭარის მუსლიმანი მოსახლეობის ღრმად მორწმუნე ნაწილი ვერც კომუნისტური ათეიზმის პირობებში </a:t>
            </a:r>
            <a:r>
              <a:rPr lang="ka-GE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ელეოდა მუსლიმანურ სახელებს</a:t>
            </a:r>
            <a:r>
              <a:rPr lang="ka-GE" sz="2200" dirty="0"/>
              <a:t>, რითაც  ფარულად ხაზს უსვამდა თავის რელიგიურ (მუსლიმანურ) იდენტობას (ისევე, როგორც ფარულად მარხულობდა, ფარულად ლოცულობდა და ა.შ.).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/>
              <a:t>ამავე დროს </a:t>
            </a:r>
            <a:r>
              <a:rPr lang="ka-GE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მათი კვალის წაშლა საბჭოთა ხელისუფლებამ სახელმწიფო პოლიტიკის რანგში აიყვანა.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რატომ? </a:t>
            </a:r>
            <a:r>
              <a:rPr lang="ka-GE" sz="2200" b="1" dirty="0">
                <a:highlight>
                  <a:srgbClr val="FFFF00"/>
                </a:highlight>
              </a:rPr>
              <a:t>იმიტომ,  რომ  ნატოს წევრი თურქეთის, როგორც   მტრული სახელმწიფოს  სასაზღვრო ზოლში საბჭოთა კავშირისთვის ყოვლად დაუშვებელი იყო ნებისმიერი სახის თურქული ელემენტის არსებობა, ოღომდ </a:t>
            </a:r>
            <a:r>
              <a:rPr lang="ka-GE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არა იმიტომ, რომ  ქართული  ან ქრისტიანული ანთროპონიმიის აღორძინება სურდა.</a:t>
            </a:r>
            <a:r>
              <a:rPr lang="ka-GE" sz="2200" b="1" dirty="0">
                <a:highlight>
                  <a:srgbClr val="FFFF00"/>
                </a:highlight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1950-იან წლებიდან ამუშავდა მთელი სიმძლავრით  ფარული ზეწოლის საბჭოური მექანიზმი: აშკარად გამოკვეთილი მუსლიმანური სახელების მქონე ახალგაზრდა კადრებს კარიერულ წინსვლაში ფარულად, თუმცა მაქსიმალურად ეშლებოდათ ხელი,  რის გამოც  ახალგაზრდა თაობაში მუსლიმანურმა სახელებმა არაოფიციალურ (საოჯახო, სანათესავო) </a:t>
            </a:r>
            <a:r>
              <a:rPr lang="ka-GE" sz="22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საკომუნიკაციო სივრცეში გადაინაცვლა. საჯარო სივრცეში ისინი ე.წ. ახალმა, ოფიციალურმა, არამუსლიმანურმა სახელებმა ჩაანაცვლა. </a:t>
            </a:r>
            <a:r>
              <a:rPr lang="ka-GE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ასე ჩნდება ორსახელიანობა</a:t>
            </a:r>
            <a:endParaRPr lang="ru-RU" sz="2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669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564931" y="-78828"/>
            <a:ext cx="115429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6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პიროვნულ სახელთა კორპუსი საბჭოთა ოკუპაციი</a:t>
            </a:r>
            <a:r>
              <a:rPr lang="ka-GE" sz="26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ს მეორე ეტაპზე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6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(1944 – 1991)</a:t>
            </a:r>
            <a:endParaRPr lang="ru-RU" sz="2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EB930-2808-6AC7-5E13-467B1CA88F12}"/>
              </a:ext>
            </a:extLst>
          </p:cNvPr>
          <p:cNvSpPr txBox="1"/>
          <p:nvPr/>
        </p:nvSpPr>
        <p:spPr>
          <a:xfrm>
            <a:off x="42041" y="868903"/>
            <a:ext cx="12065876" cy="542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b="1" dirty="0">
                <a:ea typeface="Times New Roman" panose="02020603050405020304" pitchFamily="18" charset="0"/>
              </a:rPr>
              <a:t>1951 წელი - </a:t>
            </a:r>
            <a:r>
              <a:rPr lang="ka-GE" sz="22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ქედის რაიონის სკოლების  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119 მასწავლებლის  77 სახელიდან </a:t>
            </a:r>
            <a:r>
              <a:rPr lang="ka-GE" sz="2200" b="1" dirty="0"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</a:rPr>
              <a:t>45 (57%) 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მუსლიმანურია: </a:t>
            </a:r>
            <a:r>
              <a:rPr lang="ka-GE" sz="22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აბდულ, </a:t>
            </a:r>
            <a:r>
              <a:rPr lang="ka-GE" sz="22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აიშე, ალიოსმანი, ასიე, აქიფი, ახმედი, დურსუნი, ელმასი, ენვერი, თუნთული, ისკენდერი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, </a:t>
            </a:r>
            <a:r>
              <a:rPr lang="ka-GE" sz="22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ისმეთი 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2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 სხვა.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b="1" dirty="0">
                <a:ea typeface="Times New Roman" panose="02020603050405020304" pitchFamily="18" charset="0"/>
              </a:rPr>
              <a:t>1951 წელი - </a:t>
            </a:r>
            <a:r>
              <a:rPr lang="ka-GE" sz="22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ხულოს რაიონის სკოლების მასწავლებელთა  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75 პიროვნული სახელიდან მუსლიმანურია </a:t>
            </a:r>
            <a:r>
              <a:rPr lang="ka-GE" sz="2200" b="1" dirty="0"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</a:rPr>
              <a:t>44 (59%) 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–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ალი,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აქიფ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ახმედ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ენვერ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ი,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ისკენდერ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ი,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მევლუდ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მელექ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ი,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მემედ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ი,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მეხფულე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მინერ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</a:t>
            </a:r>
            <a:r>
              <a:rPr lang="ka-GE" sz="22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ka-GE" sz="22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და სხვა.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b="1" dirty="0">
                <a:ea typeface="Times New Roman" panose="02020603050405020304" pitchFamily="18" charset="0"/>
              </a:rPr>
              <a:t>ამავე წელს  ,,ქედის და ხულოს სახელმწიფო პედსასწავლებლების </a:t>
            </a:r>
            <a:r>
              <a:rPr lang="da-DK" sz="2200" b="1" dirty="0">
                <a:ea typeface="Times New Roman" panose="02020603050405020304" pitchFamily="18" charset="0"/>
              </a:rPr>
              <a:t>IV </a:t>
            </a:r>
            <a:r>
              <a:rPr lang="ka-GE" sz="2200" b="1" dirty="0">
                <a:ea typeface="Times New Roman" panose="02020603050405020304" pitchFamily="18" charset="0"/>
              </a:rPr>
              <a:t>კურსის მოსწავლეები არიან: </a:t>
            </a:r>
            <a:r>
              <a:rPr lang="ka-GE" sz="2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ავთანდილი, აკაკი, გიორგი, გურამი, დავითი, დურმიშხანი, ვალერიანი, ვახტანგი, ვლადიმერი, ზურაბი, იაშა, ილია, მიხეილი, ნოდარი, ნუგზარი,  საშა, შალვა, შოთა; ამირანი, ლალი, მამია, სოფიო, შალვა. </a:t>
            </a:r>
            <a:endParaRPr lang="ru-RU" sz="2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1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0" y="126124"/>
            <a:ext cx="121079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6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პიროვნულ სახელთა კორპუსი  პოსტსაბჭოთა ეტაპზე</a:t>
            </a:r>
            <a:r>
              <a:rPr lang="ka-GE" sz="26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 </a:t>
            </a:r>
            <a:r>
              <a:rPr lang="ka-GE" sz="26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(1991</a:t>
            </a:r>
            <a:r>
              <a:rPr lang="ka-GE" sz="26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წლიდან დღემდე)</a:t>
            </a:r>
            <a:endParaRPr lang="ru-RU" sz="2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A7B9D-E287-07AC-AF17-E553B3B37DB5}"/>
              </a:ext>
            </a:extLst>
          </p:cNvPr>
          <p:cNvSpPr txBox="1"/>
          <p:nvPr/>
        </p:nvSpPr>
        <p:spPr>
          <a:xfrm>
            <a:off x="449316" y="892320"/>
            <a:ext cx="117426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1990-იან წლებიდან, რწმენისა და პიროვნული თავისუფლების ეპოქის დადგომისთანავე, იწყება პიროვნული სახელის დარქმევის ყოველგვარი </a:t>
            </a:r>
            <a:r>
              <a:rPr lang="ka-GE" sz="22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ზეწოლის ფაქტორებისგან განთავისუფლების პროცესი.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შედეგად ბევრმა უკან მოაბრუნა არაერთი მუსლიმანური სახელი, რომლებიც 60 - იანი წლების შემდეგ აღარ ფიგურირებდა;</a:t>
            </a:r>
          </a:p>
          <a:p>
            <a:pPr marL="285750" marR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>
                <a:latin typeface="Sylfaen" panose="010A0502050306030303" pitchFamily="18" charset="0"/>
                <a:ea typeface="Times New Roman" panose="02020603050405020304" pitchFamily="18" charset="0"/>
              </a:rPr>
              <a:t>ასე მაგალითად 1990-იან წლებში დაბადებულნი არიან:</a:t>
            </a:r>
            <a:r>
              <a:rPr lang="ka-GE" sz="2200" b="1" i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2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მუხამედ -15  (1990-1996);  მევლუდ -12 (1997);  სურიე - 6 (1995); ახმედ-5 (1996). ადემ, აიშე - 4 (1998);  ხუსეინ - 4 (1994); მურთაზ - 3 (1997); ენვერ -3 (1994); ხემიდ - 3 (1996); ფატყუმე - 2 (1997), ოსმან - 2 (1996), მემედ -2 (1995);  აბას (1998), საადეთი (1997); მახმუდ (1997) </a:t>
            </a: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და სხვა</a:t>
            </a:r>
          </a:p>
          <a:p>
            <a:pPr marL="285750" marR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მეორე მხრივ, პიროვნულმა სახელმა ძალიან მალე საერთოდ </a:t>
            </a:r>
            <a:r>
              <a:rPr lang="ka-GE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დაკარგა რელიგიური იდენტობის მარკერის ფუნქცია </a:t>
            </a:r>
            <a:r>
              <a:rPr lang="ka-G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და მთლიანად თავისუფალ ნებას დაექვემდებარა.  ახალგაზრდა მუსლიმი ქართველები  აღარ ატარებენ ძველ დოგმატურ მუსლიმურ სახელებს</a:t>
            </a:r>
          </a:p>
          <a:p>
            <a:pPr marL="285750" marR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ასე მაგალითად, როგორც სოციალური ქსელებიდან ჩანს, ახალგაზრდა ქართველი </a:t>
            </a:r>
            <a:r>
              <a:rPr lang="ka-G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მუსლიმები  არიან: </a:t>
            </a:r>
            <a:r>
              <a:rPr lang="ka-GE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მერი, დალი, ინგა, სოფო, ტარიელი, რატი, ბაგრატი, მინდია, თეონა, დათო  </a:t>
            </a:r>
            <a:r>
              <a:rPr lang="ka-G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და სხვები.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0" y="126124"/>
            <a:ext cx="121079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6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პიროვნულ სახელთა კორპუსი  პოსტსაბჭოთა ეტაპზე</a:t>
            </a:r>
            <a:r>
              <a:rPr lang="ka-GE" sz="26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 </a:t>
            </a:r>
            <a:r>
              <a:rPr lang="ka-GE" sz="26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(1991</a:t>
            </a:r>
            <a:r>
              <a:rPr lang="ka-GE" sz="26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წლიდან დღემდე)</a:t>
            </a:r>
            <a:endParaRPr lang="ru-RU" sz="2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A7B9D-E287-07AC-AF17-E553B3B37DB5}"/>
              </a:ext>
            </a:extLst>
          </p:cNvPr>
          <p:cNvSpPr txBox="1"/>
          <p:nvPr/>
        </p:nvSpPr>
        <p:spPr>
          <a:xfrm>
            <a:off x="449316" y="892320"/>
            <a:ext cx="1174268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ხულოს მუნიციპალიტეტის ღორჯომის ხეობაშიც კი, სადაც მოსახლეობის აბსოლუტური უმრავლესობა მუსლიმანია, მშობლები ბავშვებს აღარ არქმევენ ძველ, დოგმატურ მუსლიმანურ პიროვნულ სახელებს, თუმცა ამას უკვე  მათ არავინ აღარ აიძულებს. </a:t>
            </a:r>
          </a:p>
          <a:p>
            <a:pPr marL="285750" marR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ka-G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მთლიანობაში 2016-2017 წლების მონაცემების მიხედვით ხულოს ადმინისტრაციულ-ტერიტორიულ ერთეულში   მოქმედ 16 ბაგა-ბაღის 657 აღსაზრდელს ერქვა შემდეგი 159 პიროვნული სახელი:  ამალია, ალეკო, ალექსანდრე, ალექსი, ალინა, ალუდა, ანა, ანუკი, ანამარია, ანასტასია, ანანო, ანდრია, ანრი, ანრიკე, ანიტა,  აჩიკო, ბადრი, ბარბარე, ბაქარ, ბაჩი, ბაჩუკი, ბერნა, ბექა, გაბრიელ, გაბრიელა, გაგა, გეგა, გვანცა, გიგა, გიგი, გიგლა, გიორგი,    გუგა, დარინა, დავით, დათა, დათო, დაჩი, დიანა, დიმა, დიმიტრი, დიტო, ეკა, ელდარ, ეთერ, ელენე, ელისაბედ, ელისო, ელზა,   ზაალ, ზურა, ზურიკო, თათია, თაკო,  თეა, თეო,  თამთა, თიკა, თინიკო, თორნიკე, სოფია,  ქრისტინა, შაკო, შოთიკო, ხატია, ხვიჩა, ცოტნე   და სხვა.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2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E5937-89E9-E44F-738D-9033EFFB7A0B}"/>
              </a:ext>
            </a:extLst>
          </p:cNvPr>
          <p:cNvSpPr txBox="1"/>
          <p:nvPr/>
        </p:nvSpPr>
        <p:spPr>
          <a:xfrm>
            <a:off x="394138" y="79429"/>
            <a:ext cx="11797862" cy="668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დასკვნა.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36004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ამრიგად</a:t>
            </a:r>
            <a:r>
              <a:rPr lang="ka-GE" sz="2400" b="1" dirty="0">
                <a:latin typeface="Sylfaen" panose="010A0502050306030303" pitchFamily="18" charset="0"/>
                <a:ea typeface="Times New Roman" panose="02020603050405020304" pitchFamily="18" charset="0"/>
              </a:rPr>
              <a:t>:</a:t>
            </a:r>
            <a:endParaRPr lang="ka-GE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45" algn="just">
              <a:lnSpc>
                <a:spcPct val="150000"/>
              </a:lnSpc>
            </a:pP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გვარსახელთა და პიროვნულ სახელთა კორპუსის </a:t>
            </a:r>
            <a:r>
              <a:rPr lang="ka-GE" sz="2400" dirty="0">
                <a:ea typeface="Times New Roman" panose="02020603050405020304" pitchFamily="18" charset="0"/>
              </a:rPr>
              <a:t>რელიგიურ-პოლიტიკური ფაქტორებით განპირობებული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ცვლა  ზემო აჭარის ანთროპონიმული სურათის ტრანსფორმაციის  ერთ-ერთი მნიშვნელოვანი დამახასიათებელი ნიშანი იყო მთელ 4 საუკუნეზე მეტი ხნის განმავლობაში. კვლევა გვიჩვენებს, რომ დღეისათვის სიტუაცია რადიკალურად არის შეცვლილი: ევროინტეგრაციისა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და თავისუფალი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სამოქალაქო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საზოგადოების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მშენებლობის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გზაზე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მყარად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შემდგარი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საქართველოს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მოსახლეობა 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აღარ ექვემდებარება რაიმე სახის ზეწოლას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და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სავსებით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ლოგიკურად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ეუბნება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უარს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ისეთ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მოძველებულ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დოგმატურ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მოთხოვნას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როგორიცაა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მშობლის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მიერ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შვილისათვის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სახელის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შერჩევაში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მაინცა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და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მაინც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რელიგიური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ფაქტორის</a:t>
            </a:r>
            <a:r>
              <a:rPr lang="ka-G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გათვალისწინება.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4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35CD2-9407-BF4B-1F9E-E24A9945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89" y="2187287"/>
            <a:ext cx="2669345" cy="342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9331" name="მართკუთხედი 2">
            <a:extLst>
              <a:ext uri="{FF2B5EF4-FFF2-40B4-BE49-F238E27FC236}">
                <a16:creationId xmlns:a16="http://schemas.microsoft.com/office/drawing/2014/main" id="{500407AB-7C9C-6E05-7134-B11666C2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685800"/>
            <a:ext cx="8243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a-GE" altLang="ka-GE" sz="4400" b="1">
                <a:solidFill>
                  <a:srgbClr val="FF0000"/>
                </a:solidFill>
              </a:rPr>
              <a:t>გმადლობთ ყურადღებისათვის </a:t>
            </a:r>
            <a:endParaRPr lang="ru-RU" altLang="ka-GE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38508-0DD2-0387-4EB1-CBB963ED3F64}"/>
              </a:ext>
            </a:extLst>
          </p:cNvPr>
          <p:cNvSpPr txBox="1"/>
          <p:nvPr/>
        </p:nvSpPr>
        <p:spPr>
          <a:xfrm>
            <a:off x="235527" y="898229"/>
            <a:ext cx="11720946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ჩვენი განხილვის თემაა ის, თუ რა გავლენას ახდენს ექსტრალინგვისტური ფაქტორები ანთროპონიმიის ფორმირებასა და ცვლაზე.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ka-GE" sz="2400" b="1" dirty="0">
              <a:solidFill>
                <a:srgbClr val="FF0000"/>
              </a:solidFill>
              <a:latin typeface="Sylfaen" panose="010A0502050306030303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ka-GE" sz="2400" b="1" dirty="0">
              <a:solidFill>
                <a:srgbClr val="FF0000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საკითხი განხილულია ზემო აჭარის ანთროპონიმული სურათის ტრანსფორმაციის მაგალითზე, რასაც ჰქონდა ადგილი  მთლიანობაში 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დაახლოებით ოთხი საუკუნის განმავლობაში.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126B3-2650-8EBE-4061-BCA7F1868B72}"/>
              </a:ext>
            </a:extLst>
          </p:cNvPr>
          <p:cNvSpPr txBox="1"/>
          <p:nvPr/>
        </p:nvSpPr>
        <p:spPr>
          <a:xfrm>
            <a:off x="3377762" y="375009"/>
            <a:ext cx="609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a-GE" sz="28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შესავალი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B072C-4746-FDB2-07C7-26AA77FE4726}"/>
              </a:ext>
            </a:extLst>
          </p:cNvPr>
          <p:cNvSpPr txBox="1"/>
          <p:nvPr/>
        </p:nvSpPr>
        <p:spPr>
          <a:xfrm>
            <a:off x="472964" y="2388571"/>
            <a:ext cx="11398469" cy="4469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აჭარის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, 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კონკრეტულად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ზემო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აჭარის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მაგალითზე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,</a:t>
            </a:r>
            <a:r>
              <a:rPr lang="ka-GE" sz="2400" b="1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ეს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პროცესი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სამ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ეტაპად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წარიმართა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: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1363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-16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საუკუნის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მიწურულიდან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ოსმალური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ოკუპაციის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დასაწყისი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დან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) 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მე-20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საუკუნის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20-იან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წლებამდე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საბჭოთა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ოკუპაციის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დასაწყის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ამდე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);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1363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1921-1990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წლები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საბჭოთა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ოკუპაციის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პერიოდი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);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1363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1991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წლიდან</a:t>
            </a:r>
            <a:r>
              <a:rPr lang="en-US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დღემდე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პოსტსაბჭოთა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პერიოდი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).  </a:t>
            </a:r>
            <a:endParaRPr lang="ka-GE" sz="2400" b="1" dirty="0">
              <a:solidFill>
                <a:srgbClr val="FF0000"/>
              </a:solidFill>
              <a:latin typeface="Sylfaen" panose="010A0502050306030303" pitchFamily="18" charset="0"/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a-G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ტრანსფორმაციის პროცესი  სხვადასხვაგვარად წარიმართა  პიროვნული სახელებისა და გვარსახელთა კორპუსებში, რასაც ცალ-ცალკე განვიხილავთ.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51241-A722-2965-694A-F3E17A6AEAE8}"/>
              </a:ext>
            </a:extLst>
          </p:cNvPr>
          <p:cNvSpPr txBox="1"/>
          <p:nvPr/>
        </p:nvSpPr>
        <p:spPr>
          <a:xfrm>
            <a:off x="1087820" y="468232"/>
            <a:ext cx="10783613" cy="132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ზემო აჭარის ანთროპონიმული კორპუსის არაერთგზის ტრანსფორმაციის 400-წლიანი პერიოდი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4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1137745" y="-193918"/>
            <a:ext cx="10783613" cy="67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ათვლის წერტილი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53B3F-C212-9794-DE9E-62D16659B265}"/>
              </a:ext>
            </a:extLst>
          </p:cNvPr>
          <p:cNvSpPr txBox="1"/>
          <p:nvPr/>
        </p:nvSpPr>
        <p:spPr>
          <a:xfrm>
            <a:off x="-42360" y="772510"/>
            <a:ext cx="425175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ათვლის წერტილი არის </a:t>
            </a:r>
            <a:r>
              <a:rPr lang="da-DK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  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საუკუნის მეორე ნახევარი,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როცა აჭარა  საბოლოოდ აღმოჩნდა ოსმალო დამპყრობლების ხელში, რომლებმაც სწორედ ამ პერიოდში ჩაატარეს მოსახლეობის პირველი აღწერა, რომლის მასალებიც ქართულად ითარგმნა და გამოიცა. </a:t>
            </a:r>
            <a:r>
              <a:rPr lang="ka-GE" sz="2400" b="1" dirty="0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Shashikadze</a:t>
            </a:r>
            <a:r>
              <a:rPr lang="en-US" sz="2400" b="1" dirty="0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Zaza,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Makharadze</a:t>
            </a:r>
            <a:r>
              <a:rPr lang="en-US" sz="2400" b="1" dirty="0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Mirian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and short registries of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Liva</a:t>
            </a:r>
            <a:r>
              <a:rPr lang="en-US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Adjara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“) </a:t>
            </a:r>
          </a:p>
          <a:p>
            <a:endParaRPr lang="ka-GE" sz="2400" b="1" dirty="0">
              <a:solidFill>
                <a:srgbClr val="FF0000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9FFF0-B167-B61C-F682-ADF05C58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644" y="929635"/>
            <a:ext cx="3771296" cy="5313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16B12-DB19-2047-D349-607AFA31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195" y="929635"/>
            <a:ext cx="3771296" cy="53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4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1106214" y="200219"/>
            <a:ext cx="10783613" cy="67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პიროვნულ სახელთა კორპუსი ოსმალურ ოკუპაციამდე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53B3F-C212-9794-DE9E-62D16659B265}"/>
              </a:ext>
            </a:extLst>
          </p:cNvPr>
          <p:cNvSpPr txBox="1"/>
          <p:nvPr/>
        </p:nvSpPr>
        <p:spPr>
          <a:xfrm>
            <a:off x="349608" y="1536174"/>
            <a:ext cx="115876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a-GE" sz="2400" b="1" dirty="0">
              <a:solidFill>
                <a:srgbClr val="FF0000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2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აღნიშნული აღწერის მასალებში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დაფიქსირებულია ოსმალურ ოკუპაციამდელი მომენტის 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 პიროვნული სახელი,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ka-GE" sz="2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რომელთა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აბსოლუტური უმრავლესობა არამუსლიმანურია, კერძოდ, საეკლესიო კალენდარული (ბერძნულ-ლათინური ან ებრაული)</a:t>
            </a:r>
            <a:r>
              <a:rPr lang="en-US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უშუალოდ ქართულია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a-GE" sz="2400" b="1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ყველაზე რეიტინგულ 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პიროვნულ სახელთა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პირველი ათეული ასეთია: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გიორგი, გოგიჩა, იოსებ, მახარებელ, გაბრიელ, ბასილი, იოანე, ლევან, აბრამ, ზაქარია </a:t>
            </a:r>
            <a:r>
              <a:rPr lang="ka-GE" sz="2400" b="1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2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Giorgi, Gogicha, Ioseb, Makharebel, Gabriel, Basil, Ioane, Levan, Abram, Zakaria </a:t>
            </a:r>
            <a:r>
              <a:rPr lang="ka-GE" sz="2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6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323193" y="263281"/>
            <a:ext cx="10783613" cy="67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გვარ</a:t>
            </a:r>
            <a:r>
              <a:rPr lang="ka-GE" sz="28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სახელთა კორპუსი ოსმალურ</a:t>
            </a:r>
            <a:r>
              <a:rPr lang="ka-GE" sz="28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ოკუპაციამდე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2712B-E38E-1946-DFC2-C9C99191546C}"/>
              </a:ext>
            </a:extLst>
          </p:cNvPr>
          <p:cNvSpPr txBox="1"/>
          <p:nvPr/>
        </p:nvSpPr>
        <p:spPr>
          <a:xfrm>
            <a:off x="457199" y="1693861"/>
            <a:ext cx="10515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რაც შეეხება გვარსახელებს, ჩვენ არ შევუდგებით მსჯელობას იმის შესახებ, არის თუ არა დაფიქსირებული ისინი მსგავს „დავთრებში“, ანუ  გვაქვს თუ არა გვარსახელი ისეთი ტიპის ანთროპონომულ მოდელში, როგორიცაა: </a:t>
            </a:r>
            <a:r>
              <a:rPr lang="ka-GE" sz="2800" b="1" dirty="0"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იოანე, ძე გიორგის</a:t>
            </a:r>
            <a:r>
              <a:rPr lang="ka-GE" sz="2800" b="1" dirty="0"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</a:t>
            </a:r>
            <a:r>
              <a:rPr lang="ka-GE" sz="2800" b="1" dirty="0"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(და არა - იოანე გიორგის ძე, საიდანაც შეიძლებოდა მიგვეღო 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იოანე გიორგიძე). </a:t>
            </a:r>
            <a:r>
              <a:rPr lang="en-US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ეს სხვა თემაა. აღვნიშნავთ მხოლოდ იმას, რომ აქაც იგივე სურათია.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213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1106214" y="0"/>
            <a:ext cx="107836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პიროვნულ სახელთა კორპუსი ოსმალურ ოკუპაციის პერიოდში (1575-1878)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FC46D-F461-C9A0-C011-08BEB6EEE44C}"/>
              </a:ext>
            </a:extLst>
          </p:cNvPr>
          <p:cNvSpPr txBox="1"/>
          <p:nvPr/>
        </p:nvSpPr>
        <p:spPr>
          <a:xfrm>
            <a:off x="126124" y="1643782"/>
            <a:ext cx="117637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სიტუაცია რადიკალურად იცვლება ოსმალური ოკუპაციის პერიოდში,</a:t>
            </a:r>
            <a:r>
              <a:rPr lang="ka-GE" sz="2800" b="1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ასე მაგალითად, 1835 წლის   აჭარის მოსახლეობის ოსმალური აღწერის მასალები</a:t>
            </a:r>
            <a:r>
              <a:rPr lang="ka-GE" sz="2800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მიხედვით,</a:t>
            </a:r>
            <a:r>
              <a:rPr lang="en-US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სოფლებში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cadNusx" pitchFamily="2" charset="0"/>
              </a:rPr>
              <a:t>დანდალოს, ჯალაბაშვილებსა და ხარაულაში მცხოვრები 504 მამაკაცი ატარებს 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cadNusx" pitchFamily="2" charset="0"/>
              </a:rPr>
              <a:t>70 პიროვნულ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cadNusx" pitchFamily="2" charset="0"/>
              </a:rPr>
              <a:t> სახელს,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cadNusx" pitchFamily="2" charset="0"/>
              </a:rPr>
              <a:t> რომლებიც უკვე მთლიანად არაქართული და არაქრისტიანულ-არაკალენდარულია.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cadNusx" pitchFamily="2" charset="0"/>
              </a:rPr>
              <a:t>მათი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cadNusx" pitchFamily="2" charset="0"/>
              </a:rPr>
              <a:t>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cadNusx" pitchFamily="2" charset="0"/>
              </a:rPr>
              <a:t>უმრავლესობა  თურქული, არაბული ან სპარსული წარმოშობისაა.   პირველი რეიტინგულ ათეულში შემავალ პიროვნულ სახელთა  სია ასეთია: </a:t>
            </a:r>
            <a:r>
              <a:rPr lang="ka-GE" sz="28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lfaen" panose="010A0502050306030303" pitchFamily="18" charset="0"/>
                <a:ea typeface="Times New Roman" panose="02020603050405020304" pitchFamily="18" charset="0"/>
                <a:cs typeface="AcadNusx" pitchFamily="2" charset="0"/>
              </a:rPr>
              <a:t>მეჰმედ, ალი, აჰმედ, სულეიმან, ოსმან, ჰასან, ჰუსეინ, ისმაილ, ჯოშხუნ, შირინ.</a:t>
            </a:r>
            <a:endParaRPr lang="en-US" sz="2800" b="1" i="1" dirty="0">
              <a:solidFill>
                <a:srgbClr val="FF0000"/>
              </a:solidFill>
              <a:effectLst/>
              <a:highlight>
                <a:srgbClr val="FFFF00"/>
              </a:highlight>
              <a:latin typeface="Sylfaen" panose="010A0502050306030303" pitchFamily="18" charset="0"/>
              <a:ea typeface="Times New Roman" panose="02020603050405020304" pitchFamily="18" charset="0"/>
              <a:cs typeface="AcadNus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4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197069" y="0"/>
            <a:ext cx="11994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გვარ</a:t>
            </a:r>
            <a:r>
              <a:rPr lang="ka-GE" sz="28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სახელთა კორპუსი ოსმალურ ოკუპაციის პერიოდში (1575-1878)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E2346-EBDD-41E1-B374-CC97DB405477}"/>
              </a:ext>
            </a:extLst>
          </p:cNvPr>
          <p:cNvSpPr txBox="1"/>
          <p:nvPr/>
        </p:nvSpPr>
        <p:spPr>
          <a:xfrm>
            <a:off x="197069" y="523220"/>
            <a:ext cx="1177596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2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სურათი რადიკალურადაა შეცვლილი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გვარსახელთა კორპუსშიც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გვარსახელთა უმრავლესობა თურქული 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„ოღლი“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ფორმანტის შემცველია, რომელიც დამატებულია ან საკუთარ სახელზე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(ისლამოღლი, დაუდოღლი, ხალილოღლი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ან ქართული სიტყვის ძირზე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(მერისლიოღლი, შავიოღლი, პაპუნიოღლი, ბასილოღლი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და სხვა), ან კიდევ მთლიანად ქართულ გვარზე: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როდუნიძეოღლი</a:t>
            </a:r>
            <a:r>
              <a:rPr lang="ka-GE" sz="24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a-GE" sz="24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2400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2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თუ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პიროვნული სახელების კორპუსი თითქმის 100%-თაა გათურქებულ/გამუსლიმანებული,  ამას ვერ ვიტყვით გვარსახელებთან მიმართებაში. ოსმალური ოკუპაციის თითქმის სამასი წლის </a:t>
            </a:r>
            <a:r>
              <a:rPr lang="ka-GE" sz="2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მთელი პერიოდის განმავლობაში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ოსმალების მიერ ჩატარებული აღწერის მასალებშიცაა დაფიქსირებული: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მახარელი</a:t>
            </a:r>
            <a:r>
              <a:rPr lang="ka-GE" sz="2400" b="1" i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ახისხელი</a:t>
            </a:r>
            <a:r>
              <a:rPr lang="ka-GE" sz="2400" b="1" i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a-GE" sz="2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დეღიკიძე,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ბაჟანდიდიძე</a:t>
            </a:r>
            <a:r>
              <a:rPr lang="ka-GE" sz="2400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მახაჩქაძე</a:t>
            </a:r>
            <a:r>
              <a:rPr lang="ka-GE" sz="2400" b="1" i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ტეტემაძე</a:t>
            </a:r>
            <a:r>
              <a:rPr lang="ka-GE" sz="2400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ჩივაძე/ჩივიძე, განათაძე</a:t>
            </a:r>
            <a:r>
              <a:rPr lang="ka-GE" sz="2400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ჭურკვეიძე</a:t>
            </a:r>
            <a:r>
              <a:rPr lang="ka-GE" sz="2400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4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და სხვ.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2400" dirty="0">
                <a:latin typeface="Sylfaen" panose="010A0502050306030303" pitchFamily="18" charset="0"/>
                <a:cs typeface="Times New Roman" panose="02020603050405020304" pitchFamily="18" charset="0"/>
              </a:rPr>
              <a:t>გვხვდება ორმაგი, თურქულ-ქართული გვარსახელებიც: </a:t>
            </a:r>
            <a:r>
              <a:rPr lang="ka-GE" sz="24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ყოჩალიოღლი-ბარამიძე, მურადოღლი-გელაძე, დევაძე-ახისხოღლი, დევაძე-კვერნიოღლი, დევაძე-მემიოღლი, დევაძე-მერჯანოღლი, დევაძე-ყარაუჩოღლი, დევაძე-შირინოღლი, დევაძე-ჰელიმოღლი, მახარაძე-მუსოღლი, მახარაძე-ფორთოღლი, ფარტენაძე-ბაირახტაროღლი, ფარტენაძე-ბექიროღლი,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5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E8652-CFBF-8346-21F5-51E8AA56B55F}"/>
              </a:ext>
            </a:extLst>
          </p:cNvPr>
          <p:cNvSpPr txBox="1"/>
          <p:nvPr/>
        </p:nvSpPr>
        <p:spPr>
          <a:xfrm>
            <a:off x="677918" y="0"/>
            <a:ext cx="11148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გვარ</a:t>
            </a:r>
            <a:r>
              <a:rPr lang="ka-GE" sz="28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სახელთა კორპუსი ოსმალური ოკუპაციიდან საბჭოთა ოკუპაციამდე პერიოდში (1878-1922)  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02094-2DE4-A3F7-2167-282D5CB4A1C5}"/>
              </a:ext>
            </a:extLst>
          </p:cNvPr>
          <p:cNvSpPr txBox="1"/>
          <p:nvPr/>
        </p:nvSpPr>
        <p:spPr>
          <a:xfrm>
            <a:off x="147801" y="1438063"/>
            <a:ext cx="1189639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საინტერესოდ წარიმართა ოსმალთა ბატონობისგან განთავისუფლების შემდგომი პროცესი, ასე მაგალითად, 1922-1923 წლების საბჭოთა აღწერის მასალების</a:t>
            </a:r>
            <a:r>
              <a:rPr lang="ka-GE" sz="240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მიხედვით ქედის და ხულოს (სადაც შუახევიც შედიოდა) რაიონებში დაფიქსირებულია  მთლიანობაში დაახლოებით 600-ზე მეტი გვარსახელი. მათგან 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347 „-ოღლი“ ფორმანტიანი  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თურქული გვარსახელია, </a:t>
            </a:r>
            <a:r>
              <a:rPr lang="ka-GE" sz="2400" b="1" dirty="0">
                <a:solidFill>
                  <a:schemeClr val="accent1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დანარჩენი  263 კი ქართული.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ka-GE" sz="2400" b="1" dirty="0">
              <a:solidFill>
                <a:schemeClr val="accent1"/>
              </a:solidFill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მაშასადამე, 1922 წლისთვის  გვარსახელთა კორპუსის უდიდესი ნაწილი სპონტანურად, </a:t>
            </a:r>
            <a:r>
              <a:rPr lang="ka-GE" sz="2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ყოველგვარი ძალდატანების გარეშე, </a:t>
            </a:r>
            <a:r>
              <a:rPr lang="ka-GE" sz="24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მოსახლეობის 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კოლექტიური მეხსიერებისა და ეთნომენტალობის საფუძველზე თვით მოსახლეობის მიერ შემონახული და უკვე ძირითადად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400" b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აღდგენილია.</a:t>
            </a:r>
            <a:r>
              <a:rPr lang="ka-GE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ka-GE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ka-GE" sz="2400" b="1" dirty="0">
                <a:solidFill>
                  <a:srgbClr val="FF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ეს პროცესი ასევე სპონტანურად სრულდება 1930-იან წლებში </a:t>
            </a:r>
            <a:endParaRPr lang="ru-RU" sz="24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9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1641</Words>
  <Application>Microsoft Office PowerPoint</Application>
  <PresentationFormat>Widescreen</PresentationFormat>
  <Paragraphs>68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თემურ ავალიანი. ქართული ფილოლოგიიდ დეპარტამენტის ასოცირებული პროფესორი  სამეცნიერო სემინარი თემაზე:  ექსტრალინგვისტური ფაქტორების ზეგავლენა ანთროპონიმული კორპუსის ფორმირებასა და ცვლაზე (აჭარის მაგალითზე) ბსუ.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პიროვნულ და გვაროვნულ სახელთა ტრანსფორმაციის ზოგიერთი რელიგიურ-პოლიტიკური ფაქტორის შესახებ  (ზემო აჭარის ანთროპონიმული სურათის მაგალითზე) </dc:title>
  <dc:creator>USER</dc:creator>
  <cp:lastModifiedBy>USER</cp:lastModifiedBy>
  <cp:revision>78</cp:revision>
  <dcterms:created xsi:type="dcterms:W3CDTF">2024-05-30T15:55:56Z</dcterms:created>
  <dcterms:modified xsi:type="dcterms:W3CDTF">2024-06-24T16:38:52Z</dcterms:modified>
</cp:coreProperties>
</file>