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65" r:id="rId2"/>
    <p:sldId id="275" r:id="rId3"/>
    <p:sldId id="270" r:id="rId4"/>
    <p:sldId id="268" r:id="rId5"/>
    <p:sldId id="274" r:id="rId6"/>
    <p:sldId id="284" r:id="rId7"/>
    <p:sldId id="278" r:id="rId8"/>
    <p:sldId id="276" r:id="rId9"/>
    <p:sldId id="277" r:id="rId10"/>
    <p:sldId id="286" r:id="rId11"/>
    <p:sldId id="292" r:id="rId12"/>
    <p:sldId id="282" r:id="rId13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8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71438-0018-4E76-B902-FE918CD579BE}" type="datetimeFigureOut">
              <a:rPr lang="ka-GE" smtClean="0"/>
              <a:pPr/>
              <a:t>27.12.2024</a:t>
            </a:fld>
            <a:endParaRPr lang="ka-G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B02B1-5734-442B-92F2-7A65C106200F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xmlns="" val="302704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B02B1-5734-442B-92F2-7A65C106200F}" type="slidenum">
              <a:rPr lang="ka-GE" smtClean="0"/>
              <a:pPr/>
              <a:t>1</a:t>
            </a:fld>
            <a:endParaRPr lang="ka-G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B02B1-5734-442B-92F2-7A65C106200F}" type="slidenum">
              <a:rPr lang="ka-GE" smtClean="0"/>
              <a:pPr/>
              <a:t>7</a:t>
            </a:fld>
            <a:endParaRPr lang="ka-G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27431D-0F6B-4285-BFDF-7D5354F2EB49}" type="datetime1">
              <a:rPr lang="ka-GE" smtClean="0"/>
              <a:pPr/>
              <a:t>27.12.2024</a:t>
            </a:fld>
            <a:endParaRPr lang="ka-GE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ka-GE" smtClean="0"/>
              <a:t>მზია ხახუტაიშვილი</a:t>
            </a:r>
            <a:endParaRPr lang="ka-GE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C3AD87-15FC-4AE2-AB88-19E6C9EE1CC4}" type="slidenum">
              <a:rPr lang="ka-GE" smtClean="0"/>
              <a:pPr/>
              <a:t>‹#›</a:t>
            </a:fld>
            <a:endParaRPr lang="ka-G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B81D31-6400-48C3-A690-A077CCEDD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9904"/>
            <a:ext cx="10972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a-GE" sz="2400" b="1" dirty="0" smtClean="0"/>
              <a:t>ბათუმის შოთა რუსთაველის სახელმწიფო უნივერსიტეტის</a:t>
            </a:r>
          </a:p>
          <a:p>
            <a:pPr algn="ctr">
              <a:buNone/>
            </a:pPr>
            <a:r>
              <a:rPr lang="ka-GE" sz="2400" b="1" dirty="0" smtClean="0"/>
              <a:t>ნიკო ბერძენიშვილის ინსტიტუტი</a:t>
            </a:r>
            <a:endParaRPr lang="ka-GE" sz="2000" b="1" dirty="0" smtClean="0"/>
          </a:p>
          <a:p>
            <a:pPr algn="ctr">
              <a:buNone/>
            </a:pPr>
            <a:endParaRPr lang="ka-GE" sz="2000" b="1" dirty="0" smtClean="0"/>
          </a:p>
          <a:p>
            <a:pPr algn="ctr">
              <a:buNone/>
            </a:pPr>
            <a:r>
              <a:rPr lang="ka-GE" sz="2000" b="1" dirty="0" smtClean="0"/>
              <a:t>სემინარი: მერისის ხეობის ლექსიკური </a:t>
            </a:r>
            <a:r>
              <a:rPr lang="ka-GE" sz="2000" b="1" dirty="0" smtClean="0"/>
              <a:t>თავისებურებანი</a:t>
            </a:r>
            <a:endParaRPr lang="ka-GE" sz="2000" b="1" dirty="0" smtClean="0"/>
          </a:p>
          <a:p>
            <a:pPr algn="ctr">
              <a:buNone/>
            </a:pPr>
            <a:endParaRPr lang="ka-GE" sz="2400" b="1" dirty="0" smtClean="0"/>
          </a:p>
          <a:p>
            <a:pPr algn="ctr">
              <a:buNone/>
            </a:pPr>
            <a:r>
              <a:rPr lang="ka-GE" sz="2000" b="1" dirty="0" smtClean="0"/>
              <a:t>მეცნიერ-მკვლევარი: ცისნამი ბერიძე</a:t>
            </a:r>
            <a:endParaRPr lang="ka-GE" sz="20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F0904F-00B7-46E6-BEAF-4787DB3F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C196850D-0C2E-483C-B363-16C78C02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dirty="0" smtClean="0"/>
              <a:t>     </a:t>
            </a:r>
            <a:endParaRPr lang="ka-GE" dirty="0"/>
          </a:p>
        </p:txBody>
      </p:sp>
      <p:pic>
        <p:nvPicPr>
          <p:cNvPr id="5" name="Picture 2" descr="Картинки по запросу ბათუმის სახელმწიფო უნივერსიტეტის ახალი ლოგო">
            <a:extLst>
              <a:ext uri="{FF2B5EF4-FFF2-40B4-BE49-F238E27FC236}">
                <a16:creationId xmlns:a16="http://schemas.microsoft.com/office/drawing/2014/main" xmlns="" id="{37F3D461-A595-4D25-B2BC-5E41A3E31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2501" y="526142"/>
            <a:ext cx="1161298" cy="87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867399" y="5734050"/>
            <a:ext cx="1247775" cy="3714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dirty="0" smtClean="0"/>
              <a:t>2024 წელი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4868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611495-D1BA-41BB-A7DD-88C9EB498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477108"/>
            <a:ext cx="11591778" cy="501576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ka-GE" sz="1800" b="0" i="0" u="none" strike="noStrike" baseline="0" dirty="0">
                <a:solidFill>
                  <a:srgbClr val="000000"/>
                </a:solidFill>
                <a:latin typeface="Sylfaen" panose="010A0502050306030303" pitchFamily="18" charset="0"/>
              </a:rPr>
              <a:t> </a:t>
            </a:r>
            <a:endParaRPr lang="ka-GE" sz="1800" b="0" i="0" u="none" strike="noStrike" baseline="0" dirty="0">
              <a:solidFill>
                <a:srgbClr val="365F91"/>
              </a:solidFill>
              <a:latin typeface="Sylfaen" panose="010A0502050306030303" pitchFamily="18" charset="0"/>
            </a:endParaRPr>
          </a:p>
          <a:p>
            <a:r>
              <a:rPr lang="ka-GE" sz="1800" b="1" dirty="0" smtClean="0"/>
              <a:t>ბარუთი</a:t>
            </a:r>
            <a:r>
              <a:rPr lang="ka-GE" sz="1800" dirty="0" smtClean="0"/>
              <a:t> - თოფის წამალი: შდრ.ნიჟ.: თოფის წამალი, დენთი.</a:t>
            </a:r>
            <a:endParaRPr lang="en-US" sz="1800" dirty="0" smtClean="0"/>
          </a:p>
          <a:p>
            <a:r>
              <a:rPr lang="ka-GE" sz="1800" b="1" dirty="0" smtClean="0"/>
              <a:t>ვარიოზი</a:t>
            </a:r>
            <a:r>
              <a:rPr lang="ka-GE" sz="1800" dirty="0" smtClean="0"/>
              <a:t> - დიდი ურო. შდრ.ნიჟ.: დიდი რკინის ურო.</a:t>
            </a:r>
            <a:endParaRPr lang="en-US" sz="1800" dirty="0" smtClean="0"/>
          </a:p>
          <a:p>
            <a:r>
              <a:rPr lang="ka-GE" sz="1800" b="1" dirty="0" smtClean="0"/>
              <a:t>კორიზა</a:t>
            </a:r>
            <a:r>
              <a:rPr lang="ka-GE" sz="1800" dirty="0" smtClean="0"/>
              <a:t> - მწერის სახეობა: შდრ.ნიჟ.: ბაღლინჯო.</a:t>
            </a:r>
            <a:endParaRPr lang="en-US" sz="1800" dirty="0" smtClean="0"/>
          </a:p>
          <a:p>
            <a:r>
              <a:rPr lang="ka-GE" sz="1800" b="1" dirty="0" smtClean="0"/>
              <a:t>კორკოტი</a:t>
            </a:r>
            <a:r>
              <a:rPr lang="ka-GE" sz="1800" dirty="0" smtClean="0"/>
              <a:t> - ხორბლის შეჭამადი: შდრ.ნიჟარაძე; დაროშვილი ხორბლის შეჭამადი; საბა: დანაყილი ხვარბალი.</a:t>
            </a:r>
            <a:endParaRPr lang="en-US" sz="1800" dirty="0" smtClean="0"/>
          </a:p>
          <a:p>
            <a:r>
              <a:rPr lang="ka-GE" sz="1800" b="1" dirty="0" smtClean="0"/>
              <a:t>ლოდოსი</a:t>
            </a:r>
            <a:r>
              <a:rPr lang="ka-GE" sz="1800" dirty="0" smtClean="0"/>
              <a:t> - თბილი ამინდი. შდრ.ნიჟ.: თბილი, მოღრუბლული, დახურული ამინდი, რომელიც აჩქარებს თოვლის დნობა.</a:t>
            </a:r>
            <a:endParaRPr lang="en-US" sz="1800" dirty="0" smtClean="0"/>
          </a:p>
          <a:p>
            <a:r>
              <a:rPr lang="ka-GE" sz="1800" b="1" dirty="0" smtClean="0"/>
              <a:t>სინორი</a:t>
            </a:r>
            <a:r>
              <a:rPr lang="ka-GE" sz="1800" dirty="0" smtClean="0"/>
              <a:t> - თხლად დაჭრილი მაგარი ცომი. შდრ.ნიჟ.: თხლად დაჭრილი პურის ცომი.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0E4D6F-7D71-4F81-BE31-BE663C0C1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48FA581-7491-4CB7-BD90-DDDCA2DB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DDF56-3BC9-470F-9AB5-A1CBBB26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82" y="365125"/>
            <a:ext cx="10692618" cy="563343"/>
          </a:xfrm>
        </p:spPr>
        <p:txBody>
          <a:bodyPr>
            <a:normAutofit/>
          </a:bodyPr>
          <a:lstStyle/>
          <a:p>
            <a:pPr algn="ctr"/>
            <a:r>
              <a:rPr lang="ka-GE" sz="2400" dirty="0" smtClean="0"/>
              <a:t>ბერძნული ლექსიკური ერთეულები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493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ka-GE" dirty="0" smtClean="0"/>
              <a:t>      </a:t>
            </a:r>
            <a:endParaRPr lang="ka-GE" b="1" dirty="0" smtClean="0"/>
          </a:p>
          <a:p>
            <a:pPr algn="just">
              <a:buNone/>
            </a:pPr>
            <a:r>
              <a:rPr lang="ka-GE" b="1" dirty="0" smtClean="0"/>
              <a:t>  </a:t>
            </a:r>
            <a:r>
              <a:rPr lang="ka-GE" sz="2400" b="1" dirty="0" smtClean="0"/>
              <a:t>თვალები დაგრჩებოდა,  ჩავხტი ჭკვაში, ხეს</a:t>
            </a:r>
            <a:r>
              <a:rPr lang="ka-GE" sz="2400" dirty="0" smtClean="0"/>
              <a:t> </a:t>
            </a:r>
            <a:r>
              <a:rPr lang="ka-GE" sz="2400" b="1" dirty="0" smtClean="0"/>
              <a:t>და</a:t>
            </a:r>
            <a:r>
              <a:rPr lang="ka-GE" sz="2400" dirty="0" smtClean="0"/>
              <a:t> </a:t>
            </a:r>
            <a:r>
              <a:rPr lang="ka-GE" sz="2400" b="1" dirty="0" smtClean="0"/>
              <a:t>ქვას</a:t>
            </a:r>
            <a:r>
              <a:rPr lang="ka-GE" sz="2400" dirty="0" smtClean="0"/>
              <a:t> </a:t>
            </a:r>
            <a:r>
              <a:rPr lang="ka-GE" sz="2400" b="1" dirty="0" smtClean="0"/>
              <a:t>ვასკდებოდი, სული</a:t>
            </a:r>
            <a:r>
              <a:rPr lang="ka-GE" sz="2400" dirty="0" smtClean="0"/>
              <a:t> </a:t>
            </a:r>
            <a:r>
              <a:rPr lang="ka-GE" sz="2400" b="1" dirty="0" smtClean="0"/>
              <a:t>გევტაით, ამაღებია</a:t>
            </a:r>
            <a:r>
              <a:rPr lang="ka-GE" sz="2400" dirty="0" smtClean="0"/>
              <a:t> </a:t>
            </a:r>
            <a:r>
              <a:rPr lang="ka-GE" sz="2400" b="1" dirty="0" smtClean="0"/>
              <a:t>ხელი, მტერ</a:t>
            </a:r>
            <a:r>
              <a:rPr lang="ka-GE" sz="2400" dirty="0" smtClean="0"/>
              <a:t> </a:t>
            </a:r>
            <a:r>
              <a:rPr lang="ka-GE" sz="2400" b="1" dirty="0" smtClean="0"/>
              <a:t>თვალები</a:t>
            </a:r>
            <a:r>
              <a:rPr lang="ka-GE" sz="2400" dirty="0" smtClean="0"/>
              <a:t> </a:t>
            </a:r>
            <a:r>
              <a:rPr lang="ka-GE" sz="2400" b="1" dirty="0" smtClean="0"/>
              <a:t>დალეოდეს,</a:t>
            </a:r>
            <a:r>
              <a:rPr lang="ka-GE" sz="2400" dirty="0" smtClean="0"/>
              <a:t> </a:t>
            </a:r>
            <a:r>
              <a:rPr lang="ka-GE" sz="2400" b="1" dirty="0" smtClean="0"/>
              <a:t>გული</a:t>
            </a:r>
            <a:r>
              <a:rPr lang="ka-GE" sz="2400" dirty="0" smtClean="0"/>
              <a:t> </a:t>
            </a:r>
            <a:r>
              <a:rPr lang="ka-GE" sz="2400" b="1" dirty="0" smtClean="0"/>
              <a:t>გედემელია, ჩამოვა</a:t>
            </a:r>
            <a:r>
              <a:rPr lang="ka-GE" sz="2400" dirty="0" smtClean="0"/>
              <a:t> </a:t>
            </a:r>
            <a:r>
              <a:rPr lang="ka-GE" sz="2400" b="1" dirty="0" smtClean="0"/>
              <a:t>ვირიდან</a:t>
            </a:r>
            <a:r>
              <a:rPr lang="ka-GE" sz="2400" dirty="0" smtClean="0"/>
              <a:t>,  </a:t>
            </a:r>
            <a:r>
              <a:rPr lang="ka-GE" sz="2400" b="1" dirty="0" smtClean="0"/>
              <a:t>ომრი</a:t>
            </a:r>
            <a:r>
              <a:rPr lang="ka-GE" sz="2400" dirty="0" smtClean="0"/>
              <a:t> </a:t>
            </a:r>
            <a:r>
              <a:rPr lang="ka-GE" sz="2400" b="1" dirty="0" smtClean="0"/>
              <a:t>დეიტირა, დღე მიწაში არ წაგყვება, მუხლებში წყალი ჩიმიდგა, ხელს არ მეიჭამს,</a:t>
            </a:r>
            <a:r>
              <a:rPr lang="ka-GE" sz="2400" dirty="0" smtClean="0"/>
              <a:t>  </a:t>
            </a:r>
            <a:r>
              <a:rPr lang="ka-GE" sz="2400" b="1" dirty="0" smtClean="0"/>
              <a:t>აკვანი ხომ არ მირწია,</a:t>
            </a:r>
            <a:r>
              <a:rPr lang="ka-GE" sz="2400" dirty="0" smtClean="0"/>
              <a:t> </a:t>
            </a:r>
            <a:r>
              <a:rPr lang="ka-GE" sz="2400" b="1" dirty="0" smtClean="0"/>
              <a:t>თვალი ჭამს,</a:t>
            </a:r>
            <a:r>
              <a:rPr lang="ka-GE" sz="2400" dirty="0" smtClean="0"/>
              <a:t> </a:t>
            </a:r>
            <a:r>
              <a:rPr lang="ka-GE" sz="2400" b="1" dirty="0" smtClean="0"/>
              <a:t>იახა დამარეკია,</a:t>
            </a:r>
            <a:r>
              <a:rPr lang="ka-GE" sz="2400" dirty="0" smtClean="0"/>
              <a:t> </a:t>
            </a:r>
            <a:r>
              <a:rPr lang="ka-GE" sz="2400" b="1" dirty="0" smtClean="0"/>
              <a:t>წელში გამტეხა,</a:t>
            </a:r>
            <a:r>
              <a:rPr lang="ka-GE" sz="2400" dirty="0" smtClean="0"/>
              <a:t> </a:t>
            </a:r>
            <a:r>
              <a:rPr lang="ka-GE" sz="2400" b="1" dirty="0" smtClean="0"/>
              <a:t>თავი მოსაფხანად არ მცალია,</a:t>
            </a:r>
            <a:r>
              <a:rPr lang="ka-GE" sz="2400" dirty="0" smtClean="0"/>
              <a:t> </a:t>
            </a:r>
            <a:r>
              <a:rPr lang="ka-GE" sz="2400" b="1" dirty="0" smtClean="0"/>
              <a:t>ფუტი ამდის თავში და სხვა მრავალი.</a:t>
            </a:r>
            <a:r>
              <a:rPr lang="ka-GE" sz="2400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dirty="0" smtClean="0"/>
              <a:t>27.01.2022</a:t>
            </a:r>
            <a:endParaRPr lang="ka-GE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dirty="0" smtClean="0"/>
              <a:t>ცისნამი   ბერიძე  </a:t>
            </a:r>
            <a:endParaRPr lang="ka-GE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dirty="0" smtClean="0"/>
              <a:t>ხატოვანი  სიტყვა-თქმები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A22F9F-1C6E-4003-B679-9D19E067D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ka-GE" b="1" dirty="0" smtClean="0"/>
          </a:p>
          <a:p>
            <a:pPr marL="0" indent="0" algn="ctr">
              <a:buNone/>
            </a:pPr>
            <a:endParaRPr lang="ka-GE" b="1" dirty="0" smtClean="0"/>
          </a:p>
          <a:p>
            <a:pPr marL="0" indent="0" algn="ctr">
              <a:buNone/>
            </a:pPr>
            <a:r>
              <a:rPr lang="ka-GE" b="1" dirty="0" smtClean="0"/>
              <a:t>მადლობა ყურადღებისათვის!</a:t>
            </a:r>
            <a:endParaRPr lang="ka-GE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D3120C-7DCB-4C1D-AF04-2863CD22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xmlns="" val="304790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5DF626-EC01-4C09-8732-114D15F7E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37957"/>
            <a:ext cx="11020865" cy="49390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a-GE" sz="2400" b="0" i="0" u="none" strike="noStrike" baseline="0" dirty="0" smtClean="0">
              <a:solidFill>
                <a:srgbClr val="000000"/>
              </a:solidFill>
              <a:latin typeface="Sylfaen" panose="010A0502050306030303" pitchFamily="18" charset="0"/>
            </a:endParaRPr>
          </a:p>
          <a:p>
            <a:pPr marL="0" indent="0">
              <a:buNone/>
            </a:pPr>
            <a:r>
              <a:rPr lang="ka-GE" sz="2400" b="0" i="0" u="none" strike="noStrike" baseline="0" dirty="0" smtClean="0">
                <a:solidFill>
                  <a:srgbClr val="000000"/>
                </a:solidFill>
                <a:latin typeface="Sylfaen" panose="010A0502050306030303" pitchFamily="18" charset="0"/>
              </a:rPr>
              <a:t>1. არქაული ფორმები;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2. ზანიზმები;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3.საკუთრივ დიალექტიზმები;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4</a:t>
            </a:r>
            <a:r>
              <a:rPr lang="ka-GE" sz="2400" b="0" i="0" u="none" strike="noStrike" baseline="0" dirty="0" smtClean="0">
                <a:solidFill>
                  <a:srgbClr val="000000"/>
                </a:solidFill>
                <a:latin typeface="Sylfaen" panose="010A0502050306030303" pitchFamily="18" charset="0"/>
              </a:rPr>
              <a:t>. თურქიზმები;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5. არაბული ლექსიკური ერთეულები;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6</a:t>
            </a:r>
            <a:r>
              <a:rPr lang="ka-GE" sz="2400" b="0" i="0" u="none" strike="noStrike" baseline="0" dirty="0" smtClean="0">
                <a:solidFill>
                  <a:srgbClr val="000000"/>
                </a:solidFill>
                <a:latin typeface="Sylfaen" panose="010A0502050306030303" pitchFamily="18" charset="0"/>
              </a:rPr>
              <a:t>. სპარსიზმები;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7.იტალიური ლექსიკური ერთეულები;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8</a:t>
            </a:r>
            <a:r>
              <a:rPr lang="ka-GE" sz="2400" b="0" i="0" u="none" strike="noStrike" baseline="0" dirty="0" smtClean="0">
                <a:solidFill>
                  <a:srgbClr val="000000"/>
                </a:solidFill>
                <a:latin typeface="Sylfaen" panose="010A0502050306030303" pitchFamily="18" charset="0"/>
              </a:rPr>
              <a:t>.</a:t>
            </a:r>
            <a:r>
              <a:rPr lang="ka-GE" sz="2400" b="0" i="0" u="none" strike="noStrike" dirty="0" smtClean="0">
                <a:solidFill>
                  <a:srgbClr val="000000"/>
                </a:solidFill>
                <a:latin typeface="Sylfaen" panose="010A0502050306030303" pitchFamily="18" charset="0"/>
              </a:rPr>
              <a:t> ბერძნული ლექსიკური ერთეულები;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9</a:t>
            </a:r>
            <a:r>
              <a:rPr lang="ka-GE" sz="2400" baseline="0" dirty="0" smtClean="0">
                <a:solidFill>
                  <a:srgbClr val="000000"/>
                </a:solidFill>
                <a:latin typeface="Sylfaen" panose="010A0502050306030303" pitchFamily="18" charset="0"/>
              </a:rPr>
              <a:t>.</a:t>
            </a:r>
            <a:r>
              <a:rPr lang="ka-GE" sz="2400" dirty="0" smtClean="0">
                <a:solidFill>
                  <a:srgbClr val="000000"/>
                </a:solidFill>
                <a:latin typeface="Sylfaen" panose="010A0502050306030303" pitchFamily="18" charset="0"/>
              </a:rPr>
              <a:t> ხატოვანი სიტყვა-თქმები.</a:t>
            </a:r>
            <a:endParaRPr lang="ka-GE" sz="2400" b="0" i="0" u="none" strike="noStrike" baseline="0" dirty="0">
              <a:solidFill>
                <a:srgbClr val="000000"/>
              </a:solidFill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039188-89CD-4295-9E23-8D07E93D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843745-6A2F-4225-ABCA-19942212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817B0-2A3C-4BE0-9842-4BCB9ABBB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0000"/>
                </a:solidFill>
              </a:rPr>
              <a:t/>
            </a:r>
            <a:br>
              <a:rPr lang="ka-GE" dirty="0" smtClean="0">
                <a:solidFill>
                  <a:srgbClr val="000000"/>
                </a:solidFill>
              </a:rPr>
            </a:br>
            <a:r>
              <a:rPr lang="ka-GE" dirty="0" smtClean="0">
                <a:solidFill>
                  <a:srgbClr val="000000"/>
                </a:solidFill>
              </a:rPr>
              <a:t>მერისის ხეობაში გამოვლინდა შემდეგი ლექსიკური ერთეულები</a:t>
            </a:r>
            <a:r>
              <a:rPr lang="ka-GE" dirty="0">
                <a:solidFill>
                  <a:srgbClr val="000000"/>
                </a:solidFill>
              </a:rPr>
              <a:t/>
            </a:r>
            <a:br>
              <a:rPr lang="ka-GE" dirty="0">
                <a:solidFill>
                  <a:srgbClr val="000000"/>
                </a:solidFill>
              </a:rPr>
            </a:b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xmlns="" val="39944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B26066-1AC8-45D6-A3DF-04273A5E3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926"/>
            <a:ext cx="10515600" cy="44910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ka-GE" sz="2800" b="1" dirty="0" smtClean="0"/>
              <a:t>აბანო </a:t>
            </a:r>
            <a:r>
              <a:rPr lang="ka-GE" sz="2800" dirty="0" smtClean="0"/>
              <a:t>- სააბაზანო: შდრ.აბულაძე: დასაბანელი სახლი; საბა - სახლი დასაბანელი;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აბედი - </a:t>
            </a:r>
            <a:r>
              <a:rPr lang="ka-GE" sz="2800" dirty="0" smtClean="0"/>
              <a:t> შდრ.: საბა - ეს არის ნივთი მსწრაფლ ცეცხლის შემწყნარებელი.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ალაგი </a:t>
            </a:r>
            <a:r>
              <a:rPr lang="ka-GE" sz="2800" dirty="0" smtClean="0"/>
              <a:t>- ადგილი: შდრ.: აბულაძე - ბილიკი, გზა; საბა - დასადგომი ანუ დასადებელი.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აპოხტი </a:t>
            </a:r>
            <a:r>
              <a:rPr lang="ka-GE" sz="2800" dirty="0" smtClean="0"/>
              <a:t>- ხმელი ხორცი: შდრ.აბულაძე - ხმელი ხორცი; საბა - ყოველთა ხორცთა ხმელთა სახელია.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ასტამი</a:t>
            </a:r>
            <a:r>
              <a:rPr lang="ka-GE" sz="2800" dirty="0" smtClean="0"/>
              <a:t> - რკინის ნიჩაბი: შდრ.საბა: ცომის მოსაფხეკი.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ბაგა </a:t>
            </a:r>
            <a:r>
              <a:rPr lang="ka-GE" sz="2800" dirty="0" smtClean="0"/>
              <a:t>- ბოსელის ნაწილი: შდრ.:აბულაძე - ბოსელი, გომი; საბა- პირუტყვთა საზრდელთა დასადებელი ადგილი.</a:t>
            </a:r>
            <a:endParaRPr lang="en-US" sz="2800" dirty="0" smtClean="0"/>
          </a:p>
          <a:p>
            <a:pPr algn="just"/>
            <a:r>
              <a:rPr lang="ka-GE" sz="2800" b="1" dirty="0" smtClean="0"/>
              <a:t>ბულული</a:t>
            </a:r>
            <a:r>
              <a:rPr lang="ka-GE" sz="2800" dirty="0" smtClean="0"/>
              <a:t> - შდრ. საბა: ბული-ბული ღერღეტის ხადილი...</a:t>
            </a:r>
            <a:endParaRPr lang="en-US" sz="2800" dirty="0" smtClean="0"/>
          </a:p>
          <a:p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ka-GE" sz="2800" dirty="0">
              <a:solidFill>
                <a:srgbClr val="000000"/>
              </a:solidFill>
              <a:effectLst/>
              <a:latin typeface="Sylfaen" panose="010A0502050306030303" pitchFamily="18" charset="0"/>
              <a:ea typeface="Sylfaen" panose="010A0502050306030303" pitchFamily="18" charset="0"/>
              <a:cs typeface="Sylfaen" panose="010A0502050306030303" pitchFamily="18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FED7BE-4935-448F-AEE3-F5FB3973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0ABBF0E-DC26-41B4-B13F-31768E82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A7E783-F7DB-4652-A08E-54597F57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832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/>
            </a:r>
            <a:br>
              <a:rPr lang="ka-GE" b="1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b="1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/>
            </a:r>
            <a:br>
              <a:rPr lang="ka-GE" b="1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sz="4400" dirty="0" smtClean="0"/>
              <a:t>არქაული ფორმები: </a:t>
            </a:r>
            <a:r>
              <a:rPr lang="ka-GE" sz="4400" dirty="0" smtClean="0">
                <a:solidFill>
                  <a:srgbClr val="000000"/>
                </a:solidFill>
                <a:effectLst/>
                <a:latin typeface="Sylfaen" panose="010A0502050306030303" pitchFamily="18" charset="0"/>
                <a:ea typeface="Sylfaen" panose="010A0502050306030303" pitchFamily="18" charset="0"/>
                <a:cs typeface="Sylfaen" panose="010A0502050306030303" pitchFamily="18" charset="0"/>
              </a:rPr>
              <a:t/>
            </a:r>
            <a:br>
              <a:rPr lang="ka-GE" sz="4400" dirty="0" smtClean="0">
                <a:solidFill>
                  <a:srgbClr val="000000"/>
                </a:solidFill>
                <a:effectLst/>
                <a:latin typeface="Sylfaen" panose="010A0502050306030303" pitchFamily="18" charset="0"/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b="1" dirty="0">
                <a:ea typeface="Sylfaen" panose="010A0502050306030303" pitchFamily="18" charset="0"/>
                <a:cs typeface="Times New Roman" panose="02020603050405020304" pitchFamily="18" charset="0"/>
              </a:rPr>
              <a:t/>
            </a:r>
            <a:br>
              <a:rPr lang="ka-GE" b="1" dirty="0">
                <a:ea typeface="Sylfaen" panose="010A0502050306030303" pitchFamily="18" charset="0"/>
                <a:cs typeface="Times New Roman" panose="02020603050405020304" pitchFamily="18" charset="0"/>
              </a:rPr>
            </a:br>
            <a:endParaRPr lang="ka-GE" b="1" dirty="0"/>
          </a:p>
        </p:txBody>
      </p:sp>
    </p:spTree>
    <p:extLst>
      <p:ext uri="{BB962C8B-B14F-4D97-AF65-F5344CB8AC3E}">
        <p14:creationId xmlns:p14="http://schemas.microsoft.com/office/powerpoint/2010/main" xmlns="" val="20702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4BD414-3E11-43BB-B58A-B5A0D281B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0671"/>
            <a:ext cx="10515600" cy="5206292"/>
          </a:xfrm>
        </p:spPr>
        <p:txBody>
          <a:bodyPr>
            <a:normAutofit lnSpcReduction="10000"/>
          </a:bodyPr>
          <a:lstStyle/>
          <a:p>
            <a:r>
              <a:rPr lang="ka-GE" b="1" dirty="0" smtClean="0"/>
              <a:t>ბადიში</a:t>
            </a:r>
            <a:r>
              <a:rPr lang="ka-GE" dirty="0" smtClean="0"/>
              <a:t> - შვილიშვილი: შდრ.: ნიჟ:შვილიშვილი.</a:t>
            </a:r>
            <a:endParaRPr lang="en-US" dirty="0" smtClean="0"/>
          </a:p>
          <a:p>
            <a:r>
              <a:rPr lang="ka-GE" b="1" dirty="0" smtClean="0"/>
              <a:t>ბიგალი</a:t>
            </a:r>
            <a:r>
              <a:rPr lang="ka-GE" dirty="0" smtClean="0"/>
              <a:t> - სამუშაო იარაღი. შდრ.ნიჟ.: ორ ან სამთითა თივის ასაღები ჯოხი.</a:t>
            </a:r>
            <a:endParaRPr lang="en-US" dirty="0" smtClean="0"/>
          </a:p>
          <a:p>
            <a:r>
              <a:rPr lang="ka-GE" b="1" dirty="0" smtClean="0"/>
              <a:t>ბურდღა</a:t>
            </a:r>
            <a:r>
              <a:rPr lang="ka-GE" dirty="0" smtClean="0"/>
              <a:t> - ფრინველის ბუმბული: შდრ. ნიჟ.: ბუმბული</a:t>
            </a:r>
            <a:endParaRPr lang="en-US" dirty="0" smtClean="0"/>
          </a:p>
          <a:p>
            <a:r>
              <a:rPr lang="ka-GE" b="1" dirty="0" smtClean="0"/>
              <a:t>გოროხი</a:t>
            </a:r>
            <a:r>
              <a:rPr lang="ka-GE" dirty="0" smtClean="0"/>
              <a:t> - მიწის ბელტი: შდრ.საბა:მიწა გასატყორცი.</a:t>
            </a:r>
            <a:endParaRPr lang="en-US" dirty="0" smtClean="0"/>
          </a:p>
          <a:p>
            <a:r>
              <a:rPr lang="ka-GE" dirty="0" smtClean="0"/>
              <a:t>  </a:t>
            </a:r>
            <a:r>
              <a:rPr lang="ka-GE" b="1" dirty="0" smtClean="0"/>
              <a:t>კალაში</a:t>
            </a:r>
            <a:r>
              <a:rPr lang="ka-GE" dirty="0" smtClean="0"/>
              <a:t> - თბილი ქარი: შდრ.ნიჟ.: შემოდგომის თბილი, მშრალი ქარი.</a:t>
            </a:r>
            <a:endParaRPr lang="en-US" dirty="0" smtClean="0"/>
          </a:p>
          <a:p>
            <a:r>
              <a:rPr lang="ka-GE" b="1" dirty="0" smtClean="0"/>
              <a:t>კეში</a:t>
            </a:r>
            <a:r>
              <a:rPr lang="ka-GE" dirty="0" smtClean="0"/>
              <a:t> - მაგარი, მყარი: შდრ.ნიჟ.: მოუქნელი, მოუხეშავი. </a:t>
            </a:r>
            <a:endParaRPr lang="en-US" dirty="0" smtClean="0"/>
          </a:p>
          <a:p>
            <a:r>
              <a:rPr lang="ka-GE" b="1" dirty="0" smtClean="0"/>
              <a:t>კუჩხე</a:t>
            </a:r>
            <a:r>
              <a:rPr lang="ka-GE" dirty="0" smtClean="0"/>
              <a:t> - კუთხე: შდრ.ნიჟ.: ეზო, კარმიდამო</a:t>
            </a:r>
            <a:endParaRPr lang="en-US" dirty="0" smtClean="0"/>
          </a:p>
          <a:p>
            <a:r>
              <a:rPr lang="ka-GE" b="1" dirty="0" smtClean="0"/>
              <a:t>ოჭივარა</a:t>
            </a:r>
            <a:r>
              <a:rPr lang="ka-GE" dirty="0" smtClean="0"/>
              <a:t> - შდრ. ნიჟ.: ჭოჭინა</a:t>
            </a:r>
            <a:endParaRPr lang="en-US" dirty="0" smtClean="0"/>
          </a:p>
          <a:p>
            <a:r>
              <a:rPr lang="ka-GE" b="1" dirty="0" smtClean="0"/>
              <a:t>ჩორჩხი</a:t>
            </a:r>
            <a:r>
              <a:rPr lang="ka-GE" dirty="0" smtClean="0"/>
              <a:t> - ცოცხის სახეობა: შდრ.ნიჟ.: მცენარის ტოტებისაგან შეკრული ცოცხი...</a:t>
            </a:r>
            <a:endParaRPr lang="en-US" dirty="0" smtClean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437761-969B-4E92-9D2F-F6135D02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F05156-D816-4979-8D5C-583703EC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dirty="0" smtClean="0"/>
              <a:t> </a:t>
            </a:r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02183-C5C2-43D4-AACD-5EE21727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675250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/>
            </a:r>
            <a:br>
              <a:rPr lang="ka-GE" b="1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dirty="0" smtClean="0"/>
              <a:t>ზანური ელემენტები </a:t>
            </a:r>
            <a:r>
              <a:rPr lang="ka-GE" dirty="0">
                <a:ea typeface="Sylfaen" panose="010A0502050306030303" pitchFamily="18" charset="0"/>
                <a:cs typeface="Times New Roman" panose="02020603050405020304" pitchFamily="18" charset="0"/>
              </a:rPr>
              <a:t/>
            </a:r>
            <a:br>
              <a:rPr lang="ka-GE" dirty="0">
                <a:ea typeface="Sylfaen" panose="010A0502050306030303" pitchFamily="18" charset="0"/>
                <a:cs typeface="Times New Roman" panose="02020603050405020304" pitchFamily="18" charset="0"/>
              </a:rPr>
            </a:b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xmlns="" val="17984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CCECBD-9616-4D19-A228-157DF679A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350498"/>
            <a:ext cx="11183815" cy="5254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a-GE" sz="1800" b="1" dirty="0" smtClean="0"/>
              <a:t>ახორთლაღება</a:t>
            </a:r>
            <a:r>
              <a:rPr lang="ka-GE" sz="1800" dirty="0" smtClean="0"/>
              <a:t> - მოჩვენება: შდრ.ნიჟ.: ხორთლაღად ადგომა, მიცვალებულის ადგომა.</a:t>
            </a:r>
            <a:endParaRPr lang="en-US" sz="1800" dirty="0" smtClean="0"/>
          </a:p>
          <a:p>
            <a:r>
              <a:rPr lang="ka-GE" sz="1800" b="1" dirty="0" smtClean="0"/>
              <a:t>ამძოხებული</a:t>
            </a:r>
            <a:r>
              <a:rPr lang="ka-GE" sz="1800" dirty="0" smtClean="0"/>
              <a:t> - ამყრალებული: შდრ.ნიჟ.: ამშმორებული, ამყრალებული;  ღლონტი: აშმორებული, ამყრალებული (ზ.აჭ).</a:t>
            </a:r>
            <a:endParaRPr lang="en-US" sz="1800" dirty="0" smtClean="0"/>
          </a:p>
          <a:p>
            <a:r>
              <a:rPr lang="ka-GE" sz="1800" b="1" dirty="0" smtClean="0"/>
              <a:t>ბაზი</a:t>
            </a:r>
            <a:r>
              <a:rPr lang="ka-GE" sz="1800" dirty="0" smtClean="0"/>
              <a:t> - მწერი:. შდრ. ნიჟ.: შხამიანი დიდი მწერი.</a:t>
            </a:r>
            <a:endParaRPr lang="en-US" sz="1800" dirty="0" smtClean="0"/>
          </a:p>
          <a:p>
            <a:r>
              <a:rPr lang="ka-GE" sz="1800" b="1" dirty="0" smtClean="0"/>
              <a:t>გამოსული</a:t>
            </a:r>
            <a:r>
              <a:rPr lang="ka-GE" sz="1800" dirty="0" smtClean="0"/>
              <a:t> - გაზაფხულის დადგომა: შდრ.ნიჟ.: გაზაფხულის დამდეგი, გაზაფხულის პირი.</a:t>
            </a:r>
            <a:endParaRPr lang="en-US" sz="1800" dirty="0" smtClean="0"/>
          </a:p>
          <a:p>
            <a:r>
              <a:rPr lang="ka-GE" sz="1800" b="1" dirty="0" smtClean="0"/>
              <a:t>გორხოლო</a:t>
            </a:r>
            <a:r>
              <a:rPr lang="ka-GE" sz="1800" dirty="0" smtClean="0"/>
              <a:t> - მაგარი, მკუხე: შდრ.ნიჟ.: უმწიფარი., მკუხე ვაშლი, მსხალი და სხვა.</a:t>
            </a:r>
            <a:endParaRPr lang="en-US" sz="1800" dirty="0" smtClean="0"/>
          </a:p>
          <a:p>
            <a:r>
              <a:rPr lang="ka-GE" sz="1800" b="1" dirty="0" smtClean="0"/>
              <a:t>დაგვაჯება - </a:t>
            </a:r>
            <a:r>
              <a:rPr lang="ka-GE" sz="1800" dirty="0" smtClean="0"/>
              <a:t>მიბაძვა</a:t>
            </a:r>
            <a:r>
              <a:rPr lang="ka-GE" sz="1800" b="1" dirty="0" smtClean="0"/>
              <a:t>:</a:t>
            </a:r>
            <a:r>
              <a:rPr lang="ka-GE" sz="1800" dirty="0" smtClean="0"/>
              <a:t>შდრ.: ჩუბ.: „კეთილი შური, რათა არ უდარეს უქმნეს  იქმნეს სხვათაგან“.</a:t>
            </a:r>
            <a:endParaRPr lang="en-US" sz="1800" dirty="0" smtClean="0"/>
          </a:p>
          <a:p>
            <a:r>
              <a:rPr lang="ka-GE" sz="1800" b="1" dirty="0" smtClean="0"/>
              <a:t>დაძლეძვა</a:t>
            </a:r>
            <a:r>
              <a:rPr lang="ka-GE" sz="1800" dirty="0" smtClean="0"/>
              <a:t> - შდრ.ნიჟ.: დაფლეთა, დაძიძგვნა.</a:t>
            </a:r>
            <a:endParaRPr lang="en-US" sz="1800" dirty="0" smtClean="0"/>
          </a:p>
          <a:p>
            <a:r>
              <a:rPr lang="ka-GE" sz="1800" b="1" dirty="0" smtClean="0"/>
              <a:t>ვაჟინჟღილებდი</a:t>
            </a:r>
            <a:r>
              <a:rPr lang="ka-GE" sz="1800" dirty="0" smtClean="0"/>
              <a:t> - ვაბრწყინვებდი: შდრ. ნიჟ.:  ნაპერწკლის ქნევა.</a:t>
            </a:r>
            <a:endParaRPr lang="en-US" sz="1800" dirty="0" smtClean="0"/>
          </a:p>
          <a:p>
            <a:r>
              <a:rPr lang="ka-GE" sz="1800" b="1" dirty="0" smtClean="0"/>
              <a:t>ლელევინი</a:t>
            </a:r>
            <a:r>
              <a:rPr lang="ka-GE" sz="1800" dirty="0" smtClean="0"/>
              <a:t> - არეულობა, გაქრა: შდრ.ნიჟ.: გაქრა, გაქუსლა.</a:t>
            </a:r>
            <a:endParaRPr lang="en-US" sz="1800" dirty="0" smtClean="0"/>
          </a:p>
          <a:p>
            <a:r>
              <a:rPr lang="ka-GE" sz="1800" b="1" dirty="0" smtClean="0"/>
              <a:t>მეგემ</a:t>
            </a:r>
            <a:r>
              <a:rPr lang="ka-GE" sz="1800" dirty="0" smtClean="0"/>
              <a:t> - თურმე: შდრ.ნიჟარაძე: თურმე, მგონია...</a:t>
            </a:r>
            <a:endParaRPr lang="en-US" sz="1800" dirty="0" smtClean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DABEE0-1056-49B1-A626-E685A7460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82660AE-A0F8-416B-99B4-8EF4EDFE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  </a:t>
            </a:r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381599-48DA-442F-9B02-5964ACE0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148" y="253218"/>
            <a:ext cx="10515600" cy="928468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0000"/>
                </a:solidFill>
              </a:rPr>
              <a:t/>
            </a:r>
            <a:br>
              <a:rPr lang="ka-GE" sz="2800" b="1" dirty="0" smtClean="0">
                <a:solidFill>
                  <a:srgbClr val="000000"/>
                </a:solidFill>
              </a:rPr>
            </a:br>
            <a:r>
              <a:rPr lang="ka-GE" sz="2800" dirty="0" smtClean="0"/>
              <a:t>საკუთრივ ლექსიკური დიალექტიზმები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2800" b="1" dirty="0" smtClean="0">
                <a:solidFill>
                  <a:srgbClr val="000000"/>
                </a:solidFill>
              </a:rPr>
              <a:t/>
            </a:r>
            <a:br>
              <a:rPr lang="ka-GE" sz="2800" b="1" dirty="0" smtClean="0">
                <a:solidFill>
                  <a:srgbClr val="000000"/>
                </a:solidFill>
              </a:rPr>
            </a:br>
            <a:endParaRPr lang="ka-GE" sz="2800" b="1" dirty="0"/>
          </a:p>
        </p:txBody>
      </p:sp>
    </p:spTree>
    <p:extLst>
      <p:ext uri="{BB962C8B-B14F-4D97-AF65-F5344CB8AC3E}">
        <p14:creationId xmlns:p14="http://schemas.microsoft.com/office/powerpoint/2010/main" xmlns="" val="29601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2E94F2-945A-4C94-A559-BBC9DE3C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>
            <a:normAutofit/>
          </a:bodyPr>
          <a:lstStyle/>
          <a:p>
            <a:r>
              <a:rPr lang="ka-GE" sz="2900" b="1" dirty="0" smtClean="0"/>
              <a:t>აბლა</a:t>
            </a:r>
            <a:r>
              <a:rPr lang="ka-GE" sz="2900" dirty="0" smtClean="0"/>
              <a:t> - ბიცოლა: შდრ.: ნიჟარაძე: ბიცოლა.</a:t>
            </a:r>
            <a:endParaRPr lang="en-US" sz="2900" dirty="0" smtClean="0"/>
          </a:p>
          <a:p>
            <a:r>
              <a:rPr lang="ka-GE" sz="2900" b="1" dirty="0" smtClean="0"/>
              <a:t>ანაი</a:t>
            </a:r>
            <a:r>
              <a:rPr lang="ka-GE" sz="2900" dirty="0" smtClean="0"/>
              <a:t> - დედა: შდრ.: ნიჟარაძე: დედა.</a:t>
            </a:r>
            <a:endParaRPr lang="en-US" sz="2900" dirty="0" smtClean="0"/>
          </a:p>
          <a:p>
            <a:r>
              <a:rPr lang="ka-GE" sz="2900" b="1" dirty="0" smtClean="0"/>
              <a:t>არჩი</a:t>
            </a:r>
            <a:r>
              <a:rPr lang="ka-GE" sz="2900" dirty="0" smtClean="0"/>
              <a:t> - მზარეული: შდრ.: ნიჟარაძე: მზარეული.</a:t>
            </a:r>
            <a:endParaRPr lang="en-US" sz="2900" dirty="0" smtClean="0"/>
          </a:p>
          <a:p>
            <a:r>
              <a:rPr lang="ka-GE" sz="2900" b="1" dirty="0" smtClean="0"/>
              <a:t>ბაირამი</a:t>
            </a:r>
            <a:r>
              <a:rPr lang="ka-GE" sz="2900" dirty="0" smtClean="0"/>
              <a:t> - მუსლიმანური დღესასწაული: შდრ.ნიჟ.: მუსლიმანური რელიგიური დღესასწაული.</a:t>
            </a:r>
            <a:endParaRPr lang="en-US" sz="2900" dirty="0" smtClean="0"/>
          </a:p>
          <a:p>
            <a:r>
              <a:rPr lang="ka-GE" sz="2900" b="1" dirty="0" smtClean="0"/>
              <a:t>ბეთმეზი</a:t>
            </a:r>
            <a:r>
              <a:rPr lang="ka-GE" sz="2900" dirty="0" smtClean="0"/>
              <a:t> - ხილის წვენისგან დამზადებული ტკბილი წვენი:  შდრ.ნიჟ.: ხილის წვენისგან დამზადებული წვენი, ტაფლივით ტკბილი.</a:t>
            </a:r>
            <a:endParaRPr lang="en-US" sz="2900" dirty="0" smtClean="0"/>
          </a:p>
          <a:p>
            <a:r>
              <a:rPr lang="ka-GE" sz="2900" b="1" dirty="0" smtClean="0"/>
              <a:t>ბილევი</a:t>
            </a:r>
            <a:r>
              <a:rPr lang="ka-GE" sz="2900" dirty="0" smtClean="0"/>
              <a:t> - სალესავი ქვა: შდრ.ნიჟ.:სალესავი ქვა</a:t>
            </a:r>
            <a:r>
              <a:rPr lang="ka-GE" sz="2900" dirty="0" smtClean="0"/>
              <a:t>...</a:t>
            </a:r>
            <a:endParaRPr lang="en-US" sz="29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3558EE-4190-4FD5-A5B2-435A1FAE0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71E388-ACF3-4419-B559-1B9BCE9B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  </a:t>
            </a:r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35EAD-5B42-41E5-917E-8618E093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>
            <a:normAutofit/>
          </a:bodyPr>
          <a:lstStyle/>
          <a:p>
            <a:pPr algn="ctr"/>
            <a:r>
              <a:rPr lang="ka-GE" sz="3600" dirty="0" smtClean="0"/>
              <a:t>თურქული ლექსიკური ერთეულები</a:t>
            </a:r>
            <a:endParaRPr lang="ka-GE" sz="3600" b="1" dirty="0"/>
          </a:p>
        </p:txBody>
      </p:sp>
    </p:spTree>
    <p:extLst>
      <p:ext uri="{BB962C8B-B14F-4D97-AF65-F5344CB8AC3E}">
        <p14:creationId xmlns:p14="http://schemas.microsoft.com/office/powerpoint/2010/main" xmlns="" val="34639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E5B8EA-F1C7-492B-9EAD-98EA9A3DB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498"/>
            <a:ext cx="10515600" cy="4826465"/>
          </a:xfrm>
        </p:spPr>
        <p:txBody>
          <a:bodyPr>
            <a:normAutofit fontScale="25000" lnSpcReduction="20000"/>
          </a:bodyPr>
          <a:lstStyle/>
          <a:p>
            <a:pPr algn="l"/>
            <a:endParaRPr lang="ka-GE" sz="1800" b="0" i="0" u="none" strike="noStrike" baseline="0" dirty="0">
              <a:solidFill>
                <a:srgbClr val="000000"/>
              </a:solidFill>
              <a:latin typeface="Sylfaen" panose="010A0502050306030303" pitchFamily="18" charset="0"/>
            </a:endParaRPr>
          </a:p>
          <a:p>
            <a:r>
              <a:rPr lang="ka-GE" sz="6400" b="1" dirty="0" smtClean="0"/>
              <a:t>ადეთი</a:t>
            </a:r>
            <a:r>
              <a:rPr lang="ka-GE" sz="6400" dirty="0" smtClean="0"/>
              <a:t> - წესი: შდრ.ნიჟ.: ადათი, ჩვეულება</a:t>
            </a:r>
            <a:endParaRPr lang="en-US" sz="6400" dirty="0" smtClean="0"/>
          </a:p>
          <a:p>
            <a:r>
              <a:rPr lang="ka-GE" sz="6400" b="1" dirty="0" smtClean="0"/>
              <a:t>აჯაფ</a:t>
            </a:r>
            <a:r>
              <a:rPr lang="ka-GE" sz="6400" dirty="0" smtClean="0"/>
              <a:t> - ნეტავ, შდრ.ნიჟ : ნეტავ.</a:t>
            </a:r>
            <a:endParaRPr lang="en-US" sz="6400" dirty="0" smtClean="0"/>
          </a:p>
          <a:p>
            <a:r>
              <a:rPr lang="ka-GE" sz="6400" b="1" dirty="0" smtClean="0"/>
              <a:t>აღდი</a:t>
            </a:r>
            <a:r>
              <a:rPr lang="ka-GE" sz="6400" dirty="0" smtClean="0"/>
              <a:t> - ქორწინების მუსლიმანური ტრადიცია. შდრ.ნიჟ.: საქორწინო პირობის დადება.</a:t>
            </a:r>
            <a:endParaRPr lang="en-US" sz="6400" dirty="0" smtClean="0"/>
          </a:p>
          <a:p>
            <a:r>
              <a:rPr lang="ka-GE" sz="6400" b="1" dirty="0" smtClean="0"/>
              <a:t>ბერექეთი</a:t>
            </a:r>
            <a:r>
              <a:rPr lang="ka-GE" sz="6400" dirty="0" smtClean="0"/>
              <a:t> - ხვავი, ბარაქა: შდრ.ნიჟ.: ბარაქა, დოვლათი, სიუხვე.</a:t>
            </a:r>
            <a:endParaRPr lang="en-US" sz="6400" dirty="0" smtClean="0"/>
          </a:p>
          <a:p>
            <a:r>
              <a:rPr lang="ka-GE" sz="6400" b="1" dirty="0" smtClean="0"/>
              <a:t>ებბედი</a:t>
            </a:r>
            <a:r>
              <a:rPr lang="ka-GE" sz="6400" dirty="0" smtClean="0"/>
              <a:t> - არასდროს: შდრ.ნიჟ.: მუდამ, ყოველთვის.</a:t>
            </a:r>
            <a:endParaRPr lang="en-US" sz="6400" dirty="0" smtClean="0"/>
          </a:p>
          <a:p>
            <a:r>
              <a:rPr lang="ka-GE" sz="6400" b="1" dirty="0" smtClean="0"/>
              <a:t>ევლია</a:t>
            </a:r>
            <a:r>
              <a:rPr lang="ka-GE" sz="6400" dirty="0" smtClean="0"/>
              <a:t> _ ანგელოზი: შდრ.ნიჟ.: მუსლიმანური, დიდი ღვთისმოსავი.</a:t>
            </a:r>
            <a:endParaRPr lang="en-US" sz="6400" dirty="0" smtClean="0"/>
          </a:p>
          <a:p>
            <a:r>
              <a:rPr lang="ka-GE" sz="6400" b="1" dirty="0" smtClean="0"/>
              <a:t>ვახტი</a:t>
            </a:r>
            <a:r>
              <a:rPr lang="ka-GE" sz="6400" dirty="0" smtClean="0"/>
              <a:t> - დრო: შდრ.ნიჟ.: დრო, ჟამი.</a:t>
            </a:r>
            <a:endParaRPr lang="en-US" sz="6400" dirty="0" smtClean="0"/>
          </a:p>
          <a:p>
            <a:r>
              <a:rPr lang="ka-GE" sz="6400" b="1" dirty="0" smtClean="0"/>
              <a:t>ვესიეთი</a:t>
            </a:r>
            <a:r>
              <a:rPr lang="ka-GE" sz="6400" dirty="0" smtClean="0"/>
              <a:t> -ანდერძი: შდრ.ნიჟ.: ანდერძი.</a:t>
            </a:r>
            <a:endParaRPr lang="en-US" sz="6400" dirty="0" smtClean="0"/>
          </a:p>
          <a:p>
            <a:r>
              <a:rPr lang="ka-GE" sz="6400" b="1" dirty="0" smtClean="0"/>
              <a:t>ზათინ</a:t>
            </a:r>
            <a:r>
              <a:rPr lang="ka-GE" sz="6400" dirty="0" smtClean="0"/>
              <a:t> - ნამდვილად: შდრ.ნიჟ.: წარსული, უწინ, ისედაც, ნამდვილად.</a:t>
            </a:r>
            <a:endParaRPr lang="en-US" sz="6400" dirty="0" smtClean="0"/>
          </a:p>
          <a:p>
            <a:r>
              <a:rPr lang="ka-GE" sz="6400" b="1" dirty="0" smtClean="0"/>
              <a:t>თესპა</a:t>
            </a:r>
            <a:r>
              <a:rPr lang="ka-GE" sz="6400" dirty="0" smtClean="0"/>
              <a:t> - კრიალოსანი: შდრ.ნიჟ.: კრიალოსანი.</a:t>
            </a:r>
            <a:endParaRPr lang="en-US" sz="6400" dirty="0" smtClean="0"/>
          </a:p>
          <a:p>
            <a:r>
              <a:rPr lang="ka-GE" sz="6400" b="1" dirty="0" smtClean="0"/>
              <a:t>ინსანი</a:t>
            </a:r>
            <a:r>
              <a:rPr lang="ka-GE" sz="6400" dirty="0" smtClean="0"/>
              <a:t> - ადამიანი;. შდრ.ნიჟ.: ადამიანი,კაცი.</a:t>
            </a:r>
            <a:endParaRPr lang="en-US" sz="6400" dirty="0" smtClean="0"/>
          </a:p>
          <a:p>
            <a:r>
              <a:rPr lang="ka-GE" sz="6400" b="1" dirty="0" smtClean="0"/>
              <a:t>იფთარი</a:t>
            </a:r>
            <a:r>
              <a:rPr lang="ka-GE" sz="6400" dirty="0" smtClean="0"/>
              <a:t> - მარხვის შემდგომი ვახშმობა. შდრ.ნიჟ.: ვაკეთებთ იფთარს, პირი გახსნიხან ვამბობთ სიტყვებს.</a:t>
            </a:r>
            <a:endParaRPr lang="en-US" sz="6400" dirty="0" smtClean="0"/>
          </a:p>
          <a:p>
            <a:r>
              <a:rPr lang="ka-GE" sz="6400" b="1" dirty="0" smtClean="0"/>
              <a:t>მუბაარექი</a:t>
            </a:r>
            <a:r>
              <a:rPr lang="ka-GE" sz="6400" dirty="0" smtClean="0"/>
              <a:t> - ღმერთი: შდრ.ნიჟ.: დალოცვილი, კურთხეული.</a:t>
            </a:r>
          </a:p>
          <a:p>
            <a:r>
              <a:rPr lang="ka-GE" sz="6400" b="1" dirty="0" smtClean="0"/>
              <a:t>რიზღი</a:t>
            </a:r>
            <a:r>
              <a:rPr lang="ka-GE" sz="6400" dirty="0" smtClean="0"/>
              <a:t> - წილი; შდრ.ნიჟ.: წილი, ულუფა, საზრდო...</a:t>
            </a:r>
            <a:endParaRPr lang="en-US" sz="6400" dirty="0" smtClean="0"/>
          </a:p>
          <a:p>
            <a:endParaRPr lang="en-US" sz="2400" dirty="0" smtClean="0"/>
          </a:p>
          <a:p>
            <a:endParaRPr lang="ka-GE" sz="2400" b="0" i="0" u="none" strike="noStrike" baseline="0" dirty="0">
              <a:solidFill>
                <a:srgbClr val="000000"/>
              </a:solidFill>
              <a:latin typeface="Sylfaen" panose="010A0502050306030303" pitchFamily="18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630061-FD06-43FD-9220-15A13C8C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BCB018F-E8B8-4F89-AB04-0562A9E9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D9431-CFE3-4E5D-97C0-B0675DE8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</p:spPr>
        <p:txBody>
          <a:bodyPr>
            <a:normAutofit/>
          </a:bodyPr>
          <a:lstStyle/>
          <a:p>
            <a:pPr algn="ctr"/>
            <a:r>
              <a:rPr lang="ka-GE" sz="3600" dirty="0" smtClean="0"/>
              <a:t>არაბული ლექსიკური ერთეულები:</a:t>
            </a:r>
            <a:endParaRPr lang="ka-GE" sz="3600" b="1" dirty="0"/>
          </a:p>
        </p:txBody>
      </p:sp>
    </p:spTree>
    <p:extLst>
      <p:ext uri="{BB962C8B-B14F-4D97-AF65-F5344CB8AC3E}">
        <p14:creationId xmlns:p14="http://schemas.microsoft.com/office/powerpoint/2010/main" xmlns="" val="7917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4CEE46-52CF-4BAB-ABEE-E893917B5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67618"/>
            <a:ext cx="10922391" cy="5009345"/>
          </a:xfrm>
        </p:spPr>
        <p:txBody>
          <a:bodyPr>
            <a:noAutofit/>
          </a:bodyPr>
          <a:lstStyle/>
          <a:p>
            <a:endParaRPr lang="ka-GE" sz="1600" b="1" dirty="0" smtClean="0"/>
          </a:p>
          <a:p>
            <a:pPr algn="ctr">
              <a:buNone/>
            </a:pPr>
            <a:endParaRPr lang="ka-GE" sz="2000" b="1" dirty="0" smtClean="0"/>
          </a:p>
          <a:p>
            <a:r>
              <a:rPr lang="ka-GE" sz="2000" b="1" dirty="0" smtClean="0"/>
              <a:t>ახორი - </a:t>
            </a:r>
            <a:r>
              <a:rPr lang="ka-GE" sz="2000" dirty="0" smtClean="0"/>
              <a:t>ბოსელი: შდრ.ნიჟ.: ბოსელი; საბა - ბაგას ქვიან.</a:t>
            </a:r>
            <a:endParaRPr lang="en-US" sz="2000" dirty="0" smtClean="0"/>
          </a:p>
          <a:p>
            <a:r>
              <a:rPr lang="ka-GE" sz="2000" b="1" dirty="0" smtClean="0"/>
              <a:t>ბახჩა</a:t>
            </a:r>
            <a:r>
              <a:rPr lang="ka-GE" sz="2000" dirty="0" smtClean="0"/>
              <a:t>  - მიწის ნაკვეთი: შდრ.ნიჟ.: სახლის ახლოს მდებარე მიწა.</a:t>
            </a:r>
            <a:endParaRPr lang="en-US" sz="2000" dirty="0" smtClean="0"/>
          </a:p>
          <a:p>
            <a:r>
              <a:rPr lang="ka-GE" sz="2000" b="1" dirty="0" smtClean="0"/>
              <a:t>ერიშტა</a:t>
            </a:r>
            <a:r>
              <a:rPr lang="ka-GE" sz="2000" dirty="0" smtClean="0"/>
              <a:t> - წვრილად დაჭრილი ბიში: შდრ.ნიჟ.: ნამცხვარი.</a:t>
            </a:r>
            <a:endParaRPr lang="en-US" sz="2000" dirty="0" smtClean="0"/>
          </a:p>
          <a:p>
            <a:r>
              <a:rPr lang="ka-GE" sz="2000" b="1" dirty="0" smtClean="0"/>
              <a:t>ჰავანი</a:t>
            </a:r>
            <a:r>
              <a:rPr lang="ka-GE" sz="2000" dirty="0" smtClean="0"/>
              <a:t> - თამბაქოს საჭრელი ხელსაწყო:. შდრ.ნიჟ.:თამბაქოს საჭელი ხელსაწყო, დანა-დაზგა.</a:t>
            </a:r>
            <a:endParaRPr lang="en-US" sz="2000" dirty="0" smtClean="0"/>
          </a:p>
          <a:p>
            <a:r>
              <a:rPr lang="ka-GE" sz="2000" b="1" dirty="0" smtClean="0"/>
              <a:t>ქილარი</a:t>
            </a:r>
            <a:r>
              <a:rPr lang="ka-GE" sz="2000" dirty="0" smtClean="0"/>
              <a:t> - შდრ.ნიჟ.: კედელში დატანებული პატარა უკარო თარო.</a:t>
            </a:r>
          </a:p>
          <a:p>
            <a:r>
              <a:rPr lang="ka-GE" sz="2000" dirty="0" smtClean="0"/>
              <a:t> </a:t>
            </a:r>
            <a:r>
              <a:rPr lang="ka-GE" sz="2000" b="1" dirty="0" smtClean="0"/>
              <a:t>ჩერჩეფი</a:t>
            </a:r>
            <a:r>
              <a:rPr lang="ka-GE" sz="2000" dirty="0" smtClean="0"/>
              <a:t> - პირბადე; შდრ.ნიჟ.: მუსლიმანი ქალების წამოსასხამი, სახის დასაფარი ჩადრი, პირბადე.</a:t>
            </a:r>
            <a:endParaRPr lang="en-US" sz="2000" dirty="0" smtClean="0"/>
          </a:p>
          <a:p>
            <a:r>
              <a:rPr lang="ka-GE" sz="2000" b="1" dirty="0" smtClean="0"/>
              <a:t>ლალი</a:t>
            </a:r>
            <a:r>
              <a:rPr lang="ka-GE" sz="2000" dirty="0" smtClean="0"/>
              <a:t> - მუნჯი: შდრ.ნიჟ. მუნჟი.</a:t>
            </a:r>
            <a:endParaRPr lang="en-US" sz="2000" dirty="0" smtClean="0"/>
          </a:p>
          <a:p>
            <a:r>
              <a:rPr lang="ka-GE" sz="2000" b="1" dirty="0" smtClean="0"/>
              <a:t>ჰამან</a:t>
            </a:r>
            <a:r>
              <a:rPr lang="ka-GE" sz="2000" dirty="0" smtClean="0"/>
              <a:t> - მაშინვე: შდრ.ნიჟ.: თითქმის, დაახლოებით...</a:t>
            </a:r>
            <a:endParaRPr lang="en-US" sz="2000" dirty="0" smtClean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1956C3-9FFD-479F-9FF5-785CFA59E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07DC3B-532F-4162-8F25-E75915C1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dirty="0" smtClean="0"/>
              <a:t>  </a:t>
            </a:r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2E9B9E-620A-4B90-8D34-7C8BEC40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600" b="1" dirty="0" smtClean="0">
                <a:solidFill>
                  <a:srgbClr val="000000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 პ ა რ ს ი ზ მ ი</a:t>
            </a:r>
            <a:endParaRPr lang="ka-GE" sz="3600" dirty="0"/>
          </a:p>
        </p:txBody>
      </p:sp>
    </p:spTree>
    <p:extLst>
      <p:ext uri="{BB962C8B-B14F-4D97-AF65-F5344CB8AC3E}">
        <p14:creationId xmlns:p14="http://schemas.microsoft.com/office/powerpoint/2010/main" xmlns="" val="251258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E6D32D-8BC3-4239-B84A-A86A7A38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525"/>
            <a:ext cx="10515600" cy="5388951"/>
          </a:xfrm>
        </p:spPr>
        <p:txBody>
          <a:bodyPr>
            <a:normAutofit/>
          </a:bodyPr>
          <a:lstStyle/>
          <a:p>
            <a:endParaRPr lang="ka-GE" sz="2000" b="1" dirty="0" smtClean="0"/>
          </a:p>
          <a:p>
            <a:endParaRPr lang="ka-GE" sz="2000" b="1" dirty="0" smtClean="0"/>
          </a:p>
          <a:p>
            <a:endParaRPr lang="ka-GE" sz="2000" b="1" dirty="0" smtClean="0"/>
          </a:p>
          <a:p>
            <a:r>
              <a:rPr lang="ka-GE" sz="2000" b="1" dirty="0" smtClean="0"/>
              <a:t>ისკელე</a:t>
            </a:r>
            <a:r>
              <a:rPr lang="ka-GE" sz="2000" dirty="0" smtClean="0"/>
              <a:t> - ძველებური ხის გასახერხი მოწყობილობა: შდრ.ნიჟ. სახელდახელოდ დადგმული დაზგა სამშენებლო ხე-ტყის სახერხი მოწყობილობისთვის ან მშენებლობისას ზედ დასადგომად.</a:t>
            </a:r>
            <a:endParaRPr lang="en-US" sz="2000" dirty="0" smtClean="0"/>
          </a:p>
          <a:p>
            <a:r>
              <a:rPr lang="ka-GE" sz="2000" b="1" dirty="0" smtClean="0"/>
              <a:t>ფიშტო</a:t>
            </a:r>
            <a:r>
              <a:rPr lang="ka-GE" sz="2000" dirty="0" smtClean="0"/>
              <a:t> - თოფი: შდრ.ნიჟ.: დამბაჩა.</a:t>
            </a:r>
            <a:endParaRPr lang="en-US" sz="2000" dirty="0" smtClean="0"/>
          </a:p>
          <a:p>
            <a:pPr>
              <a:buNone/>
            </a:pPr>
            <a:endParaRPr lang="ka-GE" sz="2000" dirty="0" smtClean="0"/>
          </a:p>
          <a:p>
            <a:pPr>
              <a:buNone/>
            </a:pPr>
            <a:endParaRPr lang="ka-GE" sz="2000" dirty="0" smtClean="0"/>
          </a:p>
          <a:p>
            <a:pPr algn="ctr">
              <a:buNone/>
            </a:pPr>
            <a:r>
              <a:rPr lang="ka-GE" sz="2000" dirty="0" smtClean="0"/>
              <a:t>დაფიქსირდა ერთი ლექსიკური ერთეული, რომელიც </a:t>
            </a:r>
            <a:r>
              <a:rPr lang="ka-GE" sz="2000" b="1" dirty="0" smtClean="0"/>
              <a:t>ფრანგულ-იტალიურია.</a:t>
            </a:r>
            <a:endParaRPr lang="en-US" sz="2000" dirty="0" smtClean="0"/>
          </a:p>
          <a:p>
            <a:r>
              <a:rPr lang="ka-GE" sz="2000" b="1" dirty="0" smtClean="0"/>
              <a:t>ურბა</a:t>
            </a:r>
            <a:r>
              <a:rPr lang="ka-GE" sz="2000" dirty="0" smtClean="0"/>
              <a:t> - ტანსაცმელი: შდრ. ნიჟ.: ტანსაცმელი. 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C6BCE33-DAC3-4B0A-8962-8170A88E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A3B98-05F3-48DB-9993-707DA5CD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948"/>
            <a:ext cx="10515600" cy="484089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0000"/>
                </a:solidFill>
              </a:rPr>
              <a:t/>
            </a:r>
            <a:br>
              <a:rPr lang="ka-GE" sz="3200" b="1" dirty="0" smtClean="0">
                <a:solidFill>
                  <a:srgbClr val="000000"/>
                </a:solidFill>
              </a:rPr>
            </a:br>
            <a:r>
              <a:rPr lang="ka-GE" sz="3200" b="1" dirty="0" smtClean="0">
                <a:solidFill>
                  <a:srgbClr val="000000"/>
                </a:solidFill>
              </a:rPr>
              <a:t/>
            </a:r>
            <a:br>
              <a:rPr lang="ka-GE" sz="3200" b="1" dirty="0" smtClean="0">
                <a:solidFill>
                  <a:srgbClr val="000000"/>
                </a:solidFill>
              </a:rPr>
            </a:br>
            <a:r>
              <a:rPr lang="ka-GE" sz="3200" dirty="0" smtClean="0"/>
              <a:t>იტალიური ლექსიკური ერთეული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ka-GE" sz="3200" b="1" dirty="0" smtClean="0">
                <a:solidFill>
                  <a:srgbClr val="000000"/>
                </a:solidFill>
              </a:rPr>
              <a:t/>
            </a:r>
            <a:br>
              <a:rPr lang="ka-GE" sz="3200" b="1" dirty="0" smtClean="0">
                <a:solidFill>
                  <a:srgbClr val="000000"/>
                </a:solidFill>
              </a:rPr>
            </a:br>
            <a:endParaRPr lang="ka-GE" sz="3200" b="1" dirty="0"/>
          </a:p>
        </p:txBody>
      </p:sp>
    </p:spTree>
    <p:extLst>
      <p:ext uri="{BB962C8B-B14F-4D97-AF65-F5344CB8AC3E}">
        <p14:creationId xmlns:p14="http://schemas.microsoft.com/office/powerpoint/2010/main" xmlns="" val="94709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4274</TotalTime>
  <Words>933</Words>
  <Application>Microsoft Office PowerPoint</Application>
  <PresentationFormat>Произвольный</PresentationFormat>
  <Paragraphs>114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 მერისის ხეობაში გამოვლინდა შემდეგი ლექსიკური ერთეულები </vt:lpstr>
      <vt:lpstr>  არქაული ფორმები:   </vt:lpstr>
      <vt:lpstr> ზანური ელემენტები  </vt:lpstr>
      <vt:lpstr> საკუთრივ ლექსიკური დიალექტიზმები  </vt:lpstr>
      <vt:lpstr>თურქული ლექსიკური ერთეულები</vt:lpstr>
      <vt:lpstr>არაბული ლექსიკური ერთეულები:</vt:lpstr>
      <vt:lpstr>ს პ ა რ ს ი ზ მ ი</vt:lpstr>
      <vt:lpstr>  იტალიური ლექსიკური ერთეული  </vt:lpstr>
      <vt:lpstr>ბერძნული ლექსიკური ერთეულები</vt:lpstr>
      <vt:lpstr>ხატოვანი  სიტყვა-თქმები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არჩვაძე   სამეცნიერო ცოდნის შემეცნების წყაროებია:  </dc:title>
  <dc:creator>Admin</dc:creator>
  <cp:lastModifiedBy>HP</cp:lastModifiedBy>
  <cp:revision>156</cp:revision>
  <dcterms:created xsi:type="dcterms:W3CDTF">2020-10-21T13:39:39Z</dcterms:created>
  <dcterms:modified xsi:type="dcterms:W3CDTF">2024-12-27T08:51:08Z</dcterms:modified>
</cp:coreProperties>
</file>