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90" r:id="rId2"/>
    <p:sldId id="541" r:id="rId3"/>
    <p:sldId id="543" r:id="rId4"/>
    <p:sldId id="544" r:id="rId5"/>
    <p:sldId id="551" r:id="rId6"/>
    <p:sldId id="552" r:id="rId7"/>
    <p:sldId id="553" r:id="rId8"/>
    <p:sldId id="545" r:id="rId9"/>
    <p:sldId id="554" r:id="rId10"/>
    <p:sldId id="569" r:id="rId11"/>
    <p:sldId id="570" r:id="rId12"/>
    <p:sldId id="555" r:id="rId13"/>
    <p:sldId id="556" r:id="rId14"/>
    <p:sldId id="557" r:id="rId15"/>
    <p:sldId id="546" r:id="rId16"/>
    <p:sldId id="549" r:id="rId17"/>
    <p:sldId id="558" r:id="rId18"/>
    <p:sldId id="548" r:id="rId19"/>
    <p:sldId id="566" r:id="rId20"/>
    <p:sldId id="567" r:id="rId21"/>
    <p:sldId id="568" r:id="rId22"/>
    <p:sldId id="547" r:id="rId23"/>
    <p:sldId id="550" r:id="rId24"/>
    <p:sldId id="53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1C98F-6692-480B-BFB5-F3B8A6936B39}" type="datetimeFigureOut">
              <a:rPr lang="en-US" smtClean="0"/>
              <a:t>6/3/2025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80F373-91FF-4030-B32C-2375FE9383E2}" type="slidenum">
              <a:rPr lang="en-US" smtClean="0"/>
              <a:t>‹#›</a:t>
            </a:fld>
            <a:endParaRPr lang="en-US"/>
          </a:p>
        </p:txBody>
      </p:sp>
    </p:spTree>
    <p:extLst>
      <p:ext uri="{BB962C8B-B14F-4D97-AF65-F5344CB8AC3E}">
        <p14:creationId xmlns:p14="http://schemas.microsoft.com/office/powerpoint/2010/main" val="4207224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AC2F4A-4B01-4296-9EED-0D34602E60E5}"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5321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C2F4A-4B01-4296-9EED-0D34602E60E5}"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3326735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C2F4A-4B01-4296-9EED-0D34602E60E5}"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96251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C2F4A-4B01-4296-9EED-0D34602E60E5}"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1963678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AC2F4A-4B01-4296-9EED-0D34602E60E5}"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397238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AC2F4A-4B01-4296-9EED-0D34602E60E5}"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145662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AC2F4A-4B01-4296-9EED-0D34602E60E5}" type="datetimeFigureOut">
              <a:rPr lang="en-US" smtClean="0"/>
              <a:t>6/3/2025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370334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AC2F4A-4B01-4296-9EED-0D34602E60E5}" type="datetimeFigureOut">
              <a:rPr lang="en-US" smtClean="0"/>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16455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C2F4A-4B01-4296-9EED-0D34602E60E5}" type="datetimeFigureOut">
              <a:rPr lang="en-US" smtClean="0"/>
              <a:t>6/3/2025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37333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AC2F4A-4B01-4296-9EED-0D34602E60E5}"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324096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AC2F4A-4B01-4296-9EED-0D34602E60E5}"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D8364-CDE7-4168-AB64-E092ED76F9C4}" type="slidenum">
              <a:rPr lang="en-US" smtClean="0"/>
              <a:t>‹#›</a:t>
            </a:fld>
            <a:endParaRPr lang="en-US"/>
          </a:p>
        </p:txBody>
      </p:sp>
    </p:spTree>
    <p:extLst>
      <p:ext uri="{BB962C8B-B14F-4D97-AF65-F5344CB8AC3E}">
        <p14:creationId xmlns:p14="http://schemas.microsoft.com/office/powerpoint/2010/main" val="285958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C2F4A-4B01-4296-9EED-0D34602E60E5}" type="datetimeFigureOut">
              <a:rPr lang="en-US" smtClean="0"/>
              <a:t>6/3/2025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D8364-CDE7-4168-AB64-E092ED76F9C4}" type="slidenum">
              <a:rPr lang="en-US" smtClean="0"/>
              <a:t>‹#›</a:t>
            </a:fld>
            <a:endParaRPr lang="en-US"/>
          </a:p>
        </p:txBody>
      </p:sp>
    </p:spTree>
    <p:extLst>
      <p:ext uri="{BB962C8B-B14F-4D97-AF65-F5344CB8AC3E}">
        <p14:creationId xmlns:p14="http://schemas.microsoft.com/office/powerpoint/2010/main" val="207882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800" b="1" dirty="0">
              <a:solidFill>
                <a:srgbClr val="7030A0"/>
              </a:solidFill>
              <a:latin typeface="Sylfaen" panose="010A0502050306030303" pitchFamily="18" charset="0"/>
            </a:endParaRPr>
          </a:p>
        </p:txBody>
      </p:sp>
      <p:pic>
        <p:nvPicPr>
          <p:cNvPr id="3075" name="Рисунок 2">
            <a:extLst>
              <a:ext uri="{FF2B5EF4-FFF2-40B4-BE49-F238E27FC236}">
                <a16:creationId xmlns:a16="http://schemas.microsoft.com/office/drawing/2014/main" id="{26E1899E-DDF6-4B24-BD56-61346CCC01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844824"/>
            <a:ext cx="3415984" cy="2148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788666" y="4285435"/>
            <a:ext cx="7959798" cy="1938992"/>
          </a:xfrm>
          <a:prstGeom prst="rect">
            <a:avLst/>
          </a:prstGeom>
        </p:spPr>
        <p:txBody>
          <a:bodyPr wrap="square">
            <a:spAutoFit/>
          </a:bodyPr>
          <a:lstStyle/>
          <a:p>
            <a:pPr algn="ct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ზუსტ</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მეცნიერებათა</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და</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განათლების</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ფაკულტეტის</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კომპიუტერულ</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მეცნიერებათა</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დეპარტამენტის</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ასოცირებული</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rgbClr val="002060"/>
                </a:solidFill>
                <a:latin typeface="Sylfaen" panose="010A0502050306030303" pitchFamily="18" charset="0"/>
                <a:ea typeface="Calibri" panose="020F0502020204030204" pitchFamily="34" charset="0"/>
                <a:cs typeface="Sylfaen" panose="010A0502050306030303" pitchFamily="18" charset="0"/>
              </a:rPr>
              <a:t>პროფესორი</a:t>
            </a:r>
            <a:r>
              <a:rPr lang="ka-GE" sz="2400"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b="1" dirty="0">
                <a:solidFill>
                  <a:srgbClr val="002060"/>
                </a:solidFill>
                <a:latin typeface="Sylfaen" panose="010A0502050306030303" pitchFamily="18" charset="0"/>
                <a:ea typeface="Calibri" panose="020F0502020204030204" pitchFamily="34" charset="0"/>
                <a:cs typeface="Sylfaen" panose="010A0502050306030303" pitchFamily="18" charset="0"/>
              </a:rPr>
              <a:t>ზებურ</a:t>
            </a:r>
            <a:r>
              <a:rPr lang="ka-GE" sz="2400" b="1" dirty="0">
                <a:solidFill>
                  <a:srgbClr val="002060"/>
                </a:solidFill>
                <a:latin typeface="Sylfaen" panose="010A0502050306030303" pitchFamily="18" charset="0"/>
                <a:ea typeface="Calibri" panose="020F0502020204030204" pitchFamily="34" charset="0"/>
                <a:cs typeface="Times New Roman" panose="02020603050405020304" pitchFamily="18" charset="0"/>
              </a:rPr>
              <a:t> </a:t>
            </a:r>
            <a:r>
              <a:rPr lang="ka-GE" sz="2400" b="1" dirty="0" smtClean="0">
                <a:solidFill>
                  <a:srgbClr val="002060"/>
                </a:solidFill>
                <a:latin typeface="Sylfaen" panose="010A0502050306030303" pitchFamily="18" charset="0"/>
                <a:ea typeface="Calibri" panose="020F0502020204030204" pitchFamily="34" charset="0"/>
                <a:cs typeface="Sylfaen" panose="010A0502050306030303" pitchFamily="18" charset="0"/>
              </a:rPr>
              <a:t>სურმანიძე</a:t>
            </a:r>
          </a:p>
          <a:p>
            <a:pPr algn="just"/>
            <a:endParaRPr lang="ka-GE" sz="2400" dirty="0">
              <a:solidFill>
                <a:srgbClr val="002060"/>
              </a:solidFill>
              <a:latin typeface="Sylfaen" panose="010A0502050306030303" pitchFamily="18" charset="0"/>
            </a:endParaRPr>
          </a:p>
          <a:p>
            <a:pPr algn="ctr"/>
            <a:r>
              <a:rPr lang="ka-GE" sz="2400" dirty="0" smtClean="0">
                <a:solidFill>
                  <a:srgbClr val="002060"/>
                </a:solidFill>
                <a:latin typeface="Sylfaen" panose="010A0502050306030303" pitchFamily="18" charset="0"/>
              </a:rPr>
              <a:t>2025</a:t>
            </a:r>
            <a:endParaRPr lang="en-US" sz="2400" dirty="0">
              <a:solidFill>
                <a:srgbClr val="002060"/>
              </a:solidFill>
              <a:latin typeface="Sylfaen" panose="010A050205030603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19EE78-BA70-41A3-9CC3-DE3404DCEA8D}"/>
              </a:ext>
            </a:extLst>
          </p:cNvPr>
          <p:cNvSpPr txBox="1"/>
          <p:nvPr/>
        </p:nvSpPr>
        <p:spPr>
          <a:xfrm>
            <a:off x="395536" y="1268760"/>
            <a:ext cx="8290048" cy="4469429"/>
          </a:xfrm>
          <a:prstGeom prst="rect">
            <a:avLst/>
          </a:prstGeom>
          <a:noFill/>
        </p:spPr>
        <p:txBody>
          <a:bodyPr wrap="square">
            <a:spAutoFit/>
          </a:bodyPr>
          <a:lstStyle/>
          <a:p>
            <a:pPr marL="0" marR="0" indent="450215" algn="just">
              <a:lnSpc>
                <a:spcPct val="150000"/>
              </a:lnSpc>
              <a:spcBef>
                <a:spcPts val="0"/>
              </a:spcBef>
              <a:spcAft>
                <a:spcPts val="0"/>
              </a:spcAft>
            </a:pP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ასეთ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მონაცემთან მუშაობისათვის საჭიროა მათი დამუშავება და გარდაქმნა. ბევრი კომპანია აგროვებს და ინახავს იმ მომაცემებს, რომლებიც საჭიროა კვლევებისთვის. ასევე შეიძლება მესამე მხარიდან ინფორმაციის შეძენა. მონაცემები შეიძლება ინახებოდეს სხვადასხვა ფორმატში. მაგალითად, ტექსტურ ფაილებში ან/და მონაცემთა ბაზების ცხრილებში. ყველა აუცილებელი მონაცემები უნდა შეგროვდეს ამ ეტაპზე.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2030033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19EE78-BA70-41A3-9CC3-DE3404DCEA8D}"/>
              </a:ext>
            </a:extLst>
          </p:cNvPr>
          <p:cNvSpPr txBox="1"/>
          <p:nvPr/>
        </p:nvSpPr>
        <p:spPr>
          <a:xfrm>
            <a:off x="395536" y="1268760"/>
            <a:ext cx="8290048" cy="5078313"/>
          </a:xfrm>
          <a:prstGeom prst="rect">
            <a:avLst/>
          </a:prstGeom>
          <a:noFill/>
        </p:spPr>
        <p:txBody>
          <a:bodyPr wrap="square">
            <a:spAutoFit/>
          </a:bodyPr>
          <a:lstStyle/>
          <a:p>
            <a:pPr marL="0" marR="0" indent="450215" algn="just">
              <a:lnSpc>
                <a:spcPct val="150000"/>
              </a:lnSpc>
              <a:spcBef>
                <a:spcPts val="0"/>
              </a:spcBef>
              <a:spcAft>
                <a:spcPts val="0"/>
              </a:spcAft>
            </a:pPr>
            <a:r>
              <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პირველ რიგში უნდა შეფასდეს კომპანიაში არსებული მონაცემებიის აქტუალურობა და ხარისხი. ბევრ კომპანიაში არის პროგრამები, რომლებიც ინახავენ საჭირო მონაცემებს, ანუ არასაჭირო მონაცემებისგან მეტ წილად გაფილტრულია მონაცემთა საცავი. ეს მონაცემები ინახება სხვადასხვა მონაცემთა საცავებში (მონაცემთა ბაზა, მონაცემთა ვიტრინა, მონაცემთა საწყობი, მონაცემთა ზღვა და სხვა), რომლებსაც მართავენ </a:t>
            </a:r>
            <a:r>
              <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IT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პროფესიონალების ჯგუფი.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2394839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19EE78-BA70-41A3-9CC3-DE3404DCEA8D}"/>
              </a:ext>
            </a:extLst>
          </p:cNvPr>
          <p:cNvSpPr txBox="1"/>
          <p:nvPr/>
        </p:nvSpPr>
        <p:spPr>
          <a:xfrm>
            <a:off x="395536" y="1268760"/>
            <a:ext cx="8290048" cy="3970318"/>
          </a:xfrm>
          <a:prstGeom prst="rect">
            <a:avLst/>
          </a:prstGeom>
          <a:noFill/>
        </p:spPr>
        <p:txBody>
          <a:bodyPr wrap="square">
            <a:spAutoFit/>
          </a:bodyPr>
          <a:lstStyle/>
          <a:p>
            <a:pPr marL="0" marR="0" indent="450215" algn="just">
              <a:lnSpc>
                <a:spcPct val="150000"/>
              </a:lnSpc>
              <a:spcBef>
                <a:spcPts val="0"/>
              </a:spcBef>
              <a:spcAft>
                <a:spcPts val="0"/>
              </a:spcAft>
            </a:pPr>
            <a:r>
              <a:rPr lang="en-US"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ბაზა განკუთვნილია მონაცემთა შენახვისათვის, მაშინ როცა მონაცემთა საწყობი განკუთვნილია ამ მონაცემების წაკითხვისა და ანალიზისათვის. მონაცემთა ვიტრინა წარმოადგენს მონაცემთა საწობის ქვესიმრავლეს. საწყობებში და ვიტრინებში მონაცემები ინახება დამუშავებული სახით, ხოლო მონაცემთა ზღვაში - დაუმუშავებული ფორმატით.</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230750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19EE78-BA70-41A3-9CC3-DE3404DCEA8D}"/>
              </a:ext>
            </a:extLst>
          </p:cNvPr>
          <p:cNvSpPr txBox="1"/>
          <p:nvPr/>
        </p:nvSpPr>
        <p:spPr>
          <a:xfrm>
            <a:off x="395536" y="1268760"/>
            <a:ext cx="8290048" cy="5127686"/>
          </a:xfrm>
          <a:prstGeom prst="rect">
            <a:avLst/>
          </a:prstGeom>
          <a:noFill/>
        </p:spPr>
        <p:txBody>
          <a:bodyPr wrap="square">
            <a:spAutoFit/>
          </a:bodyPr>
          <a:lstStyle/>
          <a:p>
            <a:pPr marL="0" marR="0" indent="450215"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მონაცემებზე წვდომის მიღება არის სხვა სახის რთული ამოცანა. ორგანიზაციამ იცის მონაცემების ფასი (ინფორმაციის ფასი შეიძლება ნავთობის ფასზე მეტი იყოს) და კონფიდენციალობა. თითოეულ თანამშრომელს აქვს კონკრეტულ მონაცემებთან წვდომა. კომპანიაში მონაცემებზე დაყენებულია ფიზიკური და ელექტრონული ბარიერები.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0215"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თუ კომპანიის შიგნით მონაცემებზე შეზღუდულია წვდომა, მაშინ შეიძლება მონაცემები კომპანიის გარეთ მოიძიოთ. მოსოფლიოში რამდენიმე კომპანიაა (Nielsen, GFK), რომლებიც მუშაობენ ვაჭრობის მიმართულებით მონაცემების შეგროვებაზე. ასევე Twitter, LinkedIn და Facebook კომპანიები განეკუთვნება მონაცემების საცავებს.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12655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19EE78-BA70-41A3-9CC3-DE3404DCEA8D}"/>
              </a:ext>
            </a:extLst>
          </p:cNvPr>
          <p:cNvSpPr txBox="1"/>
          <p:nvPr/>
        </p:nvSpPr>
        <p:spPr>
          <a:xfrm>
            <a:off x="395536" y="1268760"/>
            <a:ext cx="8290048" cy="4663200"/>
          </a:xfrm>
          <a:prstGeom prst="rect">
            <a:avLst/>
          </a:prstGeom>
          <a:noFill/>
        </p:spPr>
        <p:txBody>
          <a:bodyPr wrap="square">
            <a:spAutoFit/>
          </a:bodyPr>
          <a:lstStyle/>
          <a:p>
            <a:pPr marL="0" marR="0" indent="450215"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მონაცემების შემოწმებაზე და გაწმენდაზე იხარჯება პროექტის შესრულების დაახლოებით 80%. მონაცემების პირველი შემოწმება ხორციელდება მონაცემების შეგროვებისას. ამ ეტაპზე მარტივად შეიძლება შეცდომების აღმოჩენა.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0215"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ანალიზის გაკეთება შესაძლებელია მონაცემების იმპორტირებისას, მომზადების ფაზაში და მონაცემთა კვლევისას. მონაცემების შეგროვებისას აუცილებელია შეადაროთ ის თავდაპირველ დოკუმენტს და შეამოწმოთ მონაცემთა ტიპები. თუ მონაცემები „სუფთაა“, მაშინ განიხილება სტატისტიკური მახასიათებლები: განაწილება, კორელაცია და ამოფრქვევა.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770068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791580" y="1844824"/>
            <a:ext cx="7560840" cy="3416320"/>
          </a:xfrm>
          <a:prstGeom prst="rect">
            <a:avLst/>
          </a:prstGeom>
          <a:noFill/>
        </p:spPr>
        <p:txBody>
          <a:bodyPr wrap="square">
            <a:spAutoFit/>
          </a:bodyPr>
          <a:lstStyle/>
          <a:p>
            <a:pPr marL="0" marR="0" indent="457200" algn="just">
              <a:lnSpc>
                <a:spcPct val="150000"/>
              </a:lnSpc>
              <a:spcBef>
                <a:spcPts val="0"/>
              </a:spcBef>
              <a:spcAft>
                <a:spcPts val="0"/>
              </a:spcAft>
            </a:pPr>
            <a:r>
              <a:rPr lang="ka-GE" sz="24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მომზადება.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წყაროდან არაკორექტირებული მონაცემებისგან მონაცემების გაწმენდა. სხვადასვა წყაროებიდან მიღებულ მონაცემთა გაერთიანება (ინტეგრაცია). მონაცემთა გარდაქმნა ისეთ ფორმატში, რომელიც გამოიყენება სასურველ მოდელში.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1900599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790935" y="1484784"/>
            <a:ext cx="7560840" cy="3915431"/>
          </a:xfrm>
          <a:prstGeom prst="rect">
            <a:avLst/>
          </a:prstGeom>
          <a:noFill/>
        </p:spPr>
        <p:txBody>
          <a:bodyPr wrap="square">
            <a:spAutoFit/>
          </a:bodyPr>
          <a:lstStyle/>
          <a:p>
            <a:pPr marL="0" marR="0" indent="457200" algn="just">
              <a:lnSpc>
                <a:spcPct val="150000"/>
              </a:lnSpc>
              <a:spcBef>
                <a:spcPts val="0"/>
              </a:spcBef>
              <a:spcAft>
                <a:spcPts val="0"/>
              </a:spcAft>
            </a:pPr>
            <a:r>
              <a:rPr lang="ka-GE" sz="24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გამოკვლევა.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მისი მიზანია უფრო სიღმისეულად მონაცემების გააზრება. მაგალითად როგორ ურთიერთქმედებენ ცვლადები ერთმანეთდან. როგორაა გამანაწილებული მონაცემები. ამისათვის გამოიყენება აღმწერი სტატისტიკა, ვიზუალური მეთოდები და უბრალო მოდელირება.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743686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791580" y="1844824"/>
            <a:ext cx="7560840" cy="2544158"/>
          </a:xfrm>
          <a:prstGeom prst="rect">
            <a:avLst/>
          </a:prstGeom>
          <a:noFill/>
        </p:spPr>
        <p:txBody>
          <a:bodyPr wrap="square">
            <a:spAutoFit/>
          </a:bodyPr>
          <a:lstStyle/>
          <a:p>
            <a:pPr marL="0" marR="0" indent="450215" algn="just">
              <a:lnSpc>
                <a:spcPct val="150000"/>
              </a:lnSpc>
              <a:spcBef>
                <a:spcPts val="0"/>
              </a:spcBef>
              <a:spcAft>
                <a:spcPts val="0"/>
              </a:spcAft>
            </a:pPr>
            <a:r>
              <a:rPr lang="ka-GE" sz="1800" kern="50" dirty="0">
                <a:effectLst/>
                <a:latin typeface="Sylfaen" panose="010A0502050306030303" pitchFamily="18" charset="0"/>
                <a:ea typeface="SimSun" panose="02010600030101010101" pitchFamily="2" charset="-122"/>
                <a:cs typeface="Arial" panose="020B0604020202020204" pitchFamily="34" charset="0"/>
              </a:rPr>
              <a:t>შეგროვილი დაუმუშავებელი მონაცემები აუცილებელია მომზადდეს. ამ ეტაპზე მონაცემები დაბალდონიანი ფორმიდან გარდაიქმნება ისეთ მონაცემებათ, რომლებიც შეიძლება პირდაპირ გამოყენებული იქნას მოდელებში. ამისათვის მონაცემებში უნდა გამოვლინდეს და გასწორდეს ყველა შესაძლო შეცდომა. სხვადასხვა წყაროებიდან მონაცემები ერთიანდება და გარდაიქმნება;</a:t>
            </a:r>
            <a:endParaRPr lang="en-US" sz="1800" kern="5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1496351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791580" y="1844824"/>
            <a:ext cx="7560840" cy="3416320"/>
          </a:xfrm>
          <a:prstGeom prst="rect">
            <a:avLst/>
          </a:prstGeom>
          <a:noFill/>
        </p:spPr>
        <p:txBody>
          <a:bodyPr wrap="square">
            <a:spAutoFit/>
          </a:bodyPr>
          <a:lstStyle/>
          <a:p>
            <a:pPr marL="0" marR="0" indent="457200" algn="just">
              <a:lnSpc>
                <a:spcPct val="150000"/>
              </a:lnSpc>
              <a:spcBef>
                <a:spcPts val="0"/>
              </a:spcBef>
              <a:spcAft>
                <a:spcPts val="0"/>
              </a:spcAft>
            </a:pPr>
            <a:r>
              <a:rPr lang="ka-GE" sz="24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მოდელირება.</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 საგნობრივი არის ცოდნის მოდელირება. მოდელირებისას გამოიყენება სტატისტიკური მეთოდები, მანქანური დასწავლა, ოპერაციათა კვლევა და ა.შ. მკლევარი მოდელისთვის ირჩევა ცვლადებს და აკეთებს მოდელის დიაგნოსტიკას.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17952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683568" y="1207044"/>
            <a:ext cx="7560840" cy="5037148"/>
          </a:xfrm>
          <a:prstGeom prst="rect">
            <a:avLst/>
          </a:prstGeom>
          <a:noFill/>
        </p:spPr>
        <p:txBody>
          <a:bodyPr wrap="square">
            <a:spAutoFit/>
          </a:bodyPr>
          <a:lstStyle/>
          <a:p>
            <a:pPr marL="0" marR="0" indent="450215" algn="just">
              <a:lnSpc>
                <a:spcPct val="150000"/>
              </a:lnSpc>
              <a:spcBef>
                <a:spcPts val="0"/>
              </a:spcBef>
              <a:spcAft>
                <a:spcPts val="0"/>
              </a:spcAft>
            </a:pPr>
            <a:r>
              <a:rPr lang="ka-GE" sz="18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მონაცემების კვლევითი ანალიზი</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0215" algn="just">
              <a:lnSpc>
                <a:spcPct val="150000"/>
              </a:lnSpc>
              <a:spcBef>
                <a:spcPts val="0"/>
              </a:spcBef>
              <a:spcAft>
                <a:spcPts val="0"/>
              </a:spcAft>
            </a:pPr>
            <a:r>
              <a:rPr lang="ka-GE"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მეოთხე ეტაპზე სრულდება მონაცემების გამოკვლევა. ამ ეტაპის მთავარი მიზანია მონაცემების სიღრმისეული შესწავლა (გააზრება, გაგება). ვიზუალური და აღწერადი მეთოდების საფუძველზე უნდა მოიძებნოს კანონზომიერებები, კორელაციები და გადახრები. მიღებული შედეგების საფუძველზე უკვე შესაძლებელია მოდელირების დაწყება. ამ ფაზაში გამოიყენება ვიზუალის მეთოდების ფართო სპექტრი, დაწყებული უბრალო გრაფიკებიდან ან ჰისტოგრამებიდან, დამთავრებული სენკის რთული დიაგრამებითა და ქსელური გრაფებით. სწორედ გრაფიკების და ჰისტოგრამების ვიზუალის გამოყენებით შესაძლებლია მონაცემების კვლევით ანალიზის გაკეთება.  </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802964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C51311D-395A-4BF6-B8FB-AAF652BFA341}"/>
              </a:ext>
            </a:extLst>
          </p:cNvPr>
          <p:cNvSpPr txBox="1"/>
          <p:nvPr/>
        </p:nvSpPr>
        <p:spPr>
          <a:xfrm>
            <a:off x="683568" y="1484784"/>
            <a:ext cx="7776863" cy="3046988"/>
          </a:xfrm>
          <a:prstGeom prst="rect">
            <a:avLst/>
          </a:prstGeom>
          <a:noFill/>
        </p:spPr>
        <p:txBody>
          <a:bodyPr wrap="square">
            <a:spAutoFit/>
          </a:bodyPr>
          <a:lstStyle/>
          <a:p>
            <a:pPr algn="just"/>
            <a:r>
              <a:rPr lang="ka-GE" sz="2400" dirty="0" smtClean="0">
                <a:solidFill>
                  <a:srgbClr val="002060"/>
                </a:solidFill>
                <a:latin typeface="Sylfaen" panose="010A0502050306030303" pitchFamily="18" charset="0"/>
              </a:rPr>
              <a:t>	დიდი </a:t>
            </a:r>
            <a:r>
              <a:rPr lang="ka-GE" sz="2400" dirty="0">
                <a:solidFill>
                  <a:srgbClr val="002060"/>
                </a:solidFill>
                <a:latin typeface="Sylfaen" panose="010A0502050306030303" pitchFamily="18" charset="0"/>
              </a:rPr>
              <a:t>მონაცემების შენახვისა და დამუშავების საქმეში ჩნდება ახალი პროფესია - მონაცემთა მეცნიერი, რომელმაც უნდა განსაზღვროს: კვლევის მიზნის დანიშნულება; მონაცემთა შეგროვება; მონაცემთა მომზადება; მონაცემთა გამოკვლევა; მონაცემთა მოდელირება; წარმოდგენა და ავტომაზიცაია. შესაბამისად საჭიროა ასეთი სპეციალისტის მომზადება.</a:t>
            </a:r>
            <a:endParaRPr lang="en-US" sz="2400" dirty="0">
              <a:solidFill>
                <a:srgbClr val="002060"/>
              </a:solidFill>
              <a:latin typeface="Sylfaen" panose="010A0502050306030303" pitchFamily="18"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766256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683568" y="1207044"/>
            <a:ext cx="7560840" cy="4247317"/>
          </a:xfrm>
          <a:prstGeom prst="rect">
            <a:avLst/>
          </a:prstGeom>
          <a:noFill/>
        </p:spPr>
        <p:txBody>
          <a:bodyPr wrap="square">
            <a:spAutoFit/>
          </a:bodyPr>
          <a:lstStyle/>
          <a:p>
            <a:pPr marL="0" marR="0" indent="450215" algn="just">
              <a:lnSpc>
                <a:spcPct val="150000"/>
              </a:lnSpc>
              <a:spcBef>
                <a:spcPts val="0"/>
              </a:spcBef>
              <a:spcAft>
                <a:spcPts val="0"/>
              </a:spcAft>
            </a:pPr>
            <a:r>
              <a:rPr lang="ka-GE" sz="18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მოდელების შემუშავება</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0215" algn="just">
              <a:lnSpc>
                <a:spcPct val="150000"/>
              </a:lnSpc>
              <a:spcBef>
                <a:spcPts val="0"/>
              </a:spcBef>
              <a:spcAft>
                <a:spcPts val="0"/>
              </a:spcAft>
            </a:pPr>
            <a:r>
              <a:rPr lang="ka-GE"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„გაწმენდილი“ მონაცემებისა და კონტენტის გააზრებით შესაძლებელია მოდელის აგება უკეთესი პროგნოზის გაკეთების მიზნით, ასევე ობიექტების კლასიფიკაციის გაკეთებისათვის. ეს ფაზა უფრო თვალსაჩინოა და მიზანმიმართული. მოდელის აგება წარმოადგენს იტერაციულ პროცესს. მოდელის აგება შედგება შემდეგი ნაბიჯებისაგან:</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მოდელირების მეთოდისა და ცვლადების შერჩევა;</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მოდელის შესრულება;</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დიაგნოსტიკა და მოდელების შედარება.  </a:t>
            </a:r>
            <a:endParaRPr lang="en-US" sz="1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779544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683568" y="1207044"/>
            <a:ext cx="7560840" cy="4708981"/>
          </a:xfrm>
          <a:prstGeom prst="rect">
            <a:avLst/>
          </a:prstGeom>
          <a:noFill/>
        </p:spPr>
        <p:txBody>
          <a:bodyPr wrap="square">
            <a:spAutoFit/>
          </a:bodyPr>
          <a:lstStyle/>
          <a:p>
            <a:pPr marL="0" marR="0" indent="450215" algn="just">
              <a:lnSpc>
                <a:spcPct val="150000"/>
              </a:lnSpc>
              <a:spcBef>
                <a:spcPts val="0"/>
              </a:spcBef>
              <a:spcAft>
                <a:spcPts val="0"/>
              </a:spcAft>
            </a:pPr>
            <a:r>
              <a:rPr lang="ka-GE" sz="20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მოდელების შემუშავება</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0215"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თავდაპირველად შეირჩევა ცვლადები, რომლებიც გამოყენებული უნდა იყოს მოდელში და მოდელირების მეთოდი. კვლევების ანალიზის შედეგში ცნობილი უნდა იყოს თუ რომელი ცვლადებით აიგება მოდელი. ცნობილია უამრავი მოდელი, რომლიდანაც საჭიროა შესაბამის შერჩევა.</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0215"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როგორც კი მოდელი იქნება შერჩეული აუცილებელია მისი რეალიზაცია პროგრამული კოდის სახით (მაგალითად, </a:t>
            </a:r>
            <a:r>
              <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Python) </a:t>
            </a: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და შესაძლებელია შედეგების ანალიზი.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R="0" lvl="0" algn="just">
              <a:lnSpc>
                <a:spcPct val="150000"/>
              </a:lnSpc>
              <a:spcBef>
                <a:spcPts val="0"/>
              </a:spcBef>
              <a:spcAft>
                <a:spcPts val="0"/>
              </a:spcAft>
            </a:pP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708323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613368" y="1556792"/>
            <a:ext cx="7560840" cy="3970318"/>
          </a:xfrm>
          <a:prstGeom prst="rect">
            <a:avLst/>
          </a:prstGeom>
          <a:noFill/>
        </p:spPr>
        <p:txBody>
          <a:bodyPr wrap="square">
            <a:spAutoFit/>
          </a:bodyPr>
          <a:lstStyle/>
          <a:p>
            <a:pPr marL="0" marR="0" indent="457200" algn="just">
              <a:lnSpc>
                <a:spcPct val="150000"/>
              </a:lnSpc>
              <a:spcBef>
                <a:spcPts val="0"/>
              </a:spcBef>
              <a:spcAft>
                <a:spcPts val="0"/>
              </a:spcAft>
            </a:pPr>
            <a:r>
              <a:rPr lang="ka-GE" sz="28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წარმოდგენა და ავტომაზიცაია.</a:t>
            </a:r>
            <a:r>
              <a:rPr lang="ka-GE" sz="28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 ბოლოს კვლევის შედეგები უნდა წარედგინოს ბიზნეს-მონაწილეს. ეს შეიძლება იყოს პრეზენტაცია და სამეცნიერო-კვლევით ანგარიშგება. შეიძლება ეს პროცესი ავტომატიზირებული იყოს.</a:t>
            </a:r>
            <a:endParaRPr lang="en-US" sz="28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1406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D526AD6-9DE2-4A88-9B32-A3056AACD5DA}"/>
              </a:ext>
            </a:extLst>
          </p:cNvPr>
          <p:cNvSpPr txBox="1"/>
          <p:nvPr/>
        </p:nvSpPr>
        <p:spPr>
          <a:xfrm>
            <a:off x="538907" y="1484784"/>
            <a:ext cx="8064896" cy="4469429"/>
          </a:xfrm>
          <a:prstGeom prst="rect">
            <a:avLst/>
          </a:prstGeom>
          <a:noFill/>
        </p:spPr>
        <p:txBody>
          <a:bodyPr wrap="square">
            <a:spAutoFit/>
          </a:bodyPr>
          <a:lstStyle/>
          <a:p>
            <a:pPr marL="0" marR="0" indent="457200" algn="just">
              <a:lnSpc>
                <a:spcPct val="150000"/>
              </a:lnSpc>
              <a:spcBef>
                <a:spcPts val="0"/>
              </a:spcBef>
              <a:spcAft>
                <a:spcPts val="0"/>
              </a:spcAft>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პროცესის ბოლო ეტაპზე (data science) ხდება შედეგის დემონსტრირება და თუ აუცილებელია ანალიზის ავტომატიზირების გაკეთება.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a:p>
            <a:pPr marL="0" marR="0" indent="457200" algn="just">
              <a:lnSpc>
                <a:spcPct val="150000"/>
              </a:lnSpc>
              <a:spcBef>
                <a:spcPts val="0"/>
              </a:spcBef>
              <a:spcAft>
                <a:spcPts val="0"/>
              </a:spcAft>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სწორედ ამ ეტაპების გავლით ბიზნეს-პროცესი უკეთესობისკენ შეიცვლება. პრაქტიკაში შეიძლება ზემოთ ჩამოთვლილი ეტაპები არ შესრულდეს ერთი თანმიმდევრობით, საჭირო ხდება უკან დაბრუნება ანუ სხვადასხვა ფაზები ციკლში მუშავდება.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1637911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B89D-E528-429F-8AA9-CF212D013540}"/>
              </a:ext>
            </a:extLst>
          </p:cNvPr>
          <p:cNvSpPr>
            <a:spLocks noGrp="1"/>
          </p:cNvSpPr>
          <p:nvPr>
            <p:ph type="title"/>
          </p:nvPr>
        </p:nvSpPr>
        <p:spPr>
          <a:xfrm>
            <a:off x="457200" y="2286000"/>
            <a:ext cx="7427168" cy="1143000"/>
          </a:xfrm>
        </p:spPr>
        <p:txBody>
          <a:bodyPr>
            <a:normAutofit fontScale="90000"/>
          </a:bodyPr>
          <a:lstStyle/>
          <a:p>
            <a:r>
              <a:rPr lang="ka-GE" b="1" dirty="0">
                <a:solidFill>
                  <a:srgbClr val="FF0000"/>
                </a:solidFill>
              </a:rPr>
              <a:t>მადლობა</a:t>
            </a:r>
            <a:br>
              <a:rPr lang="ka-GE" b="1" dirty="0">
                <a:solidFill>
                  <a:srgbClr val="FF0000"/>
                </a:solidFill>
              </a:rPr>
            </a:br>
            <a:r>
              <a:rPr lang="ka-GE" b="1" dirty="0">
                <a:solidFill>
                  <a:srgbClr val="FF0000"/>
                </a:solidFill>
              </a:rPr>
              <a:t>ყურადღებისათვის</a:t>
            </a:r>
            <a:endParaRPr lang="en-US" b="1" dirty="0">
              <a:solidFill>
                <a:srgbClr val="FF0000"/>
              </a:solidFill>
            </a:endParaRPr>
          </a:p>
        </p:txBody>
      </p:sp>
    </p:spTree>
    <p:extLst>
      <p:ext uri="{BB962C8B-B14F-4D97-AF65-F5344CB8AC3E}">
        <p14:creationId xmlns:p14="http://schemas.microsoft.com/office/powerpoint/2010/main" val="230140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F95C9C-8F23-4AF3-B70E-3222F1C1E958}"/>
              </a:ext>
            </a:extLst>
          </p:cNvPr>
          <p:cNvSpPr txBox="1"/>
          <p:nvPr/>
        </p:nvSpPr>
        <p:spPr>
          <a:xfrm>
            <a:off x="611560" y="1268760"/>
            <a:ext cx="7992888" cy="5309146"/>
          </a:xfrm>
          <a:prstGeom prst="rect">
            <a:avLst/>
          </a:prstGeom>
          <a:noFill/>
        </p:spPr>
        <p:txBody>
          <a:bodyPr wrap="square">
            <a:spAutoFit/>
          </a:bodyPr>
          <a:lstStyle/>
          <a:p>
            <a:pPr marL="0" marR="0" indent="457200" algn="just">
              <a:lnSpc>
                <a:spcPct val="150000"/>
              </a:lnSpc>
              <a:spcBef>
                <a:spcPts val="0"/>
              </a:spcBef>
              <a:spcAft>
                <a:spcPts val="0"/>
              </a:spcAft>
            </a:pPr>
            <a:r>
              <a:rPr lang="ka-GE" sz="2400" kern="50" dirty="0" smtClean="0">
                <a:solidFill>
                  <a:srgbClr val="002060"/>
                </a:solidFill>
                <a:latin typeface="Sylfaen" panose="010A0502050306030303" pitchFamily="18" charset="0"/>
                <a:ea typeface="SimSun" panose="02010600030101010101" pitchFamily="2" charset="-122"/>
                <a:cs typeface="Arial" panose="020B0604020202020204" pitchFamily="34" charset="0"/>
              </a:rPr>
              <a:t>ციფრულ სამყაროში მონაცემთა მოცულობის ზრდამ გამოიწვია მისი შენახვა/დუმუშავების საქმეში მეცნიერული მიდგომების დანერგვა, რაც გულისხმობს: </a:t>
            </a:r>
            <a:endPar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0" marR="0" indent="457200" algn="just">
              <a:lnSpc>
                <a:spcPct val="150000"/>
              </a:lnSpc>
              <a:spcBef>
                <a:spcPts val="0"/>
              </a:spcBef>
              <a:spcAft>
                <a:spcPts val="0"/>
              </a:spcAft>
            </a:pPr>
            <a:endParaRPr lang="en-US" sz="1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კვლევის მიზნის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დანიშნულების განსაზღვრას;</a:t>
            </a:r>
            <a:endPar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შეგროვებას;</a:t>
            </a:r>
            <a:endPar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მომზადებას;</a:t>
            </a:r>
            <a:endPar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გამოკვლევას;</a:t>
            </a:r>
            <a:endPar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მოდელირებას;</a:t>
            </a:r>
            <a:endPar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წარმოდგენასა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და </a:t>
            </a: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ავტომაზიცაიას.</a:t>
            </a:r>
            <a:endParaRPr lang="en-US"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17073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539552" y="1556792"/>
            <a:ext cx="7560840" cy="5023426"/>
          </a:xfrm>
          <a:prstGeom prst="rect">
            <a:avLst/>
          </a:prstGeom>
          <a:noFill/>
        </p:spPr>
        <p:txBody>
          <a:bodyPr wrap="square">
            <a:spAutoFit/>
          </a:bodyPr>
          <a:lstStyle/>
          <a:p>
            <a:pPr marL="0" marR="0" indent="457200" algn="just">
              <a:lnSpc>
                <a:spcPct val="150000"/>
              </a:lnSpc>
              <a:spcBef>
                <a:spcPts val="0"/>
              </a:spcBef>
              <a:spcAft>
                <a:spcPts val="0"/>
              </a:spcAft>
            </a:pPr>
            <a:r>
              <a:rPr lang="ka-GE" sz="24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კვლევის მიზნის დანიშნულება.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ორგანიზაციაში შეიძლება აიღოთ საპროექტო ამოცანა, რომელიც დაკავშირებულია დიდი მონაცემების დამუშავებასთან. პროექტში წარმოდგენილი უნდა იყოს, თუ რისი კვლევა უნდა განხორციელდეს, რას მოუტანს ეს კომპანიას, რა მონაცემები და  რესურსები დაგჭირდებათ, მუშაობის კალენდარული გეგმა და მისაღები შედეგების აღწერა.</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1912898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791580" y="1844824"/>
            <a:ext cx="7560840" cy="591444"/>
          </a:xfrm>
          <a:prstGeom prst="rect">
            <a:avLst/>
          </a:prstGeom>
          <a:noFill/>
        </p:spPr>
        <p:txBody>
          <a:bodyPr wrap="square">
            <a:spAutoFit/>
          </a:bodyPr>
          <a:lstStyle/>
          <a:p>
            <a:pPr marL="0" marR="0" indent="457200" algn="just">
              <a:lnSpc>
                <a:spcPct val="150000"/>
              </a:lnSpc>
              <a:spcBef>
                <a:spcPts val="0"/>
              </a:spcBef>
              <a:spcAft>
                <a:spcPts val="0"/>
              </a:spcAft>
            </a:pPr>
            <a:r>
              <a:rPr lang="ka-GE" sz="24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8664ED6C-559F-4D2B-83DC-E072172211F3}"/>
              </a:ext>
            </a:extLst>
          </p:cNvPr>
          <p:cNvSpPr txBox="1"/>
          <p:nvPr/>
        </p:nvSpPr>
        <p:spPr>
          <a:xfrm>
            <a:off x="502903" y="1844824"/>
            <a:ext cx="7381465" cy="1200329"/>
          </a:xfrm>
          <a:prstGeom prst="rect">
            <a:avLst/>
          </a:prstGeom>
          <a:noFill/>
        </p:spPr>
        <p:txBody>
          <a:bodyPr wrap="square">
            <a:spAutoFit/>
          </a:bodyPr>
          <a:lstStyle/>
          <a:p>
            <a:pPr marL="450215" marR="0" algn="ctr">
              <a:lnSpc>
                <a:spcPct val="150000"/>
              </a:lnSpc>
              <a:spcBef>
                <a:spcPts val="0"/>
              </a:spcBef>
              <a:spcAft>
                <a:spcPts val="0"/>
              </a:spcAft>
            </a:pPr>
            <a:r>
              <a:rPr lang="ka-GE" sz="2400" kern="50" dirty="0" smtClean="0">
                <a:solidFill>
                  <a:srgbClr val="002060"/>
                </a:solidFill>
                <a:effectLst/>
                <a:latin typeface="Sylfaen" panose="010A0502050306030303" pitchFamily="18" charset="0"/>
                <a:ea typeface="SimSun" panose="02010600030101010101" pitchFamily="2" charset="-122"/>
                <a:cs typeface="Arial" panose="020B0604020202020204" pitchFamily="34" charset="0"/>
              </a:rPr>
              <a:t>      კვლევის </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მიზნის განსაზღვრა და საპროექტო დავალების შექმნა</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7" name="TextBox 6">
            <a:extLst>
              <a:ext uri="{FF2B5EF4-FFF2-40B4-BE49-F238E27FC236}">
                <a16:creationId xmlns:a16="http://schemas.microsoft.com/office/drawing/2014/main" id="{F769CDED-1B61-4805-9762-D1918EC000B8}"/>
              </a:ext>
            </a:extLst>
          </p:cNvPr>
          <p:cNvSpPr txBox="1"/>
          <p:nvPr/>
        </p:nvSpPr>
        <p:spPr>
          <a:xfrm>
            <a:off x="797878" y="3260294"/>
            <a:ext cx="7560840" cy="2809423"/>
          </a:xfrm>
          <a:prstGeom prst="rect">
            <a:avLst/>
          </a:prstGeom>
          <a:noFill/>
        </p:spPr>
        <p:txBody>
          <a:bodyPr wrap="square">
            <a:spAutoFit/>
          </a:bodyPr>
          <a:lstStyle/>
          <a:p>
            <a:pPr algn="just">
              <a:lnSpc>
                <a:spcPct val="150000"/>
              </a:lnSpc>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	პროცესი იწყება კვლევის მიზნის დაგეგმვით. პროექტთან დაკავშირებით ყველა მონაწილე უნდა იყოს ინფორმირებული. ნებისმიერ სერიოზულ პროექტში ამ ეტაპის მთავარ შედეგს წარმოადგენს საპროექტო დავალება. </a:t>
            </a:r>
            <a:endParaRPr lang="en-US" sz="2400" dirty="0">
              <a:solidFill>
                <a:srgbClr val="002060"/>
              </a:solidFill>
            </a:endParaRPr>
          </a:p>
        </p:txBody>
      </p:sp>
      <p:sp>
        <p:nvSpPr>
          <p:cNvPr id="8"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264332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909ED62-C6F9-4574-B104-B617EC405067}"/>
              </a:ext>
            </a:extLst>
          </p:cNvPr>
          <p:cNvSpPr txBox="1"/>
          <p:nvPr/>
        </p:nvSpPr>
        <p:spPr>
          <a:xfrm>
            <a:off x="790935" y="1268760"/>
            <a:ext cx="7560840" cy="3742691"/>
          </a:xfrm>
          <a:prstGeom prst="rect">
            <a:avLst/>
          </a:prstGeom>
          <a:noFill/>
        </p:spPr>
        <p:txBody>
          <a:bodyPr wrap="square">
            <a:spAutoFit/>
          </a:bodyPr>
          <a:lstStyle/>
          <a:p>
            <a:pPr marL="450215" marR="0" algn="just">
              <a:lnSpc>
                <a:spcPct val="150000"/>
              </a:lnSpc>
              <a:spcBef>
                <a:spcPts val="0"/>
              </a:spcBef>
              <a:spcAft>
                <a:spcPts val="0"/>
              </a:spcAft>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საპროექტო დავალების შედგენა გულისხმობს შემდეგს: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ნათლად ჩამოყალიბებული კვლევის მიზანი;</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პროექტის დანიშნულება და კონტექსტი;</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ანალიზის მეთოდების წინასწარი აღწერა;</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რესურსები, რომლებიც უნდა იქნას გამოყენებული;</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პროექტის პრაქტიკული რეალიზაციის მართებულობა;</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წარმოსადგენი შედეგები და წარმატების კრიტერიუმები;</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კალენდარული გეგმა. </a:t>
            </a:r>
            <a:endParaRPr lang="en-US" sz="20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45939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45D7C3-F91B-4C5B-9F7B-B11ADF48DF83}"/>
              </a:ext>
            </a:extLst>
          </p:cNvPr>
          <p:cNvSpPr txBox="1"/>
          <p:nvPr/>
        </p:nvSpPr>
        <p:spPr>
          <a:xfrm>
            <a:off x="646919" y="1556792"/>
            <a:ext cx="7848872" cy="2807435"/>
          </a:xfrm>
          <a:prstGeom prst="rect">
            <a:avLst/>
          </a:prstGeom>
          <a:noFill/>
        </p:spPr>
        <p:txBody>
          <a:bodyPr wrap="square">
            <a:spAutoFit/>
          </a:bodyPr>
          <a:lstStyle/>
          <a:p>
            <a:pPr marL="0" marR="0" indent="457200" algn="just">
              <a:lnSpc>
                <a:spcPct val="150000"/>
              </a:lnSpc>
              <a:spcBef>
                <a:spcPts val="0"/>
              </a:spcBef>
              <a:spcAft>
                <a:spcPts val="0"/>
              </a:spcAft>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დამკვეთმა წინასწარ უნდა იცოდეს თუ რაში იხდის ფულს, ამიტომ ბიზნეს-პროცესის კარგად გაგება და დაგეგმვა გავლენას იქონიებს შედეგზე. ასევე უნდა შეფასდეს პროექტზე ფინანსური დანახარჯები, ადამიანური და ინფორმაციული რესურსები.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394677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0BEA10-6040-4CA8-AE92-CEA943A6309F}"/>
              </a:ext>
            </a:extLst>
          </p:cNvPr>
          <p:cNvSpPr txBox="1"/>
          <p:nvPr/>
        </p:nvSpPr>
        <p:spPr>
          <a:xfrm>
            <a:off x="791580" y="1844824"/>
            <a:ext cx="7560840" cy="3416320"/>
          </a:xfrm>
          <a:prstGeom prst="rect">
            <a:avLst/>
          </a:prstGeom>
          <a:noFill/>
        </p:spPr>
        <p:txBody>
          <a:bodyPr wrap="square">
            <a:spAutoFit/>
          </a:bodyPr>
          <a:lstStyle/>
          <a:p>
            <a:pPr marL="0" marR="0" indent="457200" algn="just">
              <a:lnSpc>
                <a:spcPct val="150000"/>
              </a:lnSpc>
              <a:spcBef>
                <a:spcPts val="0"/>
              </a:spcBef>
              <a:spcAft>
                <a:spcPts val="0"/>
              </a:spcAft>
            </a:pPr>
            <a:r>
              <a:rPr lang="ka-GE" sz="2400" b="1"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მონაცემთა შეგროვება.</a:t>
            </a: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 პროცესის მეორე ეტაპზე ხდება მონაცემთა შეგროვება. საპროექტო დავალებაში მითითებულია თუ რომელი მონაცემებია საჭირო და სად შეიძლება მათი ნახვა. მონაცემები შეიძლება სხვასახვა გარე წყაროდან შემოვიდეს.</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6"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2833659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19EE78-BA70-41A3-9CC3-DE3404DCEA8D}"/>
              </a:ext>
            </a:extLst>
          </p:cNvPr>
          <p:cNvSpPr txBox="1"/>
          <p:nvPr/>
        </p:nvSpPr>
        <p:spPr>
          <a:xfrm>
            <a:off x="426331" y="1340768"/>
            <a:ext cx="8290048" cy="3915431"/>
          </a:xfrm>
          <a:prstGeom prst="rect">
            <a:avLst/>
          </a:prstGeom>
          <a:noFill/>
        </p:spPr>
        <p:txBody>
          <a:bodyPr wrap="square">
            <a:spAutoFit/>
          </a:bodyPr>
          <a:lstStyle/>
          <a:p>
            <a:pPr marL="0" marR="0" indent="450215" algn="just">
              <a:lnSpc>
                <a:spcPct val="150000"/>
              </a:lnSpc>
              <a:spcBef>
                <a:spcPts val="0"/>
              </a:spcBef>
              <a:spcAft>
                <a:spcPts val="0"/>
              </a:spcAft>
            </a:pPr>
            <a:r>
              <a:rPr lang="ka-GE" sz="2400" kern="50" dirty="0">
                <a:solidFill>
                  <a:srgbClr val="002060"/>
                </a:solidFill>
                <a:effectLst/>
                <a:latin typeface="Sylfaen" panose="010A0502050306030303" pitchFamily="18" charset="0"/>
                <a:ea typeface="SimSun" panose="02010600030101010101" pitchFamily="2" charset="-122"/>
                <a:cs typeface="Arial" panose="020B0604020202020204" pitchFamily="34" charset="0"/>
              </a:rPr>
              <a:t>პროცესის მეორე ეტაპზე ხორციელდება აუცილებელი მონაცემების შეგროვება. ანალიზის ჩატარებისათვის აუცილებელია მონაცემები, ამიტომ ეს ეტაპი გულისხმობს შესაბამისი მონაცემების მოძიებას და მომხმარებლის მხრიდან მასზე წვდომის უფლების მიღებას. მეორე ეტაპის შედეგად მიიღება დაუმუშავებული „ნედლი“ მონაცემები. </a:t>
            </a:r>
            <a:endParaRPr lang="en-US" sz="2400" kern="50" dirty="0">
              <a:solidFill>
                <a:srgbClr val="002060"/>
              </a:solidFill>
              <a:effectLst/>
              <a:latin typeface="Times New Roman" panose="02020603050405020304" pitchFamily="18" charset="0"/>
              <a:ea typeface="SimSun" panose="02010600030101010101" pitchFamily="2" charset="-122"/>
              <a:cs typeface="Arial" panose="020B0604020202020204" pitchFamily="34" charset="0"/>
            </a:endParaRPr>
          </a:p>
        </p:txBody>
      </p:sp>
      <p:sp>
        <p:nvSpPr>
          <p:cNvPr id="5" name="Rectangle 1">
            <a:extLst>
              <a:ext uri="{FF2B5EF4-FFF2-40B4-BE49-F238E27FC236}">
                <a16:creationId xmlns:a16="http://schemas.microsoft.com/office/drawing/2014/main" id="{322B943E-96FC-4B3C-9A67-82A435808598}"/>
              </a:ext>
            </a:extLst>
          </p:cNvPr>
          <p:cNvSpPr>
            <a:spLocks noChangeArrowheads="1"/>
          </p:cNvSpPr>
          <p:nvPr/>
        </p:nvSpPr>
        <p:spPr bwMode="auto">
          <a:xfrm>
            <a:off x="971600" y="620688"/>
            <a:ext cx="71995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ka-GE" sz="2000" b="1" dirty="0">
                <a:solidFill>
                  <a:srgbClr val="7030A0"/>
                </a:solidFill>
                <a:latin typeface="Sylfaen" panose="010A0502050306030303" pitchFamily="18" charset="0"/>
              </a:rPr>
              <a:t>მონაცემთა მეცნიერი, როგორც მომავლის პროფესია</a:t>
            </a:r>
            <a:endParaRPr lang="ka-GE" altLang="en-US" sz="2000" b="1" dirty="0">
              <a:solidFill>
                <a:srgbClr val="7030A0"/>
              </a:solidFill>
              <a:latin typeface="Sylfaen" panose="010A0502050306030303" pitchFamily="18" charset="0"/>
            </a:endParaRPr>
          </a:p>
        </p:txBody>
      </p:sp>
    </p:spTree>
    <p:extLst>
      <p:ext uri="{BB962C8B-B14F-4D97-AF65-F5344CB8AC3E}">
        <p14:creationId xmlns:p14="http://schemas.microsoft.com/office/powerpoint/2010/main" val="2542844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4058</TotalTime>
  <Words>1138</Words>
  <Application>Microsoft Office PowerPoint</Application>
  <PresentationFormat>On-screen Show (4:3)</PresentationFormat>
  <Paragraphs>75</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SimSun</vt:lpstr>
      <vt:lpstr>Arial</vt:lpstr>
      <vt:lpstr>Calibri</vt:lpstr>
      <vt:lpstr>Sylfaen</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მადლობა ყურადღებისათვის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მონაცემთა ბაზების მართვის სისტემები (მბმს)</dc:title>
  <dc:creator>Administrator</dc:creator>
  <cp:lastModifiedBy>zebur surmanidze</cp:lastModifiedBy>
  <cp:revision>299</cp:revision>
  <dcterms:created xsi:type="dcterms:W3CDTF">2016-10-08T08:19:08Z</dcterms:created>
  <dcterms:modified xsi:type="dcterms:W3CDTF">2025-06-03T15:41:52Z</dcterms:modified>
</cp:coreProperties>
</file>