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74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9717D0EA-F903-F7AD-B29E-15219035966B}"/>
              </a:ext>
            </a:extLst>
          </p:cNvPr>
          <p:cNvSpPr>
            <a:spLocks noGrp="1"/>
          </p:cNvSpPr>
          <p:nvPr>
            <p:ph type="ctrTitle"/>
          </p:nvPr>
        </p:nvSpPr>
        <p:spPr>
          <a:xfrm>
            <a:off x="1524000" y="1122363"/>
            <a:ext cx="9144000" cy="2387600"/>
          </a:xfrm>
        </p:spPr>
        <p:txBody>
          <a:bodyPr anchor="b"/>
          <a:lstStyle>
            <a:lvl1pPr algn="ctr">
              <a:defRPr sz="6000"/>
            </a:lvl1pPr>
          </a:lstStyle>
          <a:p>
            <a:r>
              <a:rPr lang="ka-GE"/>
              <a:t>დააწკაპუნეთ მთავარი სათაურის სტილის შესაცვლელად</a:t>
            </a:r>
            <a:endParaRPr lang="en-US"/>
          </a:p>
        </p:txBody>
      </p:sp>
      <p:sp>
        <p:nvSpPr>
          <p:cNvPr id="3" name="სუბტიტრი 2">
            <a:extLst>
              <a:ext uri="{FF2B5EF4-FFF2-40B4-BE49-F238E27FC236}">
                <a16:creationId xmlns:a16="http://schemas.microsoft.com/office/drawing/2014/main" id="{3044B607-21B7-1B1B-A41C-EB2FB91FB3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a:t>დააწკაპუნეთ მთავარი ქვესათაურის სტილის რედაქტირებისთვის</a:t>
            </a:r>
            <a:endParaRPr lang="en-US"/>
          </a:p>
        </p:txBody>
      </p:sp>
      <p:sp>
        <p:nvSpPr>
          <p:cNvPr id="4" name="თარიღის ჩანაცვლების ველი 3">
            <a:extLst>
              <a:ext uri="{FF2B5EF4-FFF2-40B4-BE49-F238E27FC236}">
                <a16:creationId xmlns:a16="http://schemas.microsoft.com/office/drawing/2014/main" id="{77F00DA0-E03F-5AB3-7144-525FE72E7AA5}"/>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2B2E07BC-450A-CF20-7713-866B13D7C1B5}"/>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D9ABE41A-9ABA-7206-545E-4364E5E1090A}"/>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1375889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272B5A99-C1EF-B537-68F0-BA893A11F81F}"/>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შვეული ტექსტის ჩანაცვლების ველი 2">
            <a:extLst>
              <a:ext uri="{FF2B5EF4-FFF2-40B4-BE49-F238E27FC236}">
                <a16:creationId xmlns:a16="http://schemas.microsoft.com/office/drawing/2014/main" id="{AB55DADB-7520-FAD4-A698-6D673A3045F9}"/>
              </a:ext>
            </a:extLst>
          </p:cNvPr>
          <p:cNvSpPr>
            <a:spLocks noGrp="1"/>
          </p:cNvSpPr>
          <p:nvPr>
            <p:ph type="body" orient="vert" idx="1"/>
          </p:nvPr>
        </p:nvSpPr>
        <p:spPr/>
        <p:txBody>
          <a:bodyPr vert="eaVert"/>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DC630968-D4A1-455B-B44D-255F5E72D908}"/>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9CB6EFDB-C567-AD58-B115-0FCED55BC3D6}"/>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2DA5403E-6F7A-1487-D752-726F37D4C4DF}"/>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1898320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შვეული სათაური 1">
            <a:extLst>
              <a:ext uri="{FF2B5EF4-FFF2-40B4-BE49-F238E27FC236}">
                <a16:creationId xmlns:a16="http://schemas.microsoft.com/office/drawing/2014/main" id="{C701D229-98F1-2298-831D-5E39E46BC1B4}"/>
              </a:ext>
            </a:extLst>
          </p:cNvPr>
          <p:cNvSpPr>
            <a:spLocks noGrp="1"/>
          </p:cNvSpPr>
          <p:nvPr>
            <p:ph type="title" orient="vert"/>
          </p:nvPr>
        </p:nvSpPr>
        <p:spPr>
          <a:xfrm>
            <a:off x="8724900" y="365125"/>
            <a:ext cx="2628900" cy="5811838"/>
          </a:xfrm>
        </p:spPr>
        <p:txBody>
          <a:bodyPr vert="eaVert"/>
          <a:lstStyle/>
          <a:p>
            <a:r>
              <a:rPr lang="ka-GE"/>
              <a:t>დააწკაპუნეთ მთავარი სათაურის სტილის შესაცვლელად</a:t>
            </a:r>
            <a:endParaRPr lang="en-US"/>
          </a:p>
        </p:txBody>
      </p:sp>
      <p:sp>
        <p:nvSpPr>
          <p:cNvPr id="3" name="შვეული ტექსტის ჩანაცვლების ველი 2">
            <a:extLst>
              <a:ext uri="{FF2B5EF4-FFF2-40B4-BE49-F238E27FC236}">
                <a16:creationId xmlns:a16="http://schemas.microsoft.com/office/drawing/2014/main" id="{0AE749EA-9577-9FF3-DAD1-8E2502D26865}"/>
              </a:ext>
            </a:extLst>
          </p:cNvPr>
          <p:cNvSpPr>
            <a:spLocks noGrp="1"/>
          </p:cNvSpPr>
          <p:nvPr>
            <p:ph type="body" orient="vert" idx="1"/>
          </p:nvPr>
        </p:nvSpPr>
        <p:spPr>
          <a:xfrm>
            <a:off x="838200" y="365125"/>
            <a:ext cx="7734300" cy="5811838"/>
          </a:xfrm>
        </p:spPr>
        <p:txBody>
          <a:bodyPr vert="eaVert"/>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46A82C3F-26A4-699F-9EBE-6F3F31F88B19}"/>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F3CC1E28-A5F6-AFFB-BDA9-A512DA6FF33C}"/>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86C82632-5FB7-EE63-72A7-132E60CCAF92}"/>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2728972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34AFC0F-8B62-CB60-FE20-ADDE1ACB2645}"/>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შიგთავსის ჩანაცვლების ველი 2">
            <a:extLst>
              <a:ext uri="{FF2B5EF4-FFF2-40B4-BE49-F238E27FC236}">
                <a16:creationId xmlns:a16="http://schemas.microsoft.com/office/drawing/2014/main" id="{7E29B3E7-0CEF-05B3-0106-7805B70DAEFD}"/>
              </a:ext>
            </a:extLst>
          </p:cNvPr>
          <p:cNvSpPr>
            <a:spLocks noGrp="1"/>
          </p:cNvSpPr>
          <p:nvPr>
            <p:ph idx="1"/>
          </p:nvPr>
        </p:nvSpPr>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30BD72AD-1174-CB4B-2961-64A56B2879C7}"/>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A2D6804A-1074-5E5E-9411-2FA4794A4AA7}"/>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F817BA37-4A1D-33E0-3FCA-F24CCA6E7499}"/>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16347709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4F6CE68B-9013-B793-490B-F4155582D4F6}"/>
              </a:ext>
            </a:extLst>
          </p:cNvPr>
          <p:cNvSpPr>
            <a:spLocks noGrp="1"/>
          </p:cNvSpPr>
          <p:nvPr>
            <p:ph type="title"/>
          </p:nvPr>
        </p:nvSpPr>
        <p:spPr>
          <a:xfrm>
            <a:off x="831850" y="1709738"/>
            <a:ext cx="10515600" cy="2852737"/>
          </a:xfrm>
        </p:spPr>
        <p:txBody>
          <a:bodyPr anchor="b"/>
          <a:lstStyle>
            <a:lvl1pPr>
              <a:defRPr sz="6000"/>
            </a:lvl1pPr>
          </a:lstStyle>
          <a:p>
            <a:r>
              <a:rPr lang="ka-GE"/>
              <a:t>დააწკაპუნეთ მთავარი სათაურის სტილის შესაცვლელად</a:t>
            </a:r>
            <a:endParaRPr lang="en-US"/>
          </a:p>
        </p:txBody>
      </p:sp>
      <p:sp>
        <p:nvSpPr>
          <p:cNvPr id="3" name="ტექსტის ჩანაცვლების ველი 2">
            <a:extLst>
              <a:ext uri="{FF2B5EF4-FFF2-40B4-BE49-F238E27FC236}">
                <a16:creationId xmlns:a16="http://schemas.microsoft.com/office/drawing/2014/main" id="{22EEABD3-91CD-611A-7750-7980C59CD4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a:t>დააწკაპუნეთ მთავარი ტექსტის რედაქტირებისთვის სტილები</a:t>
            </a:r>
          </a:p>
        </p:txBody>
      </p:sp>
      <p:sp>
        <p:nvSpPr>
          <p:cNvPr id="4" name="თარიღის ჩანაცვლების ველი 3">
            <a:extLst>
              <a:ext uri="{FF2B5EF4-FFF2-40B4-BE49-F238E27FC236}">
                <a16:creationId xmlns:a16="http://schemas.microsoft.com/office/drawing/2014/main" id="{61A15417-26E4-D6C0-2FEE-2F1484340431}"/>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82C6A084-261F-6A44-5641-668F23AF2545}"/>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D1214CC6-5E78-C49E-275D-E5B838096D6A}"/>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410411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3FF29C6D-6C22-1293-7B05-3092E12E5193}"/>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შიგთავსის ჩანაცვლების ველი 2">
            <a:extLst>
              <a:ext uri="{FF2B5EF4-FFF2-40B4-BE49-F238E27FC236}">
                <a16:creationId xmlns:a16="http://schemas.microsoft.com/office/drawing/2014/main" id="{4186845E-8298-E920-9013-0CD085C96A28}"/>
              </a:ext>
            </a:extLst>
          </p:cNvPr>
          <p:cNvSpPr>
            <a:spLocks noGrp="1"/>
          </p:cNvSpPr>
          <p:nvPr>
            <p:ph sz="half" idx="1"/>
          </p:nvPr>
        </p:nvSpPr>
        <p:spPr>
          <a:xfrm>
            <a:off x="838200" y="1825625"/>
            <a:ext cx="5181600" cy="435133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შიგთავსის ჩანაცვლების ველი 3">
            <a:extLst>
              <a:ext uri="{FF2B5EF4-FFF2-40B4-BE49-F238E27FC236}">
                <a16:creationId xmlns:a16="http://schemas.microsoft.com/office/drawing/2014/main" id="{18D59435-B7FA-B1F5-01B8-CF40AD8540C5}"/>
              </a:ext>
            </a:extLst>
          </p:cNvPr>
          <p:cNvSpPr>
            <a:spLocks noGrp="1"/>
          </p:cNvSpPr>
          <p:nvPr>
            <p:ph sz="half" idx="2"/>
          </p:nvPr>
        </p:nvSpPr>
        <p:spPr>
          <a:xfrm>
            <a:off x="6172200" y="1825625"/>
            <a:ext cx="5181600" cy="435133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5" name="თარიღის ჩანაცვლების ველი 4">
            <a:extLst>
              <a:ext uri="{FF2B5EF4-FFF2-40B4-BE49-F238E27FC236}">
                <a16:creationId xmlns:a16="http://schemas.microsoft.com/office/drawing/2014/main" id="{30A78EAA-4D16-2CA1-3973-4FB41A23AE47}"/>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6" name="ქვედა კოლონტიტულის ჩანაცვლების ველი 5">
            <a:extLst>
              <a:ext uri="{FF2B5EF4-FFF2-40B4-BE49-F238E27FC236}">
                <a16:creationId xmlns:a16="http://schemas.microsoft.com/office/drawing/2014/main" id="{2FAEE9DE-CACD-7315-DB4B-1DABA8DF1F53}"/>
              </a:ext>
            </a:extLst>
          </p:cNvPr>
          <p:cNvSpPr>
            <a:spLocks noGrp="1"/>
          </p:cNvSpPr>
          <p:nvPr>
            <p:ph type="ftr" sz="quarter" idx="11"/>
          </p:nvPr>
        </p:nvSpPr>
        <p:spPr/>
        <p:txBody>
          <a:bodyPr/>
          <a:lstStyle/>
          <a:p>
            <a:endParaRPr lang="en-US"/>
          </a:p>
        </p:txBody>
      </p:sp>
      <p:sp>
        <p:nvSpPr>
          <p:cNvPr id="7" name="სლაიდის რიცხვის ჩანაცვლების ველი 6">
            <a:extLst>
              <a:ext uri="{FF2B5EF4-FFF2-40B4-BE49-F238E27FC236}">
                <a16:creationId xmlns:a16="http://schemas.microsoft.com/office/drawing/2014/main" id="{BCE41977-25E7-D15C-9CDF-FF0E3EB05EC2}"/>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1676616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588BC6BD-C66E-A8FF-7227-7C9F624DF88B}"/>
              </a:ext>
            </a:extLst>
          </p:cNvPr>
          <p:cNvSpPr>
            <a:spLocks noGrp="1"/>
          </p:cNvSpPr>
          <p:nvPr>
            <p:ph type="title"/>
          </p:nvPr>
        </p:nvSpPr>
        <p:spPr>
          <a:xfrm>
            <a:off x="839788" y="365125"/>
            <a:ext cx="10515600" cy="1325563"/>
          </a:xfrm>
        </p:spPr>
        <p:txBody>
          <a:bodyPr/>
          <a:lstStyle/>
          <a:p>
            <a:r>
              <a:rPr lang="ka-GE"/>
              <a:t>დააწკაპუნეთ მთავარი სათაურის სტილის შესაცვლელად</a:t>
            </a:r>
            <a:endParaRPr lang="en-US"/>
          </a:p>
        </p:txBody>
      </p:sp>
      <p:sp>
        <p:nvSpPr>
          <p:cNvPr id="3" name="ტექსტის ჩანაცვლების ველი 2">
            <a:extLst>
              <a:ext uri="{FF2B5EF4-FFF2-40B4-BE49-F238E27FC236}">
                <a16:creationId xmlns:a16="http://schemas.microsoft.com/office/drawing/2014/main" id="{32136BE8-6A15-5A1B-1CE9-0B4F0653B2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დააწკაპუნეთ მთავარი ტექსტის რედაქტირებისთვის სტილები</a:t>
            </a:r>
          </a:p>
        </p:txBody>
      </p:sp>
      <p:sp>
        <p:nvSpPr>
          <p:cNvPr id="4" name="შიგთავსის ჩანაცვლების ველი 3">
            <a:extLst>
              <a:ext uri="{FF2B5EF4-FFF2-40B4-BE49-F238E27FC236}">
                <a16:creationId xmlns:a16="http://schemas.microsoft.com/office/drawing/2014/main" id="{8BC2FCB1-026A-3B65-3B2A-32A30FB0D435}"/>
              </a:ext>
            </a:extLst>
          </p:cNvPr>
          <p:cNvSpPr>
            <a:spLocks noGrp="1"/>
          </p:cNvSpPr>
          <p:nvPr>
            <p:ph sz="half" idx="2"/>
          </p:nvPr>
        </p:nvSpPr>
        <p:spPr>
          <a:xfrm>
            <a:off x="839788" y="2505075"/>
            <a:ext cx="5157787" cy="368458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5" name="ტექსტის ჩანაცვლების ველი 4">
            <a:extLst>
              <a:ext uri="{FF2B5EF4-FFF2-40B4-BE49-F238E27FC236}">
                <a16:creationId xmlns:a16="http://schemas.microsoft.com/office/drawing/2014/main" id="{EE363C8B-8B57-5895-F353-6EC0619241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დააწკაპუნეთ მთავარი ტექსტის რედაქტირებისთვის სტილები</a:t>
            </a:r>
          </a:p>
        </p:txBody>
      </p:sp>
      <p:sp>
        <p:nvSpPr>
          <p:cNvPr id="6" name="შიგთავსის ჩანაცვლების ველი 5">
            <a:extLst>
              <a:ext uri="{FF2B5EF4-FFF2-40B4-BE49-F238E27FC236}">
                <a16:creationId xmlns:a16="http://schemas.microsoft.com/office/drawing/2014/main" id="{68582AE6-EA9B-9584-03E6-94BE0F81B797}"/>
              </a:ext>
            </a:extLst>
          </p:cNvPr>
          <p:cNvSpPr>
            <a:spLocks noGrp="1"/>
          </p:cNvSpPr>
          <p:nvPr>
            <p:ph sz="quarter" idx="4"/>
          </p:nvPr>
        </p:nvSpPr>
        <p:spPr>
          <a:xfrm>
            <a:off x="6172200" y="2505075"/>
            <a:ext cx="5183188" cy="368458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7" name="თარიღის ჩანაცვლების ველი 6">
            <a:extLst>
              <a:ext uri="{FF2B5EF4-FFF2-40B4-BE49-F238E27FC236}">
                <a16:creationId xmlns:a16="http://schemas.microsoft.com/office/drawing/2014/main" id="{B954035E-B446-8A61-507B-1EE66CD55FDD}"/>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8" name="ქვედა კოლონტიტულის ჩანაცვლების ველი 7">
            <a:extLst>
              <a:ext uri="{FF2B5EF4-FFF2-40B4-BE49-F238E27FC236}">
                <a16:creationId xmlns:a16="http://schemas.microsoft.com/office/drawing/2014/main" id="{C95F50E8-E1B8-591B-4F9F-D50FA95EFC3E}"/>
              </a:ext>
            </a:extLst>
          </p:cNvPr>
          <p:cNvSpPr>
            <a:spLocks noGrp="1"/>
          </p:cNvSpPr>
          <p:nvPr>
            <p:ph type="ftr" sz="quarter" idx="11"/>
          </p:nvPr>
        </p:nvSpPr>
        <p:spPr/>
        <p:txBody>
          <a:bodyPr/>
          <a:lstStyle/>
          <a:p>
            <a:endParaRPr lang="en-US"/>
          </a:p>
        </p:txBody>
      </p:sp>
      <p:sp>
        <p:nvSpPr>
          <p:cNvPr id="9" name="სლაიდის რიცხვის ჩანაცვლების ველი 8">
            <a:extLst>
              <a:ext uri="{FF2B5EF4-FFF2-40B4-BE49-F238E27FC236}">
                <a16:creationId xmlns:a16="http://schemas.microsoft.com/office/drawing/2014/main" id="{F3A4A1BE-700F-AD04-A9BB-FD5B237D26A7}"/>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3134876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65D66B04-5290-3D8A-5A40-9CEA82540469}"/>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თარიღის ჩანაცვლების ველი 2">
            <a:extLst>
              <a:ext uri="{FF2B5EF4-FFF2-40B4-BE49-F238E27FC236}">
                <a16:creationId xmlns:a16="http://schemas.microsoft.com/office/drawing/2014/main" id="{B23F9DEF-D779-6AF8-6CEE-EEF492B48D7A}"/>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4" name="ქვედა კოლონტიტულის ჩანაცვლების ველი 3">
            <a:extLst>
              <a:ext uri="{FF2B5EF4-FFF2-40B4-BE49-F238E27FC236}">
                <a16:creationId xmlns:a16="http://schemas.microsoft.com/office/drawing/2014/main" id="{687A58FE-499E-622F-D5DE-9C57C277F62B}"/>
              </a:ext>
            </a:extLst>
          </p:cNvPr>
          <p:cNvSpPr>
            <a:spLocks noGrp="1"/>
          </p:cNvSpPr>
          <p:nvPr>
            <p:ph type="ftr" sz="quarter" idx="11"/>
          </p:nvPr>
        </p:nvSpPr>
        <p:spPr/>
        <p:txBody>
          <a:bodyPr/>
          <a:lstStyle/>
          <a:p>
            <a:endParaRPr lang="en-US"/>
          </a:p>
        </p:txBody>
      </p:sp>
      <p:sp>
        <p:nvSpPr>
          <p:cNvPr id="5" name="სლაიდის რიცხვის ჩანაცვლების ველი 4">
            <a:extLst>
              <a:ext uri="{FF2B5EF4-FFF2-40B4-BE49-F238E27FC236}">
                <a16:creationId xmlns:a16="http://schemas.microsoft.com/office/drawing/2014/main" id="{BCB5350C-B4CE-010C-8ECB-7A68C5281249}"/>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1935393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a:extLst>
              <a:ext uri="{FF2B5EF4-FFF2-40B4-BE49-F238E27FC236}">
                <a16:creationId xmlns:a16="http://schemas.microsoft.com/office/drawing/2014/main" id="{5E9290E0-62B6-D045-C9E9-ACFD14468571}"/>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3" name="ქვედა კოლონტიტულის ჩანაცვლების ველი 2">
            <a:extLst>
              <a:ext uri="{FF2B5EF4-FFF2-40B4-BE49-F238E27FC236}">
                <a16:creationId xmlns:a16="http://schemas.microsoft.com/office/drawing/2014/main" id="{147F2764-B37C-15EA-1118-2B20DA81ADA2}"/>
              </a:ext>
            </a:extLst>
          </p:cNvPr>
          <p:cNvSpPr>
            <a:spLocks noGrp="1"/>
          </p:cNvSpPr>
          <p:nvPr>
            <p:ph type="ftr" sz="quarter" idx="11"/>
          </p:nvPr>
        </p:nvSpPr>
        <p:spPr/>
        <p:txBody>
          <a:bodyPr/>
          <a:lstStyle/>
          <a:p>
            <a:endParaRPr lang="en-US"/>
          </a:p>
        </p:txBody>
      </p:sp>
      <p:sp>
        <p:nvSpPr>
          <p:cNvPr id="4" name="სლაიდის რიცხვის ჩანაცვლების ველი 3">
            <a:extLst>
              <a:ext uri="{FF2B5EF4-FFF2-40B4-BE49-F238E27FC236}">
                <a16:creationId xmlns:a16="http://schemas.microsoft.com/office/drawing/2014/main" id="{E252A8C9-F2B0-D15C-A426-8CD978FC4B6E}"/>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111093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52216630-16C3-68CF-B48F-DE81A6A7EB56}"/>
              </a:ext>
            </a:extLst>
          </p:cNvPr>
          <p:cNvSpPr>
            <a:spLocks noGrp="1"/>
          </p:cNvSpPr>
          <p:nvPr>
            <p:ph type="title"/>
          </p:nvPr>
        </p:nvSpPr>
        <p:spPr>
          <a:xfrm>
            <a:off x="839788" y="457200"/>
            <a:ext cx="3932237" cy="1600200"/>
          </a:xfrm>
        </p:spPr>
        <p:txBody>
          <a:bodyPr anchor="b"/>
          <a:lstStyle>
            <a:lvl1pPr>
              <a:defRPr sz="3200"/>
            </a:lvl1pPr>
          </a:lstStyle>
          <a:p>
            <a:r>
              <a:rPr lang="ka-GE"/>
              <a:t>დააწკაპუნეთ მთავარი სათაურის სტილის შესაცვლელად</a:t>
            </a:r>
            <a:endParaRPr lang="en-US"/>
          </a:p>
        </p:txBody>
      </p:sp>
      <p:sp>
        <p:nvSpPr>
          <p:cNvPr id="3" name="შიგთავსის ჩანაცვლების ველი 2">
            <a:extLst>
              <a:ext uri="{FF2B5EF4-FFF2-40B4-BE49-F238E27FC236}">
                <a16:creationId xmlns:a16="http://schemas.microsoft.com/office/drawing/2014/main" id="{A984D6DD-EF86-6D0F-658F-E8BC987BDF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ტექსტის ჩანაცვლების ველი 3">
            <a:extLst>
              <a:ext uri="{FF2B5EF4-FFF2-40B4-BE49-F238E27FC236}">
                <a16:creationId xmlns:a16="http://schemas.microsoft.com/office/drawing/2014/main" id="{6985532E-3EF6-E695-1B88-4418918914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a:t>დააწკაპუნეთ მთავარი ტექსტის რედაქტირებისთვის სტილები</a:t>
            </a:r>
          </a:p>
        </p:txBody>
      </p:sp>
      <p:sp>
        <p:nvSpPr>
          <p:cNvPr id="5" name="თარიღის ჩანაცვლების ველი 4">
            <a:extLst>
              <a:ext uri="{FF2B5EF4-FFF2-40B4-BE49-F238E27FC236}">
                <a16:creationId xmlns:a16="http://schemas.microsoft.com/office/drawing/2014/main" id="{F7D72209-A455-FF73-8B4E-E91AE831396B}"/>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6" name="ქვედა კოლონტიტულის ჩანაცვლების ველი 5">
            <a:extLst>
              <a:ext uri="{FF2B5EF4-FFF2-40B4-BE49-F238E27FC236}">
                <a16:creationId xmlns:a16="http://schemas.microsoft.com/office/drawing/2014/main" id="{8178273E-F319-70CF-8C16-54BAF33A8A88}"/>
              </a:ext>
            </a:extLst>
          </p:cNvPr>
          <p:cNvSpPr>
            <a:spLocks noGrp="1"/>
          </p:cNvSpPr>
          <p:nvPr>
            <p:ph type="ftr" sz="quarter" idx="11"/>
          </p:nvPr>
        </p:nvSpPr>
        <p:spPr/>
        <p:txBody>
          <a:bodyPr/>
          <a:lstStyle/>
          <a:p>
            <a:endParaRPr lang="en-US"/>
          </a:p>
        </p:txBody>
      </p:sp>
      <p:sp>
        <p:nvSpPr>
          <p:cNvPr id="7" name="სლაიდის რიცხვის ჩანაცვლების ველი 6">
            <a:extLst>
              <a:ext uri="{FF2B5EF4-FFF2-40B4-BE49-F238E27FC236}">
                <a16:creationId xmlns:a16="http://schemas.microsoft.com/office/drawing/2014/main" id="{8604EC9E-57FC-43DD-1BB4-2AE8E84960EB}"/>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3134359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5179DBE4-C064-CD04-D7A6-16E07E64D099}"/>
              </a:ext>
            </a:extLst>
          </p:cNvPr>
          <p:cNvSpPr>
            <a:spLocks noGrp="1"/>
          </p:cNvSpPr>
          <p:nvPr>
            <p:ph type="title"/>
          </p:nvPr>
        </p:nvSpPr>
        <p:spPr>
          <a:xfrm>
            <a:off x="839788" y="457200"/>
            <a:ext cx="3932237" cy="1600200"/>
          </a:xfrm>
        </p:spPr>
        <p:txBody>
          <a:bodyPr anchor="b"/>
          <a:lstStyle>
            <a:lvl1pPr>
              <a:defRPr sz="3200"/>
            </a:lvl1pPr>
          </a:lstStyle>
          <a:p>
            <a:r>
              <a:rPr lang="ka-GE"/>
              <a:t>დააწკაპუნეთ მთავარი სათაურის სტილის შესაცვლელად</a:t>
            </a:r>
            <a:endParaRPr lang="en-US"/>
          </a:p>
        </p:txBody>
      </p:sp>
      <p:sp>
        <p:nvSpPr>
          <p:cNvPr id="3" name="სურათის ჩანაცვლების ველი 2">
            <a:extLst>
              <a:ext uri="{FF2B5EF4-FFF2-40B4-BE49-F238E27FC236}">
                <a16:creationId xmlns:a16="http://schemas.microsoft.com/office/drawing/2014/main" id="{738B6380-7BA7-F198-A147-CDD3FFC6A6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ტექსტის ჩანაცვლების ველი 3">
            <a:extLst>
              <a:ext uri="{FF2B5EF4-FFF2-40B4-BE49-F238E27FC236}">
                <a16:creationId xmlns:a16="http://schemas.microsoft.com/office/drawing/2014/main" id="{86B18814-F01A-01AA-C356-5E2BA8D812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a:t>დააწკაპუნეთ მთავარი ტექსტის რედაქტირებისთვის სტილები</a:t>
            </a:r>
          </a:p>
        </p:txBody>
      </p:sp>
      <p:sp>
        <p:nvSpPr>
          <p:cNvPr id="5" name="თარიღის ჩანაცვლების ველი 4">
            <a:extLst>
              <a:ext uri="{FF2B5EF4-FFF2-40B4-BE49-F238E27FC236}">
                <a16:creationId xmlns:a16="http://schemas.microsoft.com/office/drawing/2014/main" id="{75C17EF0-D6CD-45CD-8BFB-ABC06B4BCDC4}"/>
              </a:ext>
            </a:extLst>
          </p:cNvPr>
          <p:cNvSpPr>
            <a:spLocks noGrp="1"/>
          </p:cNvSpPr>
          <p:nvPr>
            <p:ph type="dt" sz="half" idx="10"/>
          </p:nvPr>
        </p:nvSpPr>
        <p:spPr/>
        <p:txBody>
          <a:bodyPr/>
          <a:lstStyle/>
          <a:p>
            <a:fld id="{5F4BB765-DE5C-4E10-9E3A-6861CCE4D564}" type="datetimeFigureOut">
              <a:rPr lang="en-US" smtClean="0"/>
              <a:t>6/6/2025</a:t>
            </a:fld>
            <a:endParaRPr lang="en-US"/>
          </a:p>
        </p:txBody>
      </p:sp>
      <p:sp>
        <p:nvSpPr>
          <p:cNvPr id="6" name="ქვედა კოლონტიტულის ჩანაცვლების ველი 5">
            <a:extLst>
              <a:ext uri="{FF2B5EF4-FFF2-40B4-BE49-F238E27FC236}">
                <a16:creationId xmlns:a16="http://schemas.microsoft.com/office/drawing/2014/main" id="{D2F8A90F-5F88-2D4B-35CF-327319E036BD}"/>
              </a:ext>
            </a:extLst>
          </p:cNvPr>
          <p:cNvSpPr>
            <a:spLocks noGrp="1"/>
          </p:cNvSpPr>
          <p:nvPr>
            <p:ph type="ftr" sz="quarter" idx="11"/>
          </p:nvPr>
        </p:nvSpPr>
        <p:spPr/>
        <p:txBody>
          <a:bodyPr/>
          <a:lstStyle/>
          <a:p>
            <a:endParaRPr lang="en-US"/>
          </a:p>
        </p:txBody>
      </p:sp>
      <p:sp>
        <p:nvSpPr>
          <p:cNvPr id="7" name="სლაიდის რიცხვის ჩანაცვლების ველი 6">
            <a:extLst>
              <a:ext uri="{FF2B5EF4-FFF2-40B4-BE49-F238E27FC236}">
                <a16:creationId xmlns:a16="http://schemas.microsoft.com/office/drawing/2014/main" id="{3AAB40F7-0BE4-A7AD-6297-1CA58548F2B2}"/>
              </a:ext>
            </a:extLst>
          </p:cNvPr>
          <p:cNvSpPr>
            <a:spLocks noGrp="1"/>
          </p:cNvSpPr>
          <p:nvPr>
            <p:ph type="sldNum" sz="quarter" idx="12"/>
          </p:nvPr>
        </p:nvSpPr>
        <p:spPr/>
        <p:txBody>
          <a:bodyPr/>
          <a:lstStyle/>
          <a:p>
            <a:fld id="{3B12BBB4-89E5-4302-864E-86D29CE8E320}" type="slidenum">
              <a:rPr lang="en-US" smtClean="0"/>
              <a:t>‹#›</a:t>
            </a:fld>
            <a:endParaRPr lang="en-US"/>
          </a:p>
        </p:txBody>
      </p:sp>
    </p:spTree>
    <p:extLst>
      <p:ext uri="{BB962C8B-B14F-4D97-AF65-F5344CB8AC3E}">
        <p14:creationId xmlns:p14="http://schemas.microsoft.com/office/powerpoint/2010/main" val="1476923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სათაურის ჩანაცვლების ველი 1">
            <a:extLst>
              <a:ext uri="{FF2B5EF4-FFF2-40B4-BE49-F238E27FC236}">
                <a16:creationId xmlns:a16="http://schemas.microsoft.com/office/drawing/2014/main" id="{7F80A82B-E243-A4A3-BCB8-5DBB0F8646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a-GE"/>
              <a:t>დააწკაპუნეთ მთავარი სათაურის სტილის შესაცვლელად</a:t>
            </a:r>
            <a:endParaRPr lang="en-US"/>
          </a:p>
        </p:txBody>
      </p:sp>
      <p:sp>
        <p:nvSpPr>
          <p:cNvPr id="3" name="ტექსტის ჩანაცვლების ველი 2">
            <a:extLst>
              <a:ext uri="{FF2B5EF4-FFF2-40B4-BE49-F238E27FC236}">
                <a16:creationId xmlns:a16="http://schemas.microsoft.com/office/drawing/2014/main" id="{4C1BF0A7-381A-1A7E-CACA-5AB81CD4C4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70D5AE0B-2B4B-37B5-33F2-B8521ACA83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BB765-DE5C-4E10-9E3A-6861CCE4D564}" type="datetimeFigureOut">
              <a:rPr lang="en-US" smtClean="0"/>
              <a:t>6/6/2025</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CBE39443-F92E-0364-A0DA-B761503977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F6AC36C7-DE48-333C-5C15-CAEA8B91B7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2BBB4-89E5-4302-864E-86D29CE8E320}" type="slidenum">
              <a:rPr lang="en-US" smtClean="0"/>
              <a:t>‹#›</a:t>
            </a:fld>
            <a:endParaRPr lang="en-US"/>
          </a:p>
        </p:txBody>
      </p:sp>
    </p:spTree>
    <p:extLst>
      <p:ext uri="{BB962C8B-B14F-4D97-AF65-F5344CB8AC3E}">
        <p14:creationId xmlns:p14="http://schemas.microsoft.com/office/powerpoint/2010/main" val="2614240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1004364C-7BDF-4578-522B-8928A32F1EF6}"/>
              </a:ext>
            </a:extLst>
          </p:cNvPr>
          <p:cNvSpPr>
            <a:spLocks noGrp="1"/>
          </p:cNvSpPr>
          <p:nvPr>
            <p:ph type="ctrTitle"/>
          </p:nvPr>
        </p:nvSpPr>
        <p:spPr>
          <a:xfrm>
            <a:off x="1524000" y="1122362"/>
            <a:ext cx="8850489" cy="3043237"/>
          </a:xfrm>
        </p:spPr>
        <p:txBody>
          <a:bodyPr>
            <a:normAutofit fontScale="90000"/>
          </a:bodyPr>
          <a:lstStyle/>
          <a:p>
            <a:r>
              <a:rPr lang="ka-GE" dirty="0"/>
              <a:t>ფსიქოსომატური გამოვლინებების ფიზიოლოგიური გამოვლინებები</a:t>
            </a:r>
            <a:endParaRPr lang="en-US" dirty="0"/>
          </a:p>
        </p:txBody>
      </p:sp>
      <p:sp>
        <p:nvSpPr>
          <p:cNvPr id="3" name="სუბტიტრი 2">
            <a:extLst>
              <a:ext uri="{FF2B5EF4-FFF2-40B4-BE49-F238E27FC236}">
                <a16:creationId xmlns:a16="http://schemas.microsoft.com/office/drawing/2014/main" id="{96C89133-0CD2-0E86-E6B3-5135750DADC9}"/>
              </a:ext>
            </a:extLst>
          </p:cNvPr>
          <p:cNvSpPr>
            <a:spLocks noGrp="1"/>
          </p:cNvSpPr>
          <p:nvPr>
            <p:ph type="subTitle" idx="1"/>
          </p:nvPr>
        </p:nvSpPr>
        <p:spPr>
          <a:xfrm>
            <a:off x="1523999" y="3602037"/>
            <a:ext cx="9279467" cy="2889073"/>
          </a:xfrm>
        </p:spPr>
        <p:txBody>
          <a:bodyPr/>
          <a:lstStyle/>
          <a:p>
            <a:endParaRPr lang="en-US" dirty="0"/>
          </a:p>
        </p:txBody>
      </p:sp>
    </p:spTree>
    <p:extLst>
      <p:ext uri="{BB962C8B-B14F-4D97-AF65-F5344CB8AC3E}">
        <p14:creationId xmlns:p14="http://schemas.microsoft.com/office/powerpoint/2010/main" val="1982689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74966DBC-DF22-59E4-C7C0-7C5106B664A0}"/>
              </a:ext>
            </a:extLst>
          </p:cNvPr>
          <p:cNvSpPr>
            <a:spLocks noGrp="1"/>
          </p:cNvSpPr>
          <p:nvPr>
            <p:ph type="title"/>
          </p:nvPr>
        </p:nvSpPr>
        <p:spPr/>
        <p:txBody>
          <a:bodyPr/>
          <a:lstStyle/>
          <a:p>
            <a:r>
              <a:rPr lang="ka-GE" dirty="0"/>
              <a:t>                       დეპრესია</a:t>
            </a:r>
            <a:br>
              <a:rPr lang="ka-GE" dirty="0"/>
            </a:br>
            <a:endParaRPr lang="en-US" dirty="0"/>
          </a:p>
        </p:txBody>
      </p:sp>
      <p:sp>
        <p:nvSpPr>
          <p:cNvPr id="3" name="შიგთავსის ჩანაცვლების ველი 2">
            <a:extLst>
              <a:ext uri="{FF2B5EF4-FFF2-40B4-BE49-F238E27FC236}">
                <a16:creationId xmlns:a16="http://schemas.microsoft.com/office/drawing/2014/main" id="{76E28A3D-157C-A447-B167-40AEF04AC8FD}"/>
              </a:ext>
            </a:extLst>
          </p:cNvPr>
          <p:cNvSpPr>
            <a:spLocks noGrp="1"/>
          </p:cNvSpPr>
          <p:nvPr>
            <p:ph idx="1"/>
          </p:nvPr>
        </p:nvSpPr>
        <p:spPr/>
        <p:txBody>
          <a:bodyPr/>
          <a:lstStyle/>
          <a:p>
            <a:r>
              <a:rPr lang="ka-GE" dirty="0"/>
              <a:t>დეპრესია და მელანქოლია არა მხოლოდ სახის კანს აყენებს ზიანს, რაც მსხვილი და წვრილი გამონაყარით ვლინდება, არამედ ყაბზობასა და სისხლში ჟანგბადის დონის შემცირებას იწვევს. დეპრესიით დათრგუნული ადამიანების წონა ყოველთვის არასტაბილურია, რადგან სწრაფად იკლებენ და იმატებენ კილოგრამებს, ადვილად ხდებიან დამოკიდებული ალკოჰოლზე, ნარკოტიკებსა და სხვა მავნე ნივთიერებებზე.</a:t>
            </a:r>
            <a:endParaRPr lang="en-US" dirty="0"/>
          </a:p>
        </p:txBody>
      </p:sp>
    </p:spTree>
    <p:extLst>
      <p:ext uri="{BB962C8B-B14F-4D97-AF65-F5344CB8AC3E}">
        <p14:creationId xmlns:p14="http://schemas.microsoft.com/office/powerpoint/2010/main" val="1561649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86CC0113-ABB0-DBFE-F1DD-F47B467E50AC}"/>
              </a:ext>
            </a:extLst>
          </p:cNvPr>
          <p:cNvSpPr>
            <a:spLocks noGrp="1"/>
          </p:cNvSpPr>
          <p:nvPr>
            <p:ph type="title"/>
          </p:nvPr>
        </p:nvSpPr>
        <p:spPr/>
        <p:txBody>
          <a:bodyPr/>
          <a:lstStyle/>
          <a:p>
            <a:r>
              <a:rPr lang="ka-GE" dirty="0"/>
              <a:t>                        სტრესი</a:t>
            </a:r>
            <a:br>
              <a:rPr lang="ka-GE" dirty="0"/>
            </a:br>
            <a:endParaRPr lang="en-US" dirty="0"/>
          </a:p>
        </p:txBody>
      </p:sp>
      <p:sp>
        <p:nvSpPr>
          <p:cNvPr id="3" name="შიგთავსის ჩანაცვლების ველი 2">
            <a:extLst>
              <a:ext uri="{FF2B5EF4-FFF2-40B4-BE49-F238E27FC236}">
                <a16:creationId xmlns:a16="http://schemas.microsoft.com/office/drawing/2014/main" id="{8B3068DD-161F-82AA-DB3D-40914D45E8CE}"/>
              </a:ext>
            </a:extLst>
          </p:cNvPr>
          <p:cNvSpPr>
            <a:spLocks noGrp="1"/>
          </p:cNvSpPr>
          <p:nvPr>
            <p:ph idx="1"/>
          </p:nvPr>
        </p:nvSpPr>
        <p:spPr/>
        <p:txBody>
          <a:bodyPr>
            <a:normAutofit fontScale="85000" lnSpcReduction="20000"/>
          </a:bodyPr>
          <a:lstStyle/>
          <a:p>
            <a:r>
              <a:rPr lang="ka-GE" dirty="0"/>
              <a:t>მართალია, მსუბუქი სტრესი ერთგვარ </a:t>
            </a:r>
            <a:r>
              <a:rPr lang="ka-GE" dirty="0" err="1"/>
              <a:t>მოტივატორადაც</a:t>
            </a:r>
            <a:r>
              <a:rPr lang="ka-GE" dirty="0"/>
              <a:t> შეიძლება ჩაითვალოს, რადგან ორგანიზმს „აფხიზლებს“ და ყოველდღიური ამოცანების შესრულებისკენ უბიძგებს, მაგრამ დროში გაგრძელებული და დამძიმებული სტრესული მდგომარეობა არა მხოლოდ </a:t>
            </a:r>
            <a:r>
              <a:rPr lang="ka-GE" dirty="0" err="1"/>
              <a:t>ასთმასა</a:t>
            </a:r>
            <a:r>
              <a:rPr lang="ka-GE" dirty="0"/>
              <a:t> და </a:t>
            </a:r>
            <a:r>
              <a:rPr lang="ka-GE" dirty="0" err="1"/>
              <a:t>ჰიპერტენზიას</a:t>
            </a:r>
            <a:r>
              <a:rPr lang="ka-GE" dirty="0"/>
              <a:t>, არამედ კუჭის წყლულსა და გაღიზიანებული ნაწლავის სინდრომს იწვევს. </a:t>
            </a:r>
          </a:p>
          <a:p>
            <a:endParaRPr lang="ka-GE" dirty="0"/>
          </a:p>
          <a:p>
            <a:r>
              <a:rPr lang="ka-GE" dirty="0"/>
              <a:t>ამასთანავე, სწორედ სტრესია გულის დაავადებების მთავარი მიზეზი, რადგან მატულობს არტერიულ წნევა და სისხლში ქოლესტერინის დონე, იზრდება ნიკოტინზე დამოკიდებულება და საკვების ჭარბად მიღების მოთხოვნილება, ქრონიკული დაღლილობას შეგრძნება კი, ამცირებს ფიზიკურ აქტივობას, რაც თავის მხრივ, სისხლძარღვების კედლებს აზიანებს და საბოლოო ჯამში გულის დაავადებების მიზეზი ხდება. </a:t>
            </a:r>
            <a:endParaRPr lang="en-US" dirty="0"/>
          </a:p>
        </p:txBody>
      </p:sp>
    </p:spTree>
    <p:extLst>
      <p:ext uri="{BB962C8B-B14F-4D97-AF65-F5344CB8AC3E}">
        <p14:creationId xmlns:p14="http://schemas.microsoft.com/office/powerpoint/2010/main" val="2932949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B2E7DA68-5804-4752-8258-3B67B63E370C}"/>
              </a:ext>
            </a:extLst>
          </p:cNvPr>
          <p:cNvSpPr>
            <a:spLocks noGrp="1"/>
          </p:cNvSpPr>
          <p:nvPr>
            <p:ph type="title"/>
          </p:nvPr>
        </p:nvSpPr>
        <p:spPr/>
        <p:txBody>
          <a:bodyPr/>
          <a:lstStyle/>
          <a:p>
            <a:r>
              <a:rPr lang="ka-GE" dirty="0"/>
              <a:t>სტრესით გამოწვეულ დაავადებები</a:t>
            </a:r>
            <a:endParaRPr lang="en-US" dirty="0"/>
          </a:p>
        </p:txBody>
      </p:sp>
      <p:sp>
        <p:nvSpPr>
          <p:cNvPr id="3" name="შიგთავსის ჩანაცვლების ველი 2">
            <a:extLst>
              <a:ext uri="{FF2B5EF4-FFF2-40B4-BE49-F238E27FC236}">
                <a16:creationId xmlns:a16="http://schemas.microsoft.com/office/drawing/2014/main" id="{09EE3AD1-D8E7-522E-D88D-D85298DBCA1C}"/>
              </a:ext>
            </a:extLst>
          </p:cNvPr>
          <p:cNvSpPr>
            <a:spLocks noGrp="1"/>
          </p:cNvSpPr>
          <p:nvPr>
            <p:ph idx="1"/>
          </p:nvPr>
        </p:nvSpPr>
        <p:spPr/>
        <p:txBody>
          <a:bodyPr>
            <a:normAutofit fontScale="77500" lnSpcReduction="20000"/>
          </a:bodyPr>
          <a:lstStyle/>
          <a:p>
            <a:endParaRPr lang="ka-GE" dirty="0"/>
          </a:p>
          <a:p>
            <a:r>
              <a:rPr lang="ka-GE" dirty="0"/>
              <a:t>* </a:t>
            </a:r>
            <a:r>
              <a:rPr lang="ka-GE" dirty="0" err="1"/>
              <a:t>თმისცვენა</a:t>
            </a:r>
            <a:r>
              <a:rPr lang="ka-GE" dirty="0"/>
              <a:t> და ასთმური დარღვევები, </a:t>
            </a:r>
          </a:p>
          <a:p>
            <a:r>
              <a:rPr lang="ka-GE" dirty="0"/>
              <a:t>* პირის სიმშრალე და წყლულები პირის ღრუში, </a:t>
            </a:r>
          </a:p>
          <a:p>
            <a:r>
              <a:rPr lang="ka-GE" dirty="0"/>
              <a:t>* უძილობა, აგზნება და გაღიზიანება, </a:t>
            </a:r>
          </a:p>
          <a:p>
            <a:r>
              <a:rPr lang="ka-GE" dirty="0"/>
              <a:t>* თავის ტკივილი, უგუნებობა და ნერვული ჩვევები (ტიკები), </a:t>
            </a:r>
          </a:p>
          <a:p>
            <a:r>
              <a:rPr lang="ka-GE" dirty="0"/>
              <a:t>* ტკივილი მხრებში, კისრისა და წელის არეში, </a:t>
            </a:r>
          </a:p>
          <a:p>
            <a:r>
              <a:rPr lang="ka-GE" dirty="0"/>
              <a:t>* გამონაყარი კანზე, ეგზემა და ფსორიაზი,</a:t>
            </a:r>
          </a:p>
          <a:p>
            <a:r>
              <a:rPr lang="ka-GE" dirty="0"/>
              <a:t>* რეპროდუქციული სისტემის და მენსტრუალური ციკლის დარღვევები, </a:t>
            </a:r>
          </a:p>
          <a:p>
            <a:r>
              <a:rPr lang="ka-GE" dirty="0"/>
              <a:t>* სქესობრივი გზით გადამდები ინფექციების რეციდივები ქალებში და იმპოტენცია მამაკაცებში, </a:t>
            </a:r>
          </a:p>
          <a:p>
            <a:r>
              <a:rPr lang="ka-GE" dirty="0"/>
              <a:t>* საჭმლის მომნელებელი სისტემის დაავადებები, გასტრიტი, კუჭისა და თორმეტგოჯა ნაწლავის წყლული, წყლულოვანი კოლიტი და გაღიზიანებულ ნაწლავის სინდრომი.</a:t>
            </a:r>
            <a:endParaRPr lang="en-US" dirty="0"/>
          </a:p>
        </p:txBody>
      </p:sp>
    </p:spTree>
    <p:extLst>
      <p:ext uri="{BB962C8B-B14F-4D97-AF65-F5344CB8AC3E}">
        <p14:creationId xmlns:p14="http://schemas.microsoft.com/office/powerpoint/2010/main" val="2518425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C22A6220-2F05-E993-1CB4-D5BFB97E4C44}"/>
              </a:ext>
            </a:extLst>
          </p:cNvPr>
          <p:cNvSpPr>
            <a:spLocks noGrp="1"/>
          </p:cNvSpPr>
          <p:nvPr>
            <p:ph type="title"/>
          </p:nvPr>
        </p:nvSpPr>
        <p:spPr/>
        <p:txBody>
          <a:bodyPr/>
          <a:lstStyle/>
          <a:p>
            <a:r>
              <a:rPr lang="ka-GE" dirty="0"/>
              <a:t>                მარტოობა</a:t>
            </a:r>
            <a:br>
              <a:rPr lang="ka-GE" dirty="0"/>
            </a:br>
            <a:endParaRPr lang="en-US" dirty="0"/>
          </a:p>
        </p:txBody>
      </p:sp>
      <p:sp>
        <p:nvSpPr>
          <p:cNvPr id="3" name="შიგთავსის ჩანაცვლების ველი 2">
            <a:extLst>
              <a:ext uri="{FF2B5EF4-FFF2-40B4-BE49-F238E27FC236}">
                <a16:creationId xmlns:a16="http://schemas.microsoft.com/office/drawing/2014/main" id="{32B1B783-F16B-9BDE-9548-7872E137CCBE}"/>
              </a:ext>
            </a:extLst>
          </p:cNvPr>
          <p:cNvSpPr>
            <a:spLocks noGrp="1"/>
          </p:cNvSpPr>
          <p:nvPr>
            <p:ph idx="1"/>
          </p:nvPr>
        </p:nvSpPr>
        <p:spPr/>
        <p:txBody>
          <a:bodyPr>
            <a:normAutofit/>
          </a:bodyPr>
          <a:lstStyle/>
          <a:p>
            <a:r>
              <a:rPr lang="ka-GE" dirty="0"/>
              <a:t>მარტოობა - ის მძიმე ემოციური მდგომარეობაა, რომელიც არა მხოლოდ უგუნებობას და  ღრმა მელანქოლიას იწვევს, არამედ სერიოზულ ზიანს აყენებს ორგანიზმს, რადგან </a:t>
            </a:r>
            <a:r>
              <a:rPr lang="ka-GE" dirty="0" err="1"/>
              <a:t>ტვინი</a:t>
            </a:r>
            <a:r>
              <a:rPr lang="ka-GE" dirty="0"/>
              <a:t> ჭარბად გამოიმუშავებს სტრესის ჰორმონს - </a:t>
            </a:r>
            <a:r>
              <a:rPr lang="ka-GE" dirty="0" err="1"/>
              <a:t>კორტიზოლს</a:t>
            </a:r>
            <a:r>
              <a:rPr lang="ka-GE" dirty="0"/>
              <a:t>, რომელიც დეპრესიას იწვევს და ნეგატიურად აისახება ძილის ხარისხზე. ამასთანავე, მარტოობის განცდა ერთი-ორად ზრდის ინსულტის, ფსიქიკური აშლილობის, გულის </a:t>
            </a:r>
            <a:r>
              <a:rPr lang="ka-GE" dirty="0" err="1"/>
              <a:t>კორონარული</a:t>
            </a:r>
            <a:r>
              <a:rPr lang="ka-GE" dirty="0"/>
              <a:t> დაავადების განვითარების რისკს და ზიანს აყენებს იმუნურ სისტემას, რადგან მარტოობით გატანჯული ადამიანის ორგანიზმი ყოველთვის ანთებითი პროცესით პასუხობს სტრესს, რაც საგრძნობლად ასუსტებს იმუნიტეტს. </a:t>
            </a:r>
            <a:endParaRPr lang="en-US" dirty="0"/>
          </a:p>
        </p:txBody>
      </p:sp>
    </p:spTree>
    <p:extLst>
      <p:ext uri="{BB962C8B-B14F-4D97-AF65-F5344CB8AC3E}">
        <p14:creationId xmlns:p14="http://schemas.microsoft.com/office/powerpoint/2010/main" val="38266592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16D3EB73-2B76-D357-4E93-AB42D950B246}"/>
              </a:ext>
            </a:extLst>
          </p:cNvPr>
          <p:cNvSpPr>
            <a:spLocks noGrp="1"/>
          </p:cNvSpPr>
          <p:nvPr>
            <p:ph type="title"/>
          </p:nvPr>
        </p:nvSpPr>
        <p:spPr/>
        <p:txBody>
          <a:bodyPr/>
          <a:lstStyle/>
          <a:p>
            <a:r>
              <a:rPr lang="ka-GE" dirty="0"/>
              <a:t>                     შიში</a:t>
            </a:r>
            <a:br>
              <a:rPr lang="ka-GE" dirty="0"/>
            </a:br>
            <a:endParaRPr lang="en-US" dirty="0"/>
          </a:p>
        </p:txBody>
      </p:sp>
      <p:sp>
        <p:nvSpPr>
          <p:cNvPr id="3" name="შიგთავსის ჩანაცვლების ველი 2">
            <a:extLst>
              <a:ext uri="{FF2B5EF4-FFF2-40B4-BE49-F238E27FC236}">
                <a16:creationId xmlns:a16="http://schemas.microsoft.com/office/drawing/2014/main" id="{1E59B859-11B9-0D56-CC0E-D1160F3DF0C4}"/>
              </a:ext>
            </a:extLst>
          </p:cNvPr>
          <p:cNvSpPr>
            <a:spLocks noGrp="1"/>
          </p:cNvSpPr>
          <p:nvPr>
            <p:ph idx="1"/>
          </p:nvPr>
        </p:nvSpPr>
        <p:spPr/>
        <p:txBody>
          <a:bodyPr/>
          <a:lstStyle/>
          <a:p>
            <a:r>
              <a:rPr lang="ka-GE" dirty="0"/>
              <a:t>შიში, რომელიც თირკმელებს, თირკმელზედა ჯირკვლებსა და რეპროდუქციულ სისტემას აზიანებს, ორგანიზმს თავდაცვის რეჟიმში გადასვლას აიძულებს, სუნთქვის სიხშირის და სისხლის ცირკულაციის შენელებას, კიდურების მოდუნებას, ზოგჯერ თავის ტკივილსა და ღებინებას იწვევს. ამასთანავე, შიში სტრესის ჰორმონის - </a:t>
            </a:r>
            <a:r>
              <a:rPr lang="ka-GE" dirty="0" err="1"/>
              <a:t>კორტიზოლის</a:t>
            </a:r>
            <a:r>
              <a:rPr lang="ka-GE" dirty="0"/>
              <a:t> ჭარბად გამომუშავებას აიძულებს თირკმელზედა ჯირკვლებს, რაც დამანგრევლად ზემოქმედებს ორგანიზმზე. </a:t>
            </a:r>
          </a:p>
          <a:p>
            <a:endParaRPr lang="ka-GE" dirty="0"/>
          </a:p>
          <a:p>
            <a:endParaRPr lang="en-US" dirty="0"/>
          </a:p>
        </p:txBody>
      </p:sp>
    </p:spTree>
    <p:extLst>
      <p:ext uri="{BB962C8B-B14F-4D97-AF65-F5344CB8AC3E}">
        <p14:creationId xmlns:p14="http://schemas.microsoft.com/office/powerpoint/2010/main" val="2162068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BA95BF59-7F48-43F3-EB77-FE1CEAE7208D}"/>
              </a:ext>
            </a:extLst>
          </p:cNvPr>
          <p:cNvSpPr>
            <a:spLocks noGrp="1"/>
          </p:cNvSpPr>
          <p:nvPr>
            <p:ph type="title"/>
          </p:nvPr>
        </p:nvSpPr>
        <p:spPr/>
        <p:txBody>
          <a:bodyPr/>
          <a:lstStyle/>
          <a:p>
            <a:r>
              <a:rPr lang="ka-GE" dirty="0"/>
              <a:t>           შური და ეჭვიანობა</a:t>
            </a:r>
            <a:br>
              <a:rPr lang="ka-GE" dirty="0"/>
            </a:br>
            <a:endParaRPr lang="en-US" dirty="0"/>
          </a:p>
        </p:txBody>
      </p:sp>
      <p:sp>
        <p:nvSpPr>
          <p:cNvPr id="3" name="შიგთავსის ჩანაცვლების ველი 2">
            <a:extLst>
              <a:ext uri="{FF2B5EF4-FFF2-40B4-BE49-F238E27FC236}">
                <a16:creationId xmlns:a16="http://schemas.microsoft.com/office/drawing/2014/main" id="{B24F6C5D-C97D-F252-82E2-F62E785067E2}"/>
              </a:ext>
            </a:extLst>
          </p:cNvPr>
          <p:cNvSpPr>
            <a:spLocks noGrp="1"/>
          </p:cNvSpPr>
          <p:nvPr>
            <p:ph idx="1"/>
          </p:nvPr>
        </p:nvSpPr>
        <p:spPr/>
        <p:txBody>
          <a:bodyPr/>
          <a:lstStyle/>
          <a:p>
            <a:r>
              <a:rPr lang="ka-GE" dirty="0"/>
              <a:t>შური და ეჭვიანობა არა მხოლოდ ნაღვლის ბუშტისა და ღვიძლის გამართულ ფუნქციონირებას აფერხებს, არამედ თავის ტვინის უჯრედებს კლავს და აზროვნების, ობიექტური ხედვის უნარს აქვეითებს. ამასთანავე, შური, რომელიც ნეგატიურად ზემოქმედებს ნაღვლის ბუშტზე და ღვიძლში სისხლის სტაგნაციას იწვევს, იმუნიტეტს ასუსტებს, გახშირებულ გულისცემას, </a:t>
            </a:r>
            <a:r>
              <a:rPr lang="ka-GE" dirty="0" err="1"/>
              <a:t>ჰიპერტენზიას</a:t>
            </a:r>
            <a:r>
              <a:rPr lang="ka-GE" dirty="0"/>
              <a:t> და უძილობას, ქოლესტერინის მატებას და საჭმლის მომნელებელი სისტემის დასნეულებას </a:t>
            </a:r>
            <a:r>
              <a:rPr lang="ka-GE" dirty="0" err="1"/>
              <a:t>პროვოცირებს</a:t>
            </a:r>
            <a:r>
              <a:rPr lang="ka-GE" dirty="0"/>
              <a:t>.</a:t>
            </a:r>
            <a:endParaRPr lang="en-US" dirty="0"/>
          </a:p>
        </p:txBody>
      </p:sp>
    </p:spTree>
    <p:extLst>
      <p:ext uri="{BB962C8B-B14F-4D97-AF65-F5344CB8AC3E}">
        <p14:creationId xmlns:p14="http://schemas.microsoft.com/office/powerpoint/2010/main" val="1088140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AF32318C-E9DE-8B77-89B5-C996DE2CBAC4}"/>
              </a:ext>
            </a:extLst>
          </p:cNvPr>
          <p:cNvSpPr>
            <a:spLocks noGrp="1"/>
          </p:cNvSpPr>
          <p:nvPr>
            <p:ph type="title"/>
          </p:nvPr>
        </p:nvSpPr>
        <p:spPr/>
        <p:txBody>
          <a:bodyPr/>
          <a:lstStyle/>
          <a:p>
            <a:r>
              <a:rPr lang="ka-GE" dirty="0"/>
              <a:t>                 გამოსავალი </a:t>
            </a:r>
            <a:endParaRPr lang="en-US" dirty="0"/>
          </a:p>
        </p:txBody>
      </p:sp>
      <p:sp>
        <p:nvSpPr>
          <p:cNvPr id="3" name="შიგთავსის ჩანაცვლების ველი 2">
            <a:extLst>
              <a:ext uri="{FF2B5EF4-FFF2-40B4-BE49-F238E27FC236}">
                <a16:creationId xmlns:a16="http://schemas.microsoft.com/office/drawing/2014/main" id="{9A29B526-2779-5477-5FAA-20AC00AC02A9}"/>
              </a:ext>
            </a:extLst>
          </p:cNvPr>
          <p:cNvSpPr>
            <a:spLocks noGrp="1"/>
          </p:cNvSpPr>
          <p:nvPr>
            <p:ph idx="1"/>
          </p:nvPr>
        </p:nvSpPr>
        <p:spPr/>
        <p:txBody>
          <a:bodyPr/>
          <a:lstStyle/>
          <a:p>
            <a:r>
              <a:rPr lang="ka-GE"/>
              <a:t>                        ფსიქოთერაპია</a:t>
            </a:r>
            <a:endParaRPr lang="en-US" dirty="0"/>
          </a:p>
        </p:txBody>
      </p:sp>
    </p:spTree>
    <p:extLst>
      <p:ext uri="{BB962C8B-B14F-4D97-AF65-F5344CB8AC3E}">
        <p14:creationId xmlns:p14="http://schemas.microsoft.com/office/powerpoint/2010/main" val="1822384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17D6A2E5-1113-3D66-AAC2-286C8E8C2C12}"/>
              </a:ext>
            </a:extLst>
          </p:cNvPr>
          <p:cNvSpPr>
            <a:spLocks noGrp="1"/>
          </p:cNvSpPr>
          <p:nvPr>
            <p:ph type="title"/>
          </p:nvPr>
        </p:nvSpPr>
        <p:spPr>
          <a:xfrm>
            <a:off x="838200" y="365125"/>
            <a:ext cx="10515600" cy="2039408"/>
          </a:xfrm>
        </p:spPr>
        <p:txBody>
          <a:bodyPr>
            <a:normAutofit fontScale="90000"/>
          </a:bodyPr>
          <a:lstStyle/>
          <a:p>
            <a:r>
              <a:rPr lang="ka-GE" dirty="0"/>
              <a:t>ნეგატიური ემოციები  ჯანმრთელობას ანგრევენ და იწვევენ </a:t>
            </a:r>
            <a:br>
              <a:rPr lang="ka-GE" dirty="0"/>
            </a:br>
            <a:r>
              <a:rPr lang="ka-GE" dirty="0"/>
              <a:t>ფსიქოსომატურ დაავადებებს </a:t>
            </a:r>
            <a:br>
              <a:rPr lang="ka-GE" dirty="0"/>
            </a:br>
            <a:endParaRPr lang="en-US" dirty="0"/>
          </a:p>
        </p:txBody>
      </p:sp>
      <p:pic>
        <p:nvPicPr>
          <p:cNvPr id="4" name="შიგთავსის ჩანაცვლების ველი 3">
            <a:extLst>
              <a:ext uri="{FF2B5EF4-FFF2-40B4-BE49-F238E27FC236}">
                <a16:creationId xmlns:a16="http://schemas.microsoft.com/office/drawing/2014/main" id="{B25289AB-07D0-7EC7-0916-71C923CA8FE1}"/>
              </a:ext>
            </a:extLst>
          </p:cNvPr>
          <p:cNvPicPr>
            <a:picLocks noGrp="1" noChangeAspect="1"/>
          </p:cNvPicPr>
          <p:nvPr>
            <p:ph idx="1"/>
          </p:nvPr>
        </p:nvPicPr>
        <p:blipFill>
          <a:blip r:embed="rId2"/>
          <a:stretch>
            <a:fillRect/>
          </a:stretch>
        </p:blipFill>
        <p:spPr>
          <a:xfrm>
            <a:off x="2912412" y="2506663"/>
            <a:ext cx="6208425" cy="4351337"/>
          </a:xfrm>
          <a:prstGeom prst="rect">
            <a:avLst/>
          </a:prstGeom>
        </p:spPr>
      </p:pic>
    </p:spTree>
    <p:extLst>
      <p:ext uri="{BB962C8B-B14F-4D97-AF65-F5344CB8AC3E}">
        <p14:creationId xmlns:p14="http://schemas.microsoft.com/office/powerpoint/2010/main" val="2065510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F1F2E4FB-B5B9-3404-C9B2-96F3FE94E1D4}"/>
              </a:ext>
            </a:extLst>
          </p:cNvPr>
          <p:cNvSpPr>
            <a:spLocks noGrp="1"/>
          </p:cNvSpPr>
          <p:nvPr>
            <p:ph type="title"/>
          </p:nvPr>
        </p:nvSpPr>
        <p:spPr/>
        <p:txBody>
          <a:bodyPr/>
          <a:lstStyle/>
          <a:p>
            <a:r>
              <a:rPr lang="ka-GE" dirty="0"/>
              <a:t>ფსიქოსომატური დაავადებები</a:t>
            </a:r>
            <a:endParaRPr lang="en-US" dirty="0"/>
          </a:p>
        </p:txBody>
      </p:sp>
      <p:sp>
        <p:nvSpPr>
          <p:cNvPr id="3" name="შიგთავსის ჩანაცვლების ველი 2">
            <a:extLst>
              <a:ext uri="{FF2B5EF4-FFF2-40B4-BE49-F238E27FC236}">
                <a16:creationId xmlns:a16="http://schemas.microsoft.com/office/drawing/2014/main" id="{F34118D3-2419-9FB1-34E7-722105AED209}"/>
              </a:ext>
            </a:extLst>
          </p:cNvPr>
          <p:cNvSpPr>
            <a:spLocks noGrp="1"/>
          </p:cNvSpPr>
          <p:nvPr>
            <p:ph idx="1"/>
          </p:nvPr>
        </p:nvSpPr>
        <p:spPr/>
        <p:txBody>
          <a:bodyPr/>
          <a:lstStyle/>
          <a:p>
            <a:r>
              <a:rPr lang="ka-GE" dirty="0"/>
              <a:t>მოსაზრება, რომ ადამიანის ჯანმრთელობას მისი სულიერი მდგომარეობა განსაზღვრავს ძველბერძნულ ფილოსოფიასა და მედიცინაში გაჩნდა, როცა „ფსიქო“ და „სომა“ (ანუ სული და სხეული) ერთ მთლიანობად ჯერ კიდევ ჰიპოკრატემ, პლატონმა და არისტოტელემ განიხილეს. მათი ნააზრევი გაიზიარა გერმანელმა ექიმმა იოჰან </a:t>
            </a:r>
            <a:r>
              <a:rPr lang="ka-GE" dirty="0" err="1"/>
              <a:t>ჰაინროტმაც</a:t>
            </a:r>
            <a:r>
              <a:rPr lang="ka-GE" dirty="0"/>
              <a:t>, რომელმაც 1818 წელს შემოიღო „</a:t>
            </a:r>
            <a:r>
              <a:rPr lang="ka-GE" dirty="0" err="1"/>
              <a:t>ფსიქოსომატიკისა</a:t>
            </a:r>
            <a:r>
              <a:rPr lang="ka-GE" dirty="0"/>
              <a:t>“ და „ფსიქოსომატური დაავადებების“ ტერმინი. </a:t>
            </a:r>
            <a:endParaRPr lang="en-US" dirty="0"/>
          </a:p>
        </p:txBody>
      </p:sp>
    </p:spTree>
    <p:extLst>
      <p:ext uri="{BB962C8B-B14F-4D97-AF65-F5344CB8AC3E}">
        <p14:creationId xmlns:p14="http://schemas.microsoft.com/office/powerpoint/2010/main" val="189097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C4CE5A81-2E6B-71EB-EF62-59B4D3433835}"/>
              </a:ext>
            </a:extLst>
          </p:cNvPr>
          <p:cNvSpPr>
            <a:spLocks noGrp="1"/>
          </p:cNvSpPr>
          <p:nvPr>
            <p:ph type="title"/>
          </p:nvPr>
        </p:nvSpPr>
        <p:spPr/>
        <p:txBody>
          <a:bodyPr/>
          <a:lstStyle/>
          <a:p>
            <a:r>
              <a:rPr lang="ka-GE" dirty="0"/>
              <a:t>ფსიქოსომატური დაავადებების გამომწვევი მიზეზები</a:t>
            </a:r>
            <a:endParaRPr lang="en-US" dirty="0"/>
          </a:p>
        </p:txBody>
      </p:sp>
      <p:sp>
        <p:nvSpPr>
          <p:cNvPr id="3" name="შიგთავსის ჩანაცვლების ველი 2">
            <a:extLst>
              <a:ext uri="{FF2B5EF4-FFF2-40B4-BE49-F238E27FC236}">
                <a16:creationId xmlns:a16="http://schemas.microsoft.com/office/drawing/2014/main" id="{B272D07F-A80A-3847-55F8-392375E6A3E6}"/>
              </a:ext>
            </a:extLst>
          </p:cNvPr>
          <p:cNvSpPr>
            <a:spLocks noGrp="1"/>
          </p:cNvSpPr>
          <p:nvPr>
            <p:ph idx="1"/>
          </p:nvPr>
        </p:nvSpPr>
        <p:spPr/>
        <p:txBody>
          <a:bodyPr>
            <a:normAutofit fontScale="92500" lnSpcReduction="20000"/>
          </a:bodyPr>
          <a:lstStyle/>
          <a:p>
            <a:r>
              <a:rPr lang="ka-GE" dirty="0"/>
              <a:t>: </a:t>
            </a:r>
          </a:p>
          <a:p>
            <a:r>
              <a:rPr lang="ka-GE" dirty="0"/>
              <a:t>* შინაგანი კონფლიქტი - ბრძოლა ურთიერთგამომრიცხავ სურვილებს შორის,</a:t>
            </a:r>
          </a:p>
          <a:p>
            <a:r>
              <a:rPr lang="ka-GE" dirty="0"/>
              <a:t>* </a:t>
            </a:r>
            <a:r>
              <a:rPr lang="ka-GE" dirty="0" err="1"/>
              <a:t>თვითდასჯა</a:t>
            </a:r>
            <a:r>
              <a:rPr lang="ka-GE" dirty="0"/>
              <a:t> - რეალური ან წარმოსახვითი დანაშაულის მრავალჯერადი განცდა,</a:t>
            </a:r>
          </a:p>
          <a:p>
            <a:r>
              <a:rPr lang="ka-GE" dirty="0"/>
              <a:t>* პირობითი სარგებელი - ფსიქოლოგიურად არაკომფორტულ სიტუაციაში მოხვედრის შიშით წარმოქმნილი ჯანმრთელობის პრობლემები,</a:t>
            </a:r>
          </a:p>
          <a:p>
            <a:r>
              <a:rPr lang="ka-GE" dirty="0"/>
              <a:t>* წარსულის გამოცდილება - ფსიქოლოგიური ტრავმის შედეგი,</a:t>
            </a:r>
          </a:p>
          <a:p>
            <a:r>
              <a:rPr lang="ka-GE" dirty="0"/>
              <a:t>* შთაგონება - სხვათა შთაგონებით ან გავლენით წარმოქმნილი პათოლოგიის სიმპტომები, </a:t>
            </a:r>
          </a:p>
          <a:p>
            <a:r>
              <a:rPr lang="ka-GE" dirty="0"/>
              <a:t>* იდენტიფიკაცია - საკუთარი თავის გაიგივება სნეულთან.</a:t>
            </a:r>
            <a:endParaRPr lang="en-US" dirty="0"/>
          </a:p>
        </p:txBody>
      </p:sp>
    </p:spTree>
    <p:extLst>
      <p:ext uri="{BB962C8B-B14F-4D97-AF65-F5344CB8AC3E}">
        <p14:creationId xmlns:p14="http://schemas.microsoft.com/office/powerpoint/2010/main" val="801768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6109756C-0DB2-2639-2241-DCEB576DBEC7}"/>
              </a:ext>
            </a:extLst>
          </p:cNvPr>
          <p:cNvSpPr>
            <a:spLocks noGrp="1"/>
          </p:cNvSpPr>
          <p:nvPr>
            <p:ph type="title"/>
          </p:nvPr>
        </p:nvSpPr>
        <p:spPr/>
        <p:txBody>
          <a:bodyPr/>
          <a:lstStyle/>
          <a:p>
            <a:r>
              <a:rPr lang="ka-GE" dirty="0"/>
              <a:t>ფსიქოსომატური სნეულებები</a:t>
            </a:r>
            <a:endParaRPr lang="en-US" dirty="0"/>
          </a:p>
        </p:txBody>
      </p:sp>
      <p:sp>
        <p:nvSpPr>
          <p:cNvPr id="3" name="შიგთავსის ჩანაცვლების ველი 2">
            <a:extLst>
              <a:ext uri="{FF2B5EF4-FFF2-40B4-BE49-F238E27FC236}">
                <a16:creationId xmlns:a16="http://schemas.microsoft.com/office/drawing/2014/main" id="{8501838D-577A-FEED-92B2-E10581D3865C}"/>
              </a:ext>
            </a:extLst>
          </p:cNvPr>
          <p:cNvSpPr>
            <a:spLocks noGrp="1"/>
          </p:cNvSpPr>
          <p:nvPr>
            <p:ph idx="1"/>
          </p:nvPr>
        </p:nvSpPr>
        <p:spPr/>
        <p:txBody>
          <a:bodyPr>
            <a:normAutofit fontScale="77500" lnSpcReduction="20000"/>
          </a:bodyPr>
          <a:lstStyle/>
          <a:p>
            <a:r>
              <a:rPr lang="ka-GE" dirty="0"/>
              <a:t>:</a:t>
            </a:r>
          </a:p>
          <a:p>
            <a:r>
              <a:rPr lang="ka-GE" dirty="0"/>
              <a:t>* გულ-სისხლძარღვთა დაავადებები - არტერიული </a:t>
            </a:r>
            <a:r>
              <a:rPr lang="ka-GE" dirty="0" err="1"/>
              <a:t>ჰიპერტენზია</a:t>
            </a:r>
            <a:r>
              <a:rPr lang="ka-GE" dirty="0"/>
              <a:t>, რევმატიზმი, </a:t>
            </a:r>
          </a:p>
          <a:p>
            <a:r>
              <a:rPr lang="ka-GE" dirty="0" err="1"/>
              <a:t>ვეგეტო</a:t>
            </a:r>
            <a:r>
              <a:rPr lang="ka-GE" dirty="0"/>
              <a:t>-სისხლძარღვოვანი </a:t>
            </a:r>
            <a:r>
              <a:rPr lang="ka-GE" dirty="0" err="1"/>
              <a:t>დისტონია</a:t>
            </a:r>
            <a:r>
              <a:rPr lang="ka-GE" dirty="0"/>
              <a:t>, გულის იშემიური ტკივილი, არითმია და ინფარქტი. </a:t>
            </a:r>
          </a:p>
          <a:p>
            <a:r>
              <a:rPr lang="ka-GE" dirty="0"/>
              <a:t>* კუჭ-ნაწლავის ტრაქტის დაავადებები - კუჭისა და თორმეტგოჯა ნაწლავის წყლულოვანი დაავადებები, წყლულოვანი კოლიტი, </a:t>
            </a:r>
            <a:r>
              <a:rPr lang="ka-GE" dirty="0" err="1"/>
              <a:t>ბილიარული</a:t>
            </a:r>
            <a:r>
              <a:rPr lang="ka-GE" dirty="0"/>
              <a:t> </a:t>
            </a:r>
            <a:r>
              <a:rPr lang="ka-GE" dirty="0" err="1"/>
              <a:t>დისკინეზია</a:t>
            </a:r>
            <a:r>
              <a:rPr lang="ka-GE" dirty="0"/>
              <a:t> (ნაღვლის ბუშტისა და </a:t>
            </a:r>
            <a:r>
              <a:rPr lang="ka-GE" dirty="0" err="1"/>
              <a:t>სანაღვლე</a:t>
            </a:r>
            <a:r>
              <a:rPr lang="ka-GE" dirty="0"/>
              <a:t> გზების ფუნქციური დაავადება), </a:t>
            </a:r>
          </a:p>
          <a:p>
            <a:r>
              <a:rPr lang="ka-GE" dirty="0"/>
              <a:t>* ნერვული სისტემის დაავადებები - ქრონიკულ თავის ტკივილი, დაძაბულობის თავის ტკივილი და თავბრუსხვევა.   </a:t>
            </a:r>
          </a:p>
          <a:p>
            <a:r>
              <a:rPr lang="ka-GE" dirty="0"/>
              <a:t>* კანის დაავადებები - </a:t>
            </a:r>
            <a:r>
              <a:rPr lang="ka-GE" dirty="0" err="1"/>
              <a:t>ნეიროდერმიტი</a:t>
            </a:r>
            <a:r>
              <a:rPr lang="ka-GE" dirty="0"/>
              <a:t>, ეგზემა და ფსორიაზი,</a:t>
            </a:r>
          </a:p>
          <a:p>
            <a:r>
              <a:rPr lang="ka-GE" dirty="0"/>
              <a:t>* გინეკოლოგიური დაავადებები - რეპროდუქციული სისტემის პათოლოგიები, პრემენსტრუალური სინდრომი, </a:t>
            </a:r>
            <a:r>
              <a:rPr lang="ka-GE" dirty="0" err="1"/>
              <a:t>გესტოზი</a:t>
            </a:r>
            <a:r>
              <a:rPr lang="ka-GE" dirty="0"/>
              <a:t>, მშობიარობის შემდგომი დეპრესია.</a:t>
            </a:r>
          </a:p>
          <a:p>
            <a:r>
              <a:rPr lang="ka-GE" dirty="0"/>
              <a:t> </a:t>
            </a:r>
            <a:endParaRPr lang="en-US" dirty="0"/>
          </a:p>
        </p:txBody>
      </p:sp>
    </p:spTree>
    <p:extLst>
      <p:ext uri="{BB962C8B-B14F-4D97-AF65-F5344CB8AC3E}">
        <p14:creationId xmlns:p14="http://schemas.microsoft.com/office/powerpoint/2010/main" val="3521379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F358E842-B186-FC06-A57F-700933311C4C}"/>
              </a:ext>
            </a:extLst>
          </p:cNvPr>
          <p:cNvSpPr>
            <a:spLocks noGrp="1"/>
          </p:cNvSpPr>
          <p:nvPr>
            <p:ph type="title"/>
          </p:nvPr>
        </p:nvSpPr>
        <p:spPr/>
        <p:txBody>
          <a:bodyPr>
            <a:normAutofit fontScale="90000"/>
          </a:bodyPr>
          <a:lstStyle/>
          <a:p>
            <a:r>
              <a:rPr lang="ka-GE" dirty="0"/>
              <a:t>ფსიქოსომატური დაავადებების გამომწვევი ნეგატიური ემოციები</a:t>
            </a:r>
            <a:br>
              <a:rPr lang="ka-GE" dirty="0"/>
            </a:br>
            <a:endParaRPr lang="en-US" dirty="0"/>
          </a:p>
        </p:txBody>
      </p:sp>
      <p:sp>
        <p:nvSpPr>
          <p:cNvPr id="3" name="შიგთავსის ჩანაცვლების ველი 2">
            <a:extLst>
              <a:ext uri="{FF2B5EF4-FFF2-40B4-BE49-F238E27FC236}">
                <a16:creationId xmlns:a16="http://schemas.microsoft.com/office/drawing/2014/main" id="{60F1291D-0DED-F56E-6D3D-5F1B5821C878}"/>
              </a:ext>
            </a:extLst>
          </p:cNvPr>
          <p:cNvSpPr>
            <a:spLocks noGrp="1"/>
          </p:cNvSpPr>
          <p:nvPr>
            <p:ph idx="1"/>
          </p:nvPr>
        </p:nvSpPr>
        <p:spPr>
          <a:xfrm>
            <a:off x="939800" y="2649714"/>
            <a:ext cx="10515600" cy="4351338"/>
          </a:xfrm>
        </p:spPr>
        <p:txBody>
          <a:bodyPr/>
          <a:lstStyle/>
          <a:p>
            <a:r>
              <a:rPr lang="ka-GE" dirty="0"/>
              <a:t>ფსიქოსომატურ დაავადებებს მეტწილად მოუწესრიგებელი ფსიქოლოგიური პრობლემები და ნეგატიური ემოციები - ბრაზი, წყენა და გულდაწყვეტა, მრისხანება, შური და განგაშის გრძნობა, სტრესი და დეპრესია </a:t>
            </a:r>
            <a:r>
              <a:rPr lang="ka-GE" dirty="0" err="1"/>
              <a:t>პროვოცირებენ</a:t>
            </a:r>
            <a:r>
              <a:rPr lang="ka-GE" dirty="0"/>
              <a:t>. </a:t>
            </a:r>
            <a:endParaRPr lang="en-US" dirty="0"/>
          </a:p>
        </p:txBody>
      </p:sp>
    </p:spTree>
    <p:extLst>
      <p:ext uri="{BB962C8B-B14F-4D97-AF65-F5344CB8AC3E}">
        <p14:creationId xmlns:p14="http://schemas.microsoft.com/office/powerpoint/2010/main" val="955625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57671C1-8B7D-E4DC-6994-7A9AAB9080A2}"/>
              </a:ext>
            </a:extLst>
          </p:cNvPr>
          <p:cNvSpPr>
            <a:spLocks noGrp="1"/>
          </p:cNvSpPr>
          <p:nvPr>
            <p:ph type="title"/>
          </p:nvPr>
        </p:nvSpPr>
        <p:spPr/>
        <p:txBody>
          <a:bodyPr/>
          <a:lstStyle/>
          <a:p>
            <a:endParaRPr lang="en-US"/>
          </a:p>
        </p:txBody>
      </p:sp>
      <p:sp>
        <p:nvSpPr>
          <p:cNvPr id="3" name="შიგთავსის ჩანაცვლების ველი 2">
            <a:extLst>
              <a:ext uri="{FF2B5EF4-FFF2-40B4-BE49-F238E27FC236}">
                <a16:creationId xmlns:a16="http://schemas.microsoft.com/office/drawing/2014/main" id="{7F1642EE-E151-E09A-CC65-90CD28EB819A}"/>
              </a:ext>
            </a:extLst>
          </p:cNvPr>
          <p:cNvSpPr>
            <a:spLocks noGrp="1"/>
          </p:cNvSpPr>
          <p:nvPr>
            <p:ph idx="1"/>
          </p:nvPr>
        </p:nvSpPr>
        <p:spPr/>
        <p:txBody>
          <a:bodyPr>
            <a:normAutofit fontScale="92500" lnSpcReduction="20000"/>
          </a:bodyPr>
          <a:lstStyle/>
          <a:p>
            <a:r>
              <a:rPr lang="ka-GE" dirty="0"/>
              <a:t>მრისხანება</a:t>
            </a:r>
          </a:p>
          <a:p>
            <a:r>
              <a:rPr lang="ka-GE" dirty="0"/>
              <a:t>მრისხანება ერთ-ერთი ყველაზე ძლიერი ემოციაა, რომელიც ტკივილის, იმედგაცრუების, სასოწარკვეთის შედეგად ჩნდება და არა მხოლოდ ლოგიკურად აზროვნების უნარს აქვეითებს, არამედ გულ-სისხლძარღვთა დაავადებების წარმოქმნის რისკსაც ზრდის, რადგან ერთი მხრივ, სისხლძარღვების შევიწროებას, არტერიულ წნევას, გახშირებულ სუნთქვასა და გულისცემას, მეორე მხრივ, არტერიების კედლების </a:t>
            </a:r>
            <a:r>
              <a:rPr lang="ka-GE" dirty="0" err="1"/>
              <a:t>გაცვეთასა</a:t>
            </a:r>
            <a:r>
              <a:rPr lang="ka-GE" dirty="0"/>
              <a:t> და </a:t>
            </a:r>
            <a:r>
              <a:rPr lang="ka-GE" dirty="0" err="1"/>
              <a:t>დახეთქვას</a:t>
            </a:r>
            <a:r>
              <a:rPr lang="ka-GE" dirty="0"/>
              <a:t> იწვევს. 2015 წელს ჩატარებულმა სამედიცინო კვლევამ დაადასტურა, რომ მრისხანების ძლიერი აფეთქების შემდეგ 8,5-ჯერ იზრდება ინფარქტის რისკი. ამასთანავე, სწორედ მრისხანებაა </a:t>
            </a:r>
            <a:r>
              <a:rPr lang="ka-GE" dirty="0" err="1"/>
              <a:t>ციტოკინების</a:t>
            </a:r>
            <a:r>
              <a:rPr lang="ka-GE" dirty="0"/>
              <a:t> (ანთების გამომწვევი მოლეკულების) მომატების მიზეზი, რაც თავის მხრივ, ართრიტის, დიაბეტისა და სიმსივნის განვითარებას </a:t>
            </a:r>
            <a:r>
              <a:rPr lang="ka-GE" dirty="0" err="1"/>
              <a:t>პროვოცირებს</a:t>
            </a:r>
            <a:r>
              <a:rPr lang="ka-GE" dirty="0"/>
              <a:t>.</a:t>
            </a:r>
          </a:p>
          <a:p>
            <a:endParaRPr lang="ka-GE" dirty="0"/>
          </a:p>
          <a:p>
            <a:endParaRPr lang="en-US" dirty="0"/>
          </a:p>
        </p:txBody>
      </p:sp>
    </p:spTree>
    <p:extLst>
      <p:ext uri="{BB962C8B-B14F-4D97-AF65-F5344CB8AC3E}">
        <p14:creationId xmlns:p14="http://schemas.microsoft.com/office/powerpoint/2010/main" val="2229131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0812285C-02A8-5392-880C-891E2217DF78}"/>
              </a:ext>
            </a:extLst>
          </p:cNvPr>
          <p:cNvSpPr>
            <a:spLocks noGrp="1"/>
          </p:cNvSpPr>
          <p:nvPr>
            <p:ph type="title"/>
          </p:nvPr>
        </p:nvSpPr>
        <p:spPr/>
        <p:txBody>
          <a:bodyPr/>
          <a:lstStyle/>
          <a:p>
            <a:r>
              <a:rPr lang="ka-GE" dirty="0"/>
              <a:t>                       შფოთვა</a:t>
            </a:r>
            <a:endParaRPr lang="en-US" dirty="0"/>
          </a:p>
        </p:txBody>
      </p:sp>
      <p:sp>
        <p:nvSpPr>
          <p:cNvPr id="3" name="შიგთავსის ჩანაცვლების ველი 2">
            <a:extLst>
              <a:ext uri="{FF2B5EF4-FFF2-40B4-BE49-F238E27FC236}">
                <a16:creationId xmlns:a16="http://schemas.microsoft.com/office/drawing/2014/main" id="{83E21D60-BAFD-10F9-EF5F-1C14D9FC1757}"/>
              </a:ext>
            </a:extLst>
          </p:cNvPr>
          <p:cNvSpPr>
            <a:spLocks noGrp="1"/>
          </p:cNvSpPr>
          <p:nvPr>
            <p:ph idx="1"/>
          </p:nvPr>
        </p:nvSpPr>
        <p:spPr/>
        <p:txBody>
          <a:bodyPr>
            <a:normAutofit/>
          </a:bodyPr>
          <a:lstStyle/>
          <a:p>
            <a:pPr>
              <a:buNone/>
            </a:pPr>
            <a:r>
              <a:rPr lang="ka-GE" b="0" i="0" dirty="0">
                <a:solidFill>
                  <a:srgbClr val="333333"/>
                </a:solidFill>
                <a:effectLst/>
                <a:latin typeface="DejaVu Sans"/>
              </a:rPr>
              <a:t>ქრონიკული შფოთვა პირველ რიგში ელენთას აზიანებს, რადგან სწორედ ეს ორგანო „იგერიებს“ </a:t>
            </a:r>
            <a:r>
              <a:rPr lang="ka-GE" b="0" i="0" dirty="0" err="1">
                <a:solidFill>
                  <a:srgbClr val="333333"/>
                </a:solidFill>
                <a:effectLst/>
                <a:latin typeface="DejaVu Sans"/>
              </a:rPr>
              <a:t>შფოთვისას</a:t>
            </a:r>
            <a:r>
              <a:rPr lang="ka-GE" b="0" i="0" dirty="0">
                <a:solidFill>
                  <a:srgbClr val="333333"/>
                </a:solidFill>
                <a:effectLst/>
                <a:latin typeface="DejaVu Sans"/>
              </a:rPr>
              <a:t> ორგანიზმის მიერ გამოყოფილ ტოქსიკურ ნივთიერებებს. ამასთანავე, ქრონიკული შფოთვა ანუ გამუდმებით ერთსა და იმავე პრობლემაზე ფიქრი გულისრევას და დიარეას, კუჭის პათოლოგიებს, გულის არეში ტკივილსა და მაღალ არტერიულ წნევის, უძილობას, უყურადღებობასა და დაბნეულობას, იმუნიტეტის დაქვეითებასა და ადრეულ სიბერეს იწვევს. </a:t>
            </a:r>
            <a:endParaRPr lang="en-US" b="0" i="0" dirty="0">
              <a:solidFill>
                <a:srgbClr val="333333"/>
              </a:solidFill>
              <a:effectLst/>
              <a:latin typeface="DejaVu Sans"/>
            </a:endParaRPr>
          </a:p>
          <a:p>
            <a:pPr>
              <a:buNone/>
            </a:pPr>
            <a:endParaRPr lang="en-US" dirty="0"/>
          </a:p>
          <a:p>
            <a:pPr>
              <a:buNone/>
            </a:pPr>
            <a:endParaRPr lang="en-US" dirty="0"/>
          </a:p>
        </p:txBody>
      </p:sp>
    </p:spTree>
    <p:extLst>
      <p:ext uri="{BB962C8B-B14F-4D97-AF65-F5344CB8AC3E}">
        <p14:creationId xmlns:p14="http://schemas.microsoft.com/office/powerpoint/2010/main" val="3622809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65C0D6C9-E511-1D63-5585-19AE95FFD0FB}"/>
              </a:ext>
            </a:extLst>
          </p:cNvPr>
          <p:cNvSpPr>
            <a:spLocks noGrp="1"/>
          </p:cNvSpPr>
          <p:nvPr>
            <p:ph type="title"/>
          </p:nvPr>
        </p:nvSpPr>
        <p:spPr/>
        <p:txBody>
          <a:bodyPr/>
          <a:lstStyle/>
          <a:p>
            <a:r>
              <a:rPr lang="ka-GE" dirty="0"/>
              <a:t>      დარდი და მწუხარება</a:t>
            </a:r>
            <a:br>
              <a:rPr lang="ka-GE" dirty="0"/>
            </a:br>
            <a:endParaRPr lang="en-US" dirty="0"/>
          </a:p>
        </p:txBody>
      </p:sp>
      <p:sp>
        <p:nvSpPr>
          <p:cNvPr id="3" name="შიგთავსის ჩანაცვლების ველი 2">
            <a:extLst>
              <a:ext uri="{FF2B5EF4-FFF2-40B4-BE49-F238E27FC236}">
                <a16:creationId xmlns:a16="http://schemas.microsoft.com/office/drawing/2014/main" id="{6CD521F8-E048-96E3-1AB5-1CD55670620C}"/>
              </a:ext>
            </a:extLst>
          </p:cNvPr>
          <p:cNvSpPr>
            <a:spLocks noGrp="1"/>
          </p:cNvSpPr>
          <p:nvPr>
            <p:ph idx="1"/>
          </p:nvPr>
        </p:nvSpPr>
        <p:spPr/>
        <p:txBody>
          <a:bodyPr/>
          <a:lstStyle/>
          <a:p>
            <a:r>
              <a:rPr lang="ka-GE" dirty="0"/>
              <a:t>სხვა ნეგატიური ემოციების ფონზე, ყველაზე სახიფათო - სწორედ ხანგრძლივად გაგრძელებული დარდია, რომელიც თავის ტკივილს, ქრონიკულ დაღლილობას იწვევს და ფილტვებს აზიანებს, რადგან ერთი მხრივ, ირღვევა სუნთქვის ბუნებრივი ნაკადის მოძრაობა, მეორე მხრივ, შევიწროებული ფილტვებისა და ბრონქების ფონზე რთულდება სუნთქვა, რაც საბოლოოდ ასთმის და ბრონქების დაავადებების განვითარების მიზეზი ხდება. </a:t>
            </a:r>
            <a:endParaRPr lang="en-US" dirty="0"/>
          </a:p>
        </p:txBody>
      </p:sp>
    </p:spTree>
    <p:extLst>
      <p:ext uri="{BB962C8B-B14F-4D97-AF65-F5344CB8AC3E}">
        <p14:creationId xmlns:p14="http://schemas.microsoft.com/office/powerpoint/2010/main" val="3060159174"/>
      </p:ext>
    </p:extLst>
  </p:cSld>
  <p:clrMapOvr>
    <a:masterClrMapping/>
  </p:clrMapOvr>
</p:sld>
</file>

<file path=ppt/theme/theme1.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TotalTime>
  <Words>935</Words>
  <Application>Microsoft Office PowerPoint</Application>
  <PresentationFormat>ფართოეკრანიანი</PresentationFormat>
  <Paragraphs>54</Paragraphs>
  <Slides>16</Slides>
  <Notes>0</Notes>
  <HiddenSlides>0</HiddenSlides>
  <MMClips>0</MMClips>
  <ScaleCrop>false</ScaleCrop>
  <HeadingPairs>
    <vt:vector size="6" baseType="variant">
      <vt:variant>
        <vt:lpstr>გამოყენებული შრიფტები</vt:lpstr>
      </vt:variant>
      <vt:variant>
        <vt:i4>5</vt:i4>
      </vt:variant>
      <vt:variant>
        <vt:lpstr>თემა</vt:lpstr>
      </vt:variant>
      <vt:variant>
        <vt:i4>1</vt:i4>
      </vt:variant>
      <vt:variant>
        <vt:lpstr>სლაიდების სათაურები</vt:lpstr>
      </vt:variant>
      <vt:variant>
        <vt:i4>16</vt:i4>
      </vt:variant>
    </vt:vector>
  </HeadingPairs>
  <TitlesOfParts>
    <vt:vector size="22" baseType="lpstr">
      <vt:lpstr>Arial</vt:lpstr>
      <vt:lpstr>Calibri</vt:lpstr>
      <vt:lpstr>Calibri Light</vt:lpstr>
      <vt:lpstr>DejaVu Sans</vt:lpstr>
      <vt:lpstr>Sylfaen</vt:lpstr>
      <vt:lpstr>Office-ის თემა</vt:lpstr>
      <vt:lpstr>ფსიქოსომატური გამოვლინებების ფიზიოლოგიური გამოვლინებები</vt:lpstr>
      <vt:lpstr>ნეგატიური ემოციები  ჯანმრთელობას ანგრევენ და იწვევენ  ფსიქოსომატურ დაავადებებს  </vt:lpstr>
      <vt:lpstr>ფსიქოსომატური დაავადებები</vt:lpstr>
      <vt:lpstr>ფსიქოსომატური დაავადებების გამომწვევი მიზეზები</vt:lpstr>
      <vt:lpstr>ფსიქოსომატური სნეულებები</vt:lpstr>
      <vt:lpstr>ფსიქოსომატური დაავადებების გამომწვევი ნეგატიური ემოციები </vt:lpstr>
      <vt:lpstr>PowerPoint-ის პრეზენტაცია</vt:lpstr>
      <vt:lpstr>                       შფოთვა</vt:lpstr>
      <vt:lpstr>      დარდი და მწუხარება </vt:lpstr>
      <vt:lpstr>                       დეპრესია </vt:lpstr>
      <vt:lpstr>                        სტრესი </vt:lpstr>
      <vt:lpstr>სტრესით გამოწვეულ დაავადებები</vt:lpstr>
      <vt:lpstr>                მარტოობა </vt:lpstr>
      <vt:lpstr>                     შიში </vt:lpstr>
      <vt:lpstr>           შური და ეჭვიანობა </vt:lpstr>
      <vt:lpstr>                 გამოსავალი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BSU</dc:creator>
  <cp:lastModifiedBy>BSU</cp:lastModifiedBy>
  <cp:revision>2</cp:revision>
  <dcterms:created xsi:type="dcterms:W3CDTF">2025-06-06T11:41:40Z</dcterms:created>
  <dcterms:modified xsi:type="dcterms:W3CDTF">2025-06-06T13:25:48Z</dcterms:modified>
</cp:coreProperties>
</file>