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4" r:id="rId4"/>
    <p:sldId id="268" r:id="rId5"/>
    <p:sldId id="266" r:id="rId6"/>
    <p:sldId id="269" r:id="rId7"/>
    <p:sldId id="270" r:id="rId8"/>
    <p:sldId id="262" r:id="rId9"/>
    <p:sldId id="260" r:id="rId10"/>
    <p:sldId id="259" r:id="rId11"/>
    <p:sldId id="271" r:id="rId12"/>
    <p:sldId id="282" r:id="rId13"/>
    <p:sldId id="288" r:id="rId14"/>
    <p:sldId id="261" r:id="rId15"/>
    <p:sldId id="263" r:id="rId16"/>
    <p:sldId id="285" r:id="rId17"/>
    <p:sldId id="281" r:id="rId18"/>
    <p:sldId id="267" r:id="rId19"/>
    <p:sldId id="272" r:id="rId20"/>
    <p:sldId id="286" r:id="rId21"/>
    <p:sldId id="289" r:id="rId22"/>
    <p:sldId id="284" r:id="rId23"/>
    <p:sldId id="278" r:id="rId24"/>
    <p:sldId id="279" r:id="rId25"/>
    <p:sldId id="290" r:id="rId26"/>
    <p:sldId id="273" r:id="rId27"/>
    <p:sldId id="277" r:id="rId28"/>
    <p:sldId id="28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82" autoAdjust="0"/>
    <p:restoredTop sz="94660"/>
  </p:normalViewPr>
  <p:slideViewPr>
    <p:cSldViewPr snapToGrid="0">
      <p:cViewPr varScale="1">
        <p:scale>
          <a:sx n="70" d="100"/>
          <a:sy n="70" d="100"/>
        </p:scale>
        <p:origin x="2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_____Microsoft_Excel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3.bin"/></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Лист1!$K$5</c:f>
              <c:strCache>
                <c:ptCount val="1"/>
                <c:pt idx="0">
                  <c:v>მოსახლეობის რიცხოვნობა</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ru-RU"/>
              </a:p>
            </c:txPr>
            <c:dLblPos val="l"/>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Лист1!$L$4:$T$4</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Лист1!$L$5:$T$5</c:f>
              <c:numCache>
                <c:formatCode>#,##0.00</c:formatCode>
                <c:ptCount val="9"/>
                <c:pt idx="0">
                  <c:v>3726.4</c:v>
                </c:pt>
                <c:pt idx="1">
                  <c:v>3729.6</c:v>
                </c:pt>
                <c:pt idx="2">
                  <c:v>3723.5</c:v>
                </c:pt>
                <c:pt idx="3">
                  <c:v>3716.9</c:v>
                </c:pt>
                <c:pt idx="4">
                  <c:v>3728.6</c:v>
                </c:pt>
                <c:pt idx="5">
                  <c:v>3688.6</c:v>
                </c:pt>
                <c:pt idx="6">
                  <c:v>3736.4</c:v>
                </c:pt>
                <c:pt idx="7">
                  <c:v>3694.6</c:v>
                </c:pt>
                <c:pt idx="8">
                  <c:v>3704.5</c:v>
                </c:pt>
              </c:numCache>
            </c:numRef>
          </c:val>
          <c:smooth val="0"/>
        </c:ser>
        <c:dLbls>
          <c:dLblPos val="l"/>
          <c:showLegendKey val="0"/>
          <c:showVal val="1"/>
          <c:showCatName val="0"/>
          <c:showSerName val="0"/>
          <c:showPercent val="0"/>
          <c:showBubbleSize val="0"/>
        </c:dLbls>
        <c:smooth val="0"/>
        <c:axId val="307394624"/>
        <c:axId val="307397368"/>
      </c:lineChart>
      <c:catAx>
        <c:axId val="307394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ru-RU"/>
          </a:p>
        </c:txPr>
        <c:crossAx val="307397368"/>
        <c:crosses val="autoZero"/>
        <c:auto val="1"/>
        <c:lblAlgn val="ctr"/>
        <c:lblOffset val="100"/>
        <c:noMultiLvlLbl val="0"/>
      </c:catAx>
      <c:valAx>
        <c:axId val="30739736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307394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400" b="1" i="0" u="none" strike="noStrike" kern="1200" baseline="0">
              <a:solidFill>
                <a:schemeClr val="dk1">
                  <a:lumMod val="65000"/>
                  <a:lumOff val="35000"/>
                </a:schemeClr>
              </a:solidFill>
              <a:effectLst/>
              <a:latin typeface="+mn-lt"/>
              <a:ea typeface="+mn-ea"/>
              <a:cs typeface="+mn-cs"/>
            </a:defRPr>
          </a:pPr>
          <a:endParaRPr lang="ru-RU"/>
        </a:p>
      </c:txPr>
    </c:title>
    <c:autoTitleDeleted val="0"/>
    <c:plotArea>
      <c:layout/>
      <c:barChart>
        <c:barDir val="col"/>
        <c:grouping val="clustered"/>
        <c:varyColors val="0"/>
        <c:ser>
          <c:idx val="0"/>
          <c:order val="0"/>
          <c:tx>
            <c:strRef>
              <c:f>Лист1!$K$19</c:f>
              <c:strCache>
                <c:ptCount val="1"/>
                <c:pt idx="0">
                  <c:v>მიგრაციული სალდო, კაცი</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dLbl>
              <c:idx val="2"/>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ru-RU"/>
                </a:p>
              </c:txPr>
              <c:dLblPos val="inEnd"/>
              <c:showLegendKey val="0"/>
              <c:showVal val="1"/>
              <c:showCatName val="0"/>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ru-RU"/>
                </a:p>
              </c:txPr>
              <c:dLblPos val="inEnd"/>
              <c:showLegendKey val="0"/>
              <c:showVal val="1"/>
              <c:showCatName val="0"/>
              <c:showSerName val="0"/>
              <c:showPercent val="0"/>
              <c:showBubbleSize val="0"/>
            </c:dLbl>
            <c:dLbl>
              <c:idx val="4"/>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ru-RU"/>
                </a:p>
              </c:txPr>
              <c:dLblPos val="inEnd"/>
              <c:showLegendKey val="0"/>
              <c:showVal val="1"/>
              <c:showCatName val="0"/>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ru-RU"/>
                </a:p>
              </c:txPr>
              <c:dLblPos val="inEnd"/>
              <c:showLegendKey val="0"/>
              <c:showVal val="1"/>
              <c:showCatName val="0"/>
              <c:showSerName val="0"/>
              <c:showPercent val="0"/>
              <c:showBubbleSize val="0"/>
            </c:dLbl>
            <c:dLbl>
              <c:idx val="6"/>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ru-RU"/>
                </a:p>
              </c:txPr>
              <c:dLblPos val="inEnd"/>
              <c:showLegendKey val="0"/>
              <c:showVal val="1"/>
              <c:showCatName val="0"/>
              <c:showSerName val="0"/>
              <c:showPercent val="0"/>
              <c:showBubbleSize val="0"/>
            </c:dLbl>
            <c:dLbl>
              <c:idx val="7"/>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ru-RU"/>
                </a:p>
              </c:txPr>
              <c:dLblPos val="inEnd"/>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Лист1!$L$18:$S$18</c:f>
              <c:numCache>
                <c:formatCode>General</c:formatCode>
                <c:ptCount val="8"/>
                <c:pt idx="0">
                  <c:v>2017</c:v>
                </c:pt>
                <c:pt idx="1">
                  <c:v>2018</c:v>
                </c:pt>
                <c:pt idx="2">
                  <c:v>2019</c:v>
                </c:pt>
                <c:pt idx="3">
                  <c:v>2020</c:v>
                </c:pt>
                <c:pt idx="4">
                  <c:v>2021</c:v>
                </c:pt>
                <c:pt idx="5">
                  <c:v>2022</c:v>
                </c:pt>
                <c:pt idx="6">
                  <c:v>2023</c:v>
                </c:pt>
                <c:pt idx="7">
                  <c:v>2024</c:v>
                </c:pt>
              </c:numCache>
            </c:numRef>
          </c:cat>
          <c:val>
            <c:numRef>
              <c:f>Лист1!$L$19:$S$19</c:f>
              <c:numCache>
                <c:formatCode>#,##0</c:formatCode>
                <c:ptCount val="8"/>
                <c:pt idx="0">
                  <c:v>-2212</c:v>
                </c:pt>
                <c:pt idx="1">
                  <c:v>-10783</c:v>
                </c:pt>
                <c:pt idx="2">
                  <c:v>-8243</c:v>
                </c:pt>
                <c:pt idx="3">
                  <c:v>15732</c:v>
                </c:pt>
                <c:pt idx="4">
                  <c:v>-25966</c:v>
                </c:pt>
                <c:pt idx="5">
                  <c:v>54509</c:v>
                </c:pt>
                <c:pt idx="6">
                  <c:v>-39207</c:v>
                </c:pt>
                <c:pt idx="7">
                  <c:v>14386</c:v>
                </c:pt>
              </c:numCache>
            </c:numRef>
          </c:val>
        </c:ser>
        <c:dLbls>
          <c:dLblPos val="inEnd"/>
          <c:showLegendKey val="0"/>
          <c:showVal val="1"/>
          <c:showCatName val="0"/>
          <c:showSerName val="0"/>
          <c:showPercent val="0"/>
          <c:showBubbleSize val="0"/>
        </c:dLbls>
        <c:gapWidth val="41"/>
        <c:axId val="307396976"/>
        <c:axId val="307396192"/>
      </c:barChart>
      <c:catAx>
        <c:axId val="3073969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dk1">
                    <a:lumMod val="65000"/>
                    <a:lumOff val="35000"/>
                  </a:schemeClr>
                </a:solidFill>
                <a:effectLst/>
                <a:latin typeface="+mn-lt"/>
                <a:ea typeface="+mn-ea"/>
                <a:cs typeface="+mn-cs"/>
              </a:defRPr>
            </a:pPr>
            <a:endParaRPr lang="ru-RU"/>
          </a:p>
        </c:txPr>
        <c:crossAx val="307396192"/>
        <c:crosses val="autoZero"/>
        <c:auto val="1"/>
        <c:lblAlgn val="ctr"/>
        <c:lblOffset val="100"/>
        <c:noMultiLvlLbl val="0"/>
      </c:catAx>
      <c:valAx>
        <c:axId val="307396192"/>
        <c:scaling>
          <c:orientation val="minMax"/>
        </c:scaling>
        <c:delete val="1"/>
        <c:axPos val="l"/>
        <c:numFmt formatCode="#,##0" sourceLinked="1"/>
        <c:majorTickMark val="none"/>
        <c:minorTickMark val="none"/>
        <c:tickLblPos val="nextTo"/>
        <c:crossAx val="307396976"/>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116445339441565E-2"/>
          <c:y val="4.0497170839682226E-2"/>
          <c:w val="0.9251245583380302"/>
          <c:h val="0.89393911148569427"/>
        </c:manualLayout>
      </c:layout>
      <c:barChart>
        <c:barDir val="bar"/>
        <c:grouping val="clustered"/>
        <c:varyColors val="0"/>
        <c:ser>
          <c:idx val="0"/>
          <c:order val="0"/>
          <c:tx>
            <c:strRef>
              <c:f>'[04-samushao-dzalis-machveneblebi-asakobriv-chrilshi (7).xlsx]1'!$A$282</c:f>
              <c:strCache>
                <c:ptCount val="1"/>
                <c:pt idx="0">
                  <c:v>დასაქმებული</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FF00"/>
                    </a:solidFill>
                    <a:latin typeface="+mn-lt"/>
                    <a:ea typeface="+mn-ea"/>
                    <a:cs typeface="+mn-cs"/>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'[04-samushao-dzalis-machveneblebi-asakobriv-chrilshi (7).xlsx]1'!$B$281:$L$281</c:f>
              <c:strCache>
                <c:ptCount val="11"/>
                <c:pt idx="0">
                  <c:v>15-19</c:v>
                </c:pt>
                <c:pt idx="1">
                  <c:v>20-24</c:v>
                </c:pt>
                <c:pt idx="2">
                  <c:v>25-29</c:v>
                </c:pt>
                <c:pt idx="3">
                  <c:v>30-34</c:v>
                </c:pt>
                <c:pt idx="4">
                  <c:v>35-39</c:v>
                </c:pt>
                <c:pt idx="5">
                  <c:v>40-44</c:v>
                </c:pt>
                <c:pt idx="6">
                  <c:v>45-49</c:v>
                </c:pt>
                <c:pt idx="7">
                  <c:v>50-54</c:v>
                </c:pt>
                <c:pt idx="8">
                  <c:v>55-59</c:v>
                </c:pt>
                <c:pt idx="9">
                  <c:v>60-64</c:v>
                </c:pt>
                <c:pt idx="10">
                  <c:v>65+</c:v>
                </c:pt>
              </c:strCache>
            </c:strRef>
          </c:cat>
          <c:val>
            <c:numRef>
              <c:f>'[04-samushao-dzalis-machveneblebi-asakobriv-chrilshi (7).xlsx]1'!$B$282:$L$282</c:f>
              <c:numCache>
                <c:formatCode>0.0</c:formatCode>
                <c:ptCount val="11"/>
                <c:pt idx="0">
                  <c:v>17.576339618372952</c:v>
                </c:pt>
                <c:pt idx="1">
                  <c:v>73.185741106283629</c:v>
                </c:pt>
                <c:pt idx="2">
                  <c:v>112.43177499220582</c:v>
                </c:pt>
                <c:pt idx="3">
                  <c:v>142.39727457156636</c:v>
                </c:pt>
                <c:pt idx="4">
                  <c:v>151.82096966803405</c:v>
                </c:pt>
                <c:pt idx="5">
                  <c:v>151.14307149899201</c:v>
                </c:pt>
                <c:pt idx="6">
                  <c:v>154.61719855460464</c:v>
                </c:pt>
                <c:pt idx="7">
                  <c:v>154.17707815113562</c:v>
                </c:pt>
                <c:pt idx="8">
                  <c:v>145.78661679974584</c:v>
                </c:pt>
                <c:pt idx="9">
                  <c:v>139.73690155750572</c:v>
                </c:pt>
                <c:pt idx="10">
                  <c:v>159.58635804271529</c:v>
                </c:pt>
              </c:numCache>
            </c:numRef>
          </c:val>
        </c:ser>
        <c:dLbls>
          <c:dLblPos val="inEnd"/>
          <c:showLegendKey val="0"/>
          <c:showVal val="1"/>
          <c:showCatName val="0"/>
          <c:showSerName val="0"/>
          <c:showPercent val="0"/>
          <c:showBubbleSize val="0"/>
        </c:dLbls>
        <c:gapWidth val="115"/>
        <c:overlap val="-20"/>
        <c:axId val="307393448"/>
        <c:axId val="307391880"/>
      </c:barChart>
      <c:catAx>
        <c:axId val="307393448"/>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ru-RU"/>
          </a:p>
        </c:txPr>
        <c:crossAx val="307391880"/>
        <c:crosses val="autoZero"/>
        <c:auto val="1"/>
        <c:lblAlgn val="ctr"/>
        <c:lblOffset val="100"/>
        <c:noMultiLvlLbl val="0"/>
      </c:catAx>
      <c:valAx>
        <c:axId val="307391880"/>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307393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'[04-samushao-dzalis-machveneblebi-asakobriv-chrilshi (8).xlsx]1'!$A$282</c:f>
              <c:strCache>
                <c:ptCount val="1"/>
                <c:pt idx="0">
                  <c:v>დასაქმებული</c:v>
                </c:pt>
              </c:strCache>
            </c:strRef>
          </c:tx>
          <c:dPt>
            <c:idx val="0"/>
            <c:bubble3D val="0"/>
            <c:spPr>
              <a:solidFill>
                <a:schemeClr val="accent1"/>
              </a:solidFill>
              <a:ln>
                <a:noFill/>
              </a:ln>
              <a:effectLst>
                <a:outerShdw blurRad="317500" algn="ctr" rotWithShape="0">
                  <a:prstClr val="black">
                    <a:alpha val="25000"/>
                  </a:prstClr>
                </a:outerShdw>
              </a:effectLst>
            </c:spPr>
          </c:dPt>
          <c:dPt>
            <c:idx val="1"/>
            <c:bubble3D val="0"/>
            <c:spPr>
              <a:solidFill>
                <a:schemeClr val="accent2"/>
              </a:solidFill>
              <a:ln>
                <a:noFill/>
              </a:ln>
              <a:effectLst>
                <a:outerShdw blurRad="317500" algn="ctr" rotWithShape="0">
                  <a:prstClr val="black">
                    <a:alpha val="25000"/>
                  </a:prstClr>
                </a:outerShdw>
              </a:effectLst>
            </c:spPr>
          </c:dPt>
          <c:dPt>
            <c:idx val="2"/>
            <c:bubble3D val="0"/>
            <c:spPr>
              <a:solidFill>
                <a:schemeClr val="accent3"/>
              </a:solidFill>
              <a:ln>
                <a:noFill/>
              </a:ln>
              <a:effectLst>
                <a:outerShdw blurRad="317500" algn="ctr" rotWithShape="0">
                  <a:prstClr val="black">
                    <a:alpha val="25000"/>
                  </a:prstClr>
                </a:outerShdw>
              </a:effectLst>
            </c:spPr>
          </c:dPt>
          <c:dPt>
            <c:idx val="3"/>
            <c:bubble3D val="0"/>
            <c:spPr>
              <a:solidFill>
                <a:schemeClr val="accent4"/>
              </a:solidFill>
              <a:ln>
                <a:noFill/>
              </a:ln>
              <a:effectLst>
                <a:outerShdw blurRad="317500" algn="ctr" rotWithShape="0">
                  <a:prstClr val="black">
                    <a:alpha val="25000"/>
                  </a:prstClr>
                </a:outerShdw>
              </a:effectLst>
            </c:spPr>
          </c:dPt>
          <c:dPt>
            <c:idx val="4"/>
            <c:bubble3D val="0"/>
            <c:spPr>
              <a:solidFill>
                <a:schemeClr val="accent5"/>
              </a:solidFill>
              <a:ln>
                <a:noFill/>
              </a:ln>
              <a:effectLst>
                <a:outerShdw blurRad="317500" algn="ctr" rotWithShape="0">
                  <a:prstClr val="black">
                    <a:alpha val="25000"/>
                  </a:prstClr>
                </a:outerShdw>
              </a:effectLst>
            </c:spPr>
          </c:dPt>
          <c:dPt>
            <c:idx val="5"/>
            <c:bubble3D val="0"/>
            <c:spPr>
              <a:solidFill>
                <a:schemeClr val="accent6"/>
              </a:solidFill>
              <a:ln>
                <a:noFill/>
              </a:ln>
              <a:effectLst>
                <a:outerShdw blurRad="317500" algn="ctr" rotWithShape="0">
                  <a:prstClr val="black">
                    <a:alpha val="25000"/>
                  </a:prstClr>
                </a:outerShdw>
              </a:effectLst>
            </c:spPr>
          </c:dPt>
          <c:dPt>
            <c:idx val="6"/>
            <c:bubble3D val="0"/>
            <c:spPr>
              <a:solidFill>
                <a:schemeClr val="accent1">
                  <a:lumMod val="60000"/>
                </a:schemeClr>
              </a:solidFill>
              <a:ln>
                <a:noFill/>
              </a:ln>
              <a:effectLst>
                <a:outerShdw blurRad="317500" algn="ctr" rotWithShape="0">
                  <a:prstClr val="black">
                    <a:alpha val="25000"/>
                  </a:prstClr>
                </a:outerShdw>
              </a:effectLst>
            </c:spPr>
          </c:dPt>
          <c:dPt>
            <c:idx val="7"/>
            <c:bubble3D val="0"/>
            <c:spPr>
              <a:solidFill>
                <a:schemeClr val="accent2">
                  <a:lumMod val="60000"/>
                </a:schemeClr>
              </a:solidFill>
              <a:ln>
                <a:noFill/>
              </a:ln>
              <a:effectLst>
                <a:outerShdw blurRad="317500" algn="ctr" rotWithShape="0">
                  <a:prstClr val="black">
                    <a:alpha val="25000"/>
                  </a:prstClr>
                </a:outerShdw>
              </a:effectLst>
            </c:spPr>
          </c:dPt>
          <c:dPt>
            <c:idx val="8"/>
            <c:bubble3D val="0"/>
            <c:spPr>
              <a:solidFill>
                <a:schemeClr val="accent3">
                  <a:lumMod val="60000"/>
                </a:schemeClr>
              </a:solidFill>
              <a:ln>
                <a:noFill/>
              </a:ln>
              <a:effectLst>
                <a:outerShdw blurRad="317500" algn="ctr" rotWithShape="0">
                  <a:prstClr val="black">
                    <a:alpha val="25000"/>
                  </a:prstClr>
                </a:outerShdw>
              </a:effectLst>
            </c:spPr>
          </c:dPt>
          <c:dPt>
            <c:idx val="9"/>
            <c:bubble3D val="0"/>
            <c:spPr>
              <a:solidFill>
                <a:schemeClr val="accent4">
                  <a:lumMod val="60000"/>
                </a:schemeClr>
              </a:solidFill>
              <a:ln>
                <a:noFill/>
              </a:ln>
              <a:effectLst>
                <a:outerShdw blurRad="317500" algn="ctr" rotWithShape="0">
                  <a:prstClr val="black">
                    <a:alpha val="25000"/>
                  </a:prstClr>
                </a:outerShdw>
              </a:effectLst>
            </c:spPr>
          </c:dPt>
          <c:dPt>
            <c:idx val="10"/>
            <c:bubble3D val="0"/>
            <c:spPr>
              <a:solidFill>
                <a:schemeClr val="accent5">
                  <a:lumMod val="60000"/>
                </a:schemeClr>
              </a:solidFill>
              <a:ln>
                <a:noFill/>
              </a:ln>
              <a:effectLst>
                <a:outerShdw blurRad="317500" algn="ctr" rotWithShape="0">
                  <a:prstClr val="black">
                    <a:alpha val="25000"/>
                  </a:prstClr>
                </a:outerShdw>
              </a:effectLst>
            </c:spPr>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ru-RU"/>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'[04-samushao-dzalis-machveneblebi-asakobriv-chrilshi (8).xlsx]1'!$B$281:$L$281</c:f>
              <c:strCache>
                <c:ptCount val="11"/>
                <c:pt idx="0">
                  <c:v>15-19</c:v>
                </c:pt>
                <c:pt idx="1">
                  <c:v>20-24</c:v>
                </c:pt>
                <c:pt idx="2">
                  <c:v>25-29</c:v>
                </c:pt>
                <c:pt idx="3">
                  <c:v>30-34</c:v>
                </c:pt>
                <c:pt idx="4">
                  <c:v>35-39</c:v>
                </c:pt>
                <c:pt idx="5">
                  <c:v>40-44</c:v>
                </c:pt>
                <c:pt idx="6">
                  <c:v>45-49</c:v>
                </c:pt>
                <c:pt idx="7">
                  <c:v>50-54</c:v>
                </c:pt>
                <c:pt idx="8">
                  <c:v>55-59</c:v>
                </c:pt>
                <c:pt idx="9">
                  <c:v>60-64</c:v>
                </c:pt>
                <c:pt idx="10">
                  <c:v>65+</c:v>
                </c:pt>
              </c:strCache>
            </c:strRef>
          </c:cat>
          <c:val>
            <c:numRef>
              <c:f>'[04-samushao-dzalis-machveneblebi-asakobriv-chrilshi (8).xlsx]1'!$B$282:$L$282</c:f>
              <c:numCache>
                <c:formatCode>0.0</c:formatCode>
                <c:ptCount val="11"/>
                <c:pt idx="0">
                  <c:v>17.576339618372952</c:v>
                </c:pt>
                <c:pt idx="1">
                  <c:v>73.185741106283629</c:v>
                </c:pt>
                <c:pt idx="2">
                  <c:v>112.43177499220582</c:v>
                </c:pt>
                <c:pt idx="3">
                  <c:v>142.39727457156636</c:v>
                </c:pt>
                <c:pt idx="4">
                  <c:v>151.82096966803405</c:v>
                </c:pt>
                <c:pt idx="5">
                  <c:v>151.14307149899201</c:v>
                </c:pt>
                <c:pt idx="6">
                  <c:v>154.61719855460464</c:v>
                </c:pt>
                <c:pt idx="7">
                  <c:v>154.17707815113562</c:v>
                </c:pt>
                <c:pt idx="8">
                  <c:v>145.78661679974584</c:v>
                </c:pt>
                <c:pt idx="9">
                  <c:v>139.73690155750572</c:v>
                </c:pt>
                <c:pt idx="10">
                  <c:v>159.58635804271529</c:v>
                </c:pt>
              </c:numCache>
            </c:numRef>
          </c:val>
        </c:ser>
        <c:dLbls>
          <c:dLblPos val="in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'[07-dasaqmeba-Nace (8).xlsx]NACE2'!$B$3</c:f>
              <c:strCache>
                <c:ptCount val="1"/>
                <c:pt idx="0">
                  <c:v>2017</c:v>
                </c:pt>
              </c:strCache>
            </c:strRef>
          </c:tx>
          <c:spPr>
            <a:solidFill>
              <a:schemeClr val="accent1"/>
            </a:solidFill>
            <a:ln>
              <a:noFill/>
            </a:ln>
            <a:effectLst/>
          </c:spPr>
          <c:invertIfNegative val="0"/>
          <c:cat>
            <c:strRef>
              <c:f>'[07-dasaqmeba-Nace (8).xlsx]NACE2'!$A$4:$A$22</c:f>
              <c:strCache>
                <c:ptCount val="19"/>
                <c:pt idx="0">
                  <c:v>სოფლის, სატყეო და თევზის მეურნეობა</c:v>
                </c:pt>
                <c:pt idx="1">
                  <c:v>მრეწველობა</c:v>
                </c:pt>
                <c:pt idx="2">
                  <c:v>მშენებლობა</c:v>
                </c:pt>
                <c:pt idx="3">
                  <c:v>საბითუმო და საცალო ვაჭრობა; ავტომობილების და მოტოციკლების რემონტი</c:v>
                </c:pt>
                <c:pt idx="4">
                  <c:v>ტრანსპორტი და დასაწყობება</c:v>
                </c:pt>
                <c:pt idx="5">
                  <c:v>განთავსების საშუალებებით უზრუნველყოფის და საკვების მიწოდების საქმიანობები</c:v>
                </c:pt>
                <c:pt idx="6">
                  <c:v>ინფორმაცია და კომუნიკაცია</c:v>
                </c:pt>
                <c:pt idx="7">
                  <c:v>საფინანსო და სადაზღვევო საქმიანობები</c:v>
                </c:pt>
                <c:pt idx="8">
                  <c:v>უძრავ ქონებასთან დაკავშირებული საქმიანობები</c:v>
                </c:pt>
                <c:pt idx="9">
                  <c:v>პროფესიული, სამეცნიერო და ტექნიკური საქმიანობები</c:v>
                </c:pt>
                <c:pt idx="10">
                  <c:v>ადმინისტრაციული და დამხმარე მომსახურების საქმიანობები</c:v>
                </c:pt>
                <c:pt idx="11">
                  <c:v>სახელმწიფო მმართველობა და თავდაცვა; სავალდებულო სოციალური უსაფრთხოება</c:v>
                </c:pt>
                <c:pt idx="12">
                  <c:v>განათლება</c:v>
                </c:pt>
                <c:pt idx="13">
                  <c:v>ჯანდაცვა და სოციალური მომსახურების საქმიანობები</c:v>
                </c:pt>
                <c:pt idx="14">
                  <c:v>ხელოვნება, გართობა და დასვენება</c:v>
                </c:pt>
                <c:pt idx="15">
                  <c:v>სხვა სახის მომსახურება</c:v>
                </c:pt>
                <c:pt idx="16">
                  <c:v>შინამეურნეობების, როგორც დამქირავებლის, საქმიანობები; არადიფერენცირებული საქონლის და მომსახურების წარმოება შინამეურნეობების მიერ საკუთარი მოხმარებისათვის</c:v>
                </c:pt>
                <c:pt idx="17">
                  <c:v>ექსტერიტორიული ორგანიზაციების და ორგანოების საქმიანობები</c:v>
                </c:pt>
                <c:pt idx="18">
                  <c:v>არაიდენტიფიცირებული</c:v>
                </c:pt>
              </c:strCache>
            </c:strRef>
          </c:cat>
          <c:val>
            <c:numRef>
              <c:f>'[07-dasaqmeba-Nace (8).xlsx]NACE2'!$B$4:$B$22</c:f>
              <c:numCache>
                <c:formatCode>#\ ##0.0</c:formatCode>
                <c:ptCount val="19"/>
                <c:pt idx="0">
                  <c:v>289.47849590812768</c:v>
                </c:pt>
                <c:pt idx="1">
                  <c:v>153.80122264874913</c:v>
                </c:pt>
                <c:pt idx="2">
                  <c:v>84.251116603446135</c:v>
                </c:pt>
                <c:pt idx="3">
                  <c:v>174.63300693687998</c:v>
                </c:pt>
                <c:pt idx="4">
                  <c:v>70.076294671071693</c:v>
                </c:pt>
                <c:pt idx="5">
                  <c:v>37.917954475810191</c:v>
                </c:pt>
                <c:pt idx="6">
                  <c:v>21.717343717852572</c:v>
                </c:pt>
                <c:pt idx="7">
                  <c:v>31.216683583054635</c:v>
                </c:pt>
                <c:pt idx="8">
                  <c:v>3.0617885934967375</c:v>
                </c:pt>
                <c:pt idx="9">
                  <c:v>22.028674375297847</c:v>
                </c:pt>
                <c:pt idx="10">
                  <c:v>18.505615617307864</c:v>
                </c:pt>
                <c:pt idx="11">
                  <c:v>89.847578296302686</c:v>
                </c:pt>
                <c:pt idx="12">
                  <c:v>159.17454146964428</c:v>
                </c:pt>
                <c:pt idx="13">
                  <c:v>68.007686925702799</c:v>
                </c:pt>
                <c:pt idx="14">
                  <c:v>26.879753186801977</c:v>
                </c:pt>
                <c:pt idx="15">
                  <c:v>21.06435367096941</c:v>
                </c:pt>
                <c:pt idx="16">
                  <c:v>14.445931045307919</c:v>
                </c:pt>
                <c:pt idx="17">
                  <c:v>0.51433423059405403</c:v>
                </c:pt>
                <c:pt idx="18">
                  <c:v>0.25174116832783316</c:v>
                </c:pt>
              </c:numCache>
            </c:numRef>
          </c:val>
          <c:extLst xmlns:c16r2="http://schemas.microsoft.com/office/drawing/2015/06/chart">
            <c:ext xmlns:c16="http://schemas.microsoft.com/office/drawing/2014/chart" uri="{C3380CC4-5D6E-409C-BE32-E72D297353CC}">
              <c16:uniqueId val="{00000000-C20C-488F-BA4E-C42279182075}"/>
            </c:ext>
          </c:extLst>
        </c:ser>
        <c:ser>
          <c:idx val="1"/>
          <c:order val="1"/>
          <c:tx>
            <c:strRef>
              <c:f>'[07-dasaqmeba-Nace (8).xlsx]NACE2'!$C$3</c:f>
              <c:strCache>
                <c:ptCount val="1"/>
                <c:pt idx="0">
                  <c:v>2018</c:v>
                </c:pt>
              </c:strCache>
            </c:strRef>
          </c:tx>
          <c:spPr>
            <a:solidFill>
              <a:schemeClr val="accent2"/>
            </a:solidFill>
            <a:ln>
              <a:noFill/>
            </a:ln>
            <a:effectLst/>
          </c:spPr>
          <c:invertIfNegative val="0"/>
          <c:cat>
            <c:strRef>
              <c:f>'[07-dasaqmeba-Nace (8).xlsx]NACE2'!$A$4:$A$22</c:f>
              <c:strCache>
                <c:ptCount val="19"/>
                <c:pt idx="0">
                  <c:v>სოფლის, სატყეო და თევზის მეურნეობა</c:v>
                </c:pt>
                <c:pt idx="1">
                  <c:v>მრეწველობა</c:v>
                </c:pt>
                <c:pt idx="2">
                  <c:v>მშენებლობა</c:v>
                </c:pt>
                <c:pt idx="3">
                  <c:v>საბითუმო და საცალო ვაჭრობა; ავტომობილების და მოტოციკლების რემონტი</c:v>
                </c:pt>
                <c:pt idx="4">
                  <c:v>ტრანსპორტი და დასაწყობება</c:v>
                </c:pt>
                <c:pt idx="5">
                  <c:v>განთავსების საშუალებებით უზრუნველყოფის და საკვების მიწოდების საქმიანობები</c:v>
                </c:pt>
                <c:pt idx="6">
                  <c:v>ინფორმაცია და კომუნიკაცია</c:v>
                </c:pt>
                <c:pt idx="7">
                  <c:v>საფინანსო და სადაზღვევო საქმიანობები</c:v>
                </c:pt>
                <c:pt idx="8">
                  <c:v>უძრავ ქონებასთან დაკავშირებული საქმიანობები</c:v>
                </c:pt>
                <c:pt idx="9">
                  <c:v>პროფესიული, სამეცნიერო და ტექნიკური საქმიანობები</c:v>
                </c:pt>
                <c:pt idx="10">
                  <c:v>ადმინისტრაციული და დამხმარე მომსახურების საქმიანობები</c:v>
                </c:pt>
                <c:pt idx="11">
                  <c:v>სახელმწიფო მმართველობა და თავდაცვა; სავალდებულო სოციალური უსაფრთხოება</c:v>
                </c:pt>
                <c:pt idx="12">
                  <c:v>განათლება</c:v>
                </c:pt>
                <c:pt idx="13">
                  <c:v>ჯანდაცვა და სოციალური მომსახურების საქმიანობები</c:v>
                </c:pt>
                <c:pt idx="14">
                  <c:v>ხელოვნება, გართობა და დასვენება</c:v>
                </c:pt>
                <c:pt idx="15">
                  <c:v>სხვა სახის მომსახურება</c:v>
                </c:pt>
                <c:pt idx="16">
                  <c:v>შინამეურნეობების, როგორც დამქირავებლის, საქმიანობები; არადიფერენცირებული საქონლის და მომსახურების წარმოება შინამეურნეობების მიერ საკუთარი მოხმარებისათვის</c:v>
                </c:pt>
                <c:pt idx="17">
                  <c:v>ექსტერიტორიული ორგანიზაციების და ორგანოების საქმიანობები</c:v>
                </c:pt>
                <c:pt idx="18">
                  <c:v>არაიდენტიფიცირებული</c:v>
                </c:pt>
              </c:strCache>
            </c:strRef>
          </c:cat>
          <c:val>
            <c:numRef>
              <c:f>'[07-dasaqmeba-Nace (8).xlsx]NACE2'!$C$4:$C$22</c:f>
            </c:numRef>
          </c:val>
          <c:extLst xmlns:c16r2="http://schemas.microsoft.com/office/drawing/2015/06/chart">
            <c:ext xmlns:c16="http://schemas.microsoft.com/office/drawing/2014/chart" uri="{C3380CC4-5D6E-409C-BE32-E72D297353CC}">
              <c16:uniqueId val="{00000001-C20C-488F-BA4E-C42279182075}"/>
            </c:ext>
          </c:extLst>
        </c:ser>
        <c:ser>
          <c:idx val="2"/>
          <c:order val="2"/>
          <c:tx>
            <c:strRef>
              <c:f>'[07-dasaqmeba-Nace (8).xlsx]NACE2'!$D$3</c:f>
              <c:strCache>
                <c:ptCount val="1"/>
                <c:pt idx="0">
                  <c:v>2019</c:v>
                </c:pt>
              </c:strCache>
            </c:strRef>
          </c:tx>
          <c:spPr>
            <a:solidFill>
              <a:schemeClr val="accent3"/>
            </a:solidFill>
            <a:ln>
              <a:noFill/>
            </a:ln>
            <a:effectLst/>
          </c:spPr>
          <c:invertIfNegative val="0"/>
          <c:cat>
            <c:strRef>
              <c:f>'[07-dasaqmeba-Nace (8).xlsx]NACE2'!$A$4:$A$22</c:f>
              <c:strCache>
                <c:ptCount val="19"/>
                <c:pt idx="0">
                  <c:v>სოფლის, სატყეო და თევზის მეურნეობა</c:v>
                </c:pt>
                <c:pt idx="1">
                  <c:v>მრეწველობა</c:v>
                </c:pt>
                <c:pt idx="2">
                  <c:v>მშენებლობა</c:v>
                </c:pt>
                <c:pt idx="3">
                  <c:v>საბითუმო და საცალო ვაჭრობა; ავტომობილების და მოტოციკლების რემონტი</c:v>
                </c:pt>
                <c:pt idx="4">
                  <c:v>ტრანსპორტი და დასაწყობება</c:v>
                </c:pt>
                <c:pt idx="5">
                  <c:v>განთავსების საშუალებებით უზრუნველყოფის და საკვების მიწოდების საქმიანობები</c:v>
                </c:pt>
                <c:pt idx="6">
                  <c:v>ინფორმაცია და კომუნიკაცია</c:v>
                </c:pt>
                <c:pt idx="7">
                  <c:v>საფინანსო და სადაზღვევო საქმიანობები</c:v>
                </c:pt>
                <c:pt idx="8">
                  <c:v>უძრავ ქონებასთან დაკავშირებული საქმიანობები</c:v>
                </c:pt>
                <c:pt idx="9">
                  <c:v>პროფესიული, სამეცნიერო და ტექნიკური საქმიანობები</c:v>
                </c:pt>
                <c:pt idx="10">
                  <c:v>ადმინისტრაციული და დამხმარე მომსახურების საქმიანობები</c:v>
                </c:pt>
                <c:pt idx="11">
                  <c:v>სახელმწიფო მმართველობა და თავდაცვა; სავალდებულო სოციალური უსაფრთხოება</c:v>
                </c:pt>
                <c:pt idx="12">
                  <c:v>განათლება</c:v>
                </c:pt>
                <c:pt idx="13">
                  <c:v>ჯანდაცვა და სოციალური მომსახურების საქმიანობები</c:v>
                </c:pt>
                <c:pt idx="14">
                  <c:v>ხელოვნება, გართობა და დასვენება</c:v>
                </c:pt>
                <c:pt idx="15">
                  <c:v>სხვა სახის მომსახურება</c:v>
                </c:pt>
                <c:pt idx="16">
                  <c:v>შინამეურნეობების, როგორც დამქირავებლის, საქმიანობები; არადიფერენცირებული საქონლის და მომსახურების წარმოება შინამეურნეობების მიერ საკუთარი მოხმარებისათვის</c:v>
                </c:pt>
                <c:pt idx="17">
                  <c:v>ექსტერიტორიული ორგანიზაციების და ორგანოების საქმიანობები</c:v>
                </c:pt>
                <c:pt idx="18">
                  <c:v>არაიდენტიფიცირებული</c:v>
                </c:pt>
              </c:strCache>
            </c:strRef>
          </c:cat>
          <c:val>
            <c:numRef>
              <c:f>'[07-dasaqmeba-Nace (8).xlsx]NACE2'!$D$4:$D$22</c:f>
            </c:numRef>
          </c:val>
          <c:extLst xmlns:c16r2="http://schemas.microsoft.com/office/drawing/2015/06/chart">
            <c:ext xmlns:c16="http://schemas.microsoft.com/office/drawing/2014/chart" uri="{C3380CC4-5D6E-409C-BE32-E72D297353CC}">
              <c16:uniqueId val="{00000002-C20C-488F-BA4E-C42279182075}"/>
            </c:ext>
          </c:extLst>
        </c:ser>
        <c:ser>
          <c:idx val="3"/>
          <c:order val="3"/>
          <c:tx>
            <c:strRef>
              <c:f>'[07-dasaqmeba-Nace (8).xlsx]NACE2'!$E$3</c:f>
              <c:strCache>
                <c:ptCount val="1"/>
                <c:pt idx="0">
                  <c:v>2020</c:v>
                </c:pt>
              </c:strCache>
            </c:strRef>
          </c:tx>
          <c:spPr>
            <a:solidFill>
              <a:schemeClr val="accent4"/>
            </a:solidFill>
            <a:ln>
              <a:noFill/>
            </a:ln>
            <a:effectLst/>
          </c:spPr>
          <c:invertIfNegative val="0"/>
          <c:cat>
            <c:strRef>
              <c:f>'[07-dasaqmeba-Nace (8).xlsx]NACE2'!$A$4:$A$22</c:f>
              <c:strCache>
                <c:ptCount val="19"/>
                <c:pt idx="0">
                  <c:v>სოფლის, სატყეო და თევზის მეურნეობა</c:v>
                </c:pt>
                <c:pt idx="1">
                  <c:v>მრეწველობა</c:v>
                </c:pt>
                <c:pt idx="2">
                  <c:v>მშენებლობა</c:v>
                </c:pt>
                <c:pt idx="3">
                  <c:v>საბითუმო და საცალო ვაჭრობა; ავტომობილების და მოტოციკლების რემონტი</c:v>
                </c:pt>
                <c:pt idx="4">
                  <c:v>ტრანსპორტი და დასაწყობება</c:v>
                </c:pt>
                <c:pt idx="5">
                  <c:v>განთავსების საშუალებებით უზრუნველყოფის და საკვების მიწოდების საქმიანობები</c:v>
                </c:pt>
                <c:pt idx="6">
                  <c:v>ინფორმაცია და კომუნიკაცია</c:v>
                </c:pt>
                <c:pt idx="7">
                  <c:v>საფინანსო და სადაზღვევო საქმიანობები</c:v>
                </c:pt>
                <c:pt idx="8">
                  <c:v>უძრავ ქონებასთან დაკავშირებული საქმიანობები</c:v>
                </c:pt>
                <c:pt idx="9">
                  <c:v>პროფესიული, სამეცნიერო და ტექნიკური საქმიანობები</c:v>
                </c:pt>
                <c:pt idx="10">
                  <c:v>ადმინისტრაციული და დამხმარე მომსახურების საქმიანობები</c:v>
                </c:pt>
                <c:pt idx="11">
                  <c:v>სახელმწიფო მმართველობა და თავდაცვა; სავალდებულო სოციალური უსაფრთხოება</c:v>
                </c:pt>
                <c:pt idx="12">
                  <c:v>განათლება</c:v>
                </c:pt>
                <c:pt idx="13">
                  <c:v>ჯანდაცვა და სოციალური მომსახურების საქმიანობები</c:v>
                </c:pt>
                <c:pt idx="14">
                  <c:v>ხელოვნება, გართობა და დასვენება</c:v>
                </c:pt>
                <c:pt idx="15">
                  <c:v>სხვა სახის მომსახურება</c:v>
                </c:pt>
                <c:pt idx="16">
                  <c:v>შინამეურნეობების, როგორც დამქირავებლის, საქმიანობები; არადიფერენცირებული საქონლის და მომსახურების წარმოება შინამეურნეობების მიერ საკუთარი მოხმარებისათვის</c:v>
                </c:pt>
                <c:pt idx="17">
                  <c:v>ექსტერიტორიული ორგანიზაციების და ორგანოების საქმიანობები</c:v>
                </c:pt>
                <c:pt idx="18">
                  <c:v>არაიდენტიფიცირებული</c:v>
                </c:pt>
              </c:strCache>
            </c:strRef>
          </c:cat>
          <c:val>
            <c:numRef>
              <c:f>'[07-dasaqmeba-Nace (8).xlsx]NACE2'!$E$4:$E$22</c:f>
            </c:numRef>
          </c:val>
          <c:extLst xmlns:c16r2="http://schemas.microsoft.com/office/drawing/2015/06/chart">
            <c:ext xmlns:c16="http://schemas.microsoft.com/office/drawing/2014/chart" uri="{C3380CC4-5D6E-409C-BE32-E72D297353CC}">
              <c16:uniqueId val="{00000003-C20C-488F-BA4E-C42279182075}"/>
            </c:ext>
          </c:extLst>
        </c:ser>
        <c:ser>
          <c:idx val="4"/>
          <c:order val="4"/>
          <c:tx>
            <c:strRef>
              <c:f>'[07-dasaqmeba-Nace (8).xlsx]NACE2'!$F$3</c:f>
              <c:strCache>
                <c:ptCount val="1"/>
                <c:pt idx="0">
                  <c:v>2021</c:v>
                </c:pt>
              </c:strCache>
            </c:strRef>
          </c:tx>
          <c:spPr>
            <a:solidFill>
              <a:schemeClr val="accent5"/>
            </a:solidFill>
            <a:ln>
              <a:noFill/>
            </a:ln>
            <a:effectLst/>
          </c:spPr>
          <c:invertIfNegative val="0"/>
          <c:cat>
            <c:strRef>
              <c:f>'[07-dasaqmeba-Nace (8).xlsx]NACE2'!$A$4:$A$22</c:f>
              <c:strCache>
                <c:ptCount val="19"/>
                <c:pt idx="0">
                  <c:v>სოფლის, სატყეო და თევზის მეურნეობა</c:v>
                </c:pt>
                <c:pt idx="1">
                  <c:v>მრეწველობა</c:v>
                </c:pt>
                <c:pt idx="2">
                  <c:v>მშენებლობა</c:v>
                </c:pt>
                <c:pt idx="3">
                  <c:v>საბითუმო და საცალო ვაჭრობა; ავტომობილების და მოტოციკლების რემონტი</c:v>
                </c:pt>
                <c:pt idx="4">
                  <c:v>ტრანსპორტი და დასაწყობება</c:v>
                </c:pt>
                <c:pt idx="5">
                  <c:v>განთავსების საშუალებებით უზრუნველყოფის და საკვების მიწოდების საქმიანობები</c:v>
                </c:pt>
                <c:pt idx="6">
                  <c:v>ინფორმაცია და კომუნიკაცია</c:v>
                </c:pt>
                <c:pt idx="7">
                  <c:v>საფინანსო და სადაზღვევო საქმიანობები</c:v>
                </c:pt>
                <c:pt idx="8">
                  <c:v>უძრავ ქონებასთან დაკავშირებული საქმიანობები</c:v>
                </c:pt>
                <c:pt idx="9">
                  <c:v>პროფესიული, სამეცნიერო და ტექნიკური საქმიანობები</c:v>
                </c:pt>
                <c:pt idx="10">
                  <c:v>ადმინისტრაციული და დამხმარე მომსახურების საქმიანობები</c:v>
                </c:pt>
                <c:pt idx="11">
                  <c:v>სახელმწიფო მმართველობა და თავდაცვა; სავალდებულო სოციალური უსაფრთხოება</c:v>
                </c:pt>
                <c:pt idx="12">
                  <c:v>განათლება</c:v>
                </c:pt>
                <c:pt idx="13">
                  <c:v>ჯანდაცვა და სოციალური მომსახურების საქმიანობები</c:v>
                </c:pt>
                <c:pt idx="14">
                  <c:v>ხელოვნება, გართობა და დასვენება</c:v>
                </c:pt>
                <c:pt idx="15">
                  <c:v>სხვა სახის მომსახურება</c:v>
                </c:pt>
                <c:pt idx="16">
                  <c:v>შინამეურნეობების, როგორც დამქირავებლის, საქმიანობები; არადიფერენცირებული საქონლის და მომსახურების წარმოება შინამეურნეობების მიერ საკუთარი მოხმარებისათვის</c:v>
                </c:pt>
                <c:pt idx="17">
                  <c:v>ექსტერიტორიული ორგანიზაციების და ორგანოების საქმიანობები</c:v>
                </c:pt>
                <c:pt idx="18">
                  <c:v>არაიდენტიფიცირებული</c:v>
                </c:pt>
              </c:strCache>
            </c:strRef>
          </c:cat>
          <c:val>
            <c:numRef>
              <c:f>'[07-dasaqmeba-Nace (8).xlsx]NACE2'!$F$4:$F$22</c:f>
            </c:numRef>
          </c:val>
          <c:extLst xmlns:c16r2="http://schemas.microsoft.com/office/drawing/2015/06/chart">
            <c:ext xmlns:c16="http://schemas.microsoft.com/office/drawing/2014/chart" uri="{C3380CC4-5D6E-409C-BE32-E72D297353CC}">
              <c16:uniqueId val="{00000004-C20C-488F-BA4E-C42279182075}"/>
            </c:ext>
          </c:extLst>
        </c:ser>
        <c:ser>
          <c:idx val="5"/>
          <c:order val="5"/>
          <c:tx>
            <c:strRef>
              <c:f>'[07-dasaqmeba-Nace (8).xlsx]NACE2'!$G$3</c:f>
              <c:strCache>
                <c:ptCount val="1"/>
                <c:pt idx="0">
                  <c:v>2022</c:v>
                </c:pt>
              </c:strCache>
            </c:strRef>
          </c:tx>
          <c:spPr>
            <a:solidFill>
              <a:schemeClr val="accent6"/>
            </a:solidFill>
            <a:ln>
              <a:noFill/>
            </a:ln>
            <a:effectLst/>
          </c:spPr>
          <c:invertIfNegative val="0"/>
          <c:cat>
            <c:strRef>
              <c:f>'[07-dasaqmeba-Nace (8).xlsx]NACE2'!$A$4:$A$22</c:f>
              <c:strCache>
                <c:ptCount val="19"/>
                <c:pt idx="0">
                  <c:v>სოფლის, სატყეო და თევზის მეურნეობა</c:v>
                </c:pt>
                <c:pt idx="1">
                  <c:v>მრეწველობა</c:v>
                </c:pt>
                <c:pt idx="2">
                  <c:v>მშენებლობა</c:v>
                </c:pt>
                <c:pt idx="3">
                  <c:v>საბითუმო და საცალო ვაჭრობა; ავტომობილების და მოტოციკლების რემონტი</c:v>
                </c:pt>
                <c:pt idx="4">
                  <c:v>ტრანსპორტი და დასაწყობება</c:v>
                </c:pt>
                <c:pt idx="5">
                  <c:v>განთავსების საშუალებებით უზრუნველყოფის და საკვების მიწოდების საქმიანობები</c:v>
                </c:pt>
                <c:pt idx="6">
                  <c:v>ინფორმაცია და კომუნიკაცია</c:v>
                </c:pt>
                <c:pt idx="7">
                  <c:v>საფინანსო და სადაზღვევო საქმიანობები</c:v>
                </c:pt>
                <c:pt idx="8">
                  <c:v>უძრავ ქონებასთან დაკავშირებული საქმიანობები</c:v>
                </c:pt>
                <c:pt idx="9">
                  <c:v>პროფესიული, სამეცნიერო და ტექნიკური საქმიანობები</c:v>
                </c:pt>
                <c:pt idx="10">
                  <c:v>ადმინისტრაციული და დამხმარე მომსახურების საქმიანობები</c:v>
                </c:pt>
                <c:pt idx="11">
                  <c:v>სახელმწიფო მმართველობა და თავდაცვა; სავალდებულო სოციალური უსაფრთხოება</c:v>
                </c:pt>
                <c:pt idx="12">
                  <c:v>განათლება</c:v>
                </c:pt>
                <c:pt idx="13">
                  <c:v>ჯანდაცვა და სოციალური მომსახურების საქმიანობები</c:v>
                </c:pt>
                <c:pt idx="14">
                  <c:v>ხელოვნება, გართობა და დასვენება</c:v>
                </c:pt>
                <c:pt idx="15">
                  <c:v>სხვა სახის მომსახურება</c:v>
                </c:pt>
                <c:pt idx="16">
                  <c:v>შინამეურნეობების, როგორც დამქირავებლის, საქმიანობები; არადიფერენცირებული საქონლის და მომსახურების წარმოება შინამეურნეობების მიერ საკუთარი მოხმარებისათვის</c:v>
                </c:pt>
                <c:pt idx="17">
                  <c:v>ექსტერიტორიული ორგანიზაციების და ორგანოების საქმიანობები</c:v>
                </c:pt>
                <c:pt idx="18">
                  <c:v>არაიდენტიფიცირებული</c:v>
                </c:pt>
              </c:strCache>
            </c:strRef>
          </c:cat>
          <c:val>
            <c:numRef>
              <c:f>'[07-dasaqmeba-Nace (8).xlsx]NACE2'!$G$4:$G$22</c:f>
            </c:numRef>
          </c:val>
          <c:extLst xmlns:c16r2="http://schemas.microsoft.com/office/drawing/2015/06/chart">
            <c:ext xmlns:c16="http://schemas.microsoft.com/office/drawing/2014/chart" uri="{C3380CC4-5D6E-409C-BE32-E72D297353CC}">
              <c16:uniqueId val="{00000005-C20C-488F-BA4E-C42279182075}"/>
            </c:ext>
          </c:extLst>
        </c:ser>
        <c:ser>
          <c:idx val="6"/>
          <c:order val="6"/>
          <c:tx>
            <c:strRef>
              <c:f>'[07-dasaqmeba-Nace (8).xlsx]NACE2'!$H$3</c:f>
              <c:strCache>
                <c:ptCount val="1"/>
                <c:pt idx="0">
                  <c:v>2023</c:v>
                </c:pt>
              </c:strCache>
            </c:strRef>
          </c:tx>
          <c:spPr>
            <a:solidFill>
              <a:schemeClr val="accent1">
                <a:lumMod val="60000"/>
              </a:schemeClr>
            </a:solidFill>
            <a:ln>
              <a:noFill/>
            </a:ln>
            <a:effectLst/>
          </c:spPr>
          <c:invertIfNegative val="0"/>
          <c:cat>
            <c:strRef>
              <c:f>'[07-dasaqmeba-Nace (8).xlsx]NACE2'!$A$4:$A$22</c:f>
              <c:strCache>
                <c:ptCount val="19"/>
                <c:pt idx="0">
                  <c:v>სოფლის, სატყეო და თევზის მეურნეობა</c:v>
                </c:pt>
                <c:pt idx="1">
                  <c:v>მრეწველობა</c:v>
                </c:pt>
                <c:pt idx="2">
                  <c:v>მშენებლობა</c:v>
                </c:pt>
                <c:pt idx="3">
                  <c:v>საბითუმო და საცალო ვაჭრობა; ავტომობილების და მოტოციკლების რემონტი</c:v>
                </c:pt>
                <c:pt idx="4">
                  <c:v>ტრანსპორტი და დასაწყობება</c:v>
                </c:pt>
                <c:pt idx="5">
                  <c:v>განთავსების საშუალებებით უზრუნველყოფის და საკვების მიწოდების საქმიანობები</c:v>
                </c:pt>
                <c:pt idx="6">
                  <c:v>ინფორმაცია და კომუნიკაცია</c:v>
                </c:pt>
                <c:pt idx="7">
                  <c:v>საფინანსო და სადაზღვევო საქმიანობები</c:v>
                </c:pt>
                <c:pt idx="8">
                  <c:v>უძრავ ქონებასთან დაკავშირებული საქმიანობები</c:v>
                </c:pt>
                <c:pt idx="9">
                  <c:v>პროფესიული, სამეცნიერო და ტექნიკური საქმიანობები</c:v>
                </c:pt>
                <c:pt idx="10">
                  <c:v>ადმინისტრაციული და დამხმარე მომსახურების საქმიანობები</c:v>
                </c:pt>
                <c:pt idx="11">
                  <c:v>სახელმწიფო მმართველობა და თავდაცვა; სავალდებულო სოციალური უსაფრთხოება</c:v>
                </c:pt>
                <c:pt idx="12">
                  <c:v>განათლება</c:v>
                </c:pt>
                <c:pt idx="13">
                  <c:v>ჯანდაცვა და სოციალური მომსახურების საქმიანობები</c:v>
                </c:pt>
                <c:pt idx="14">
                  <c:v>ხელოვნება, გართობა და დასვენება</c:v>
                </c:pt>
                <c:pt idx="15">
                  <c:v>სხვა სახის მომსახურება</c:v>
                </c:pt>
                <c:pt idx="16">
                  <c:v>შინამეურნეობების, როგორც დამქირავებლის, საქმიანობები; არადიფერენცირებული საქონლის და მომსახურების წარმოება შინამეურნეობების მიერ საკუთარი მოხმარებისათვის</c:v>
                </c:pt>
                <c:pt idx="17">
                  <c:v>ექსტერიტორიული ორგანიზაციების და ორგანოების საქმიანობები</c:v>
                </c:pt>
                <c:pt idx="18">
                  <c:v>არაიდენტიფიცირებული</c:v>
                </c:pt>
              </c:strCache>
            </c:strRef>
          </c:cat>
          <c:val>
            <c:numRef>
              <c:f>'[07-dasaqmeba-Nace (8).xlsx]NACE2'!$H$4:$H$22</c:f>
              <c:numCache>
                <c:formatCode>#\ ##0.0</c:formatCode>
                <c:ptCount val="19"/>
                <c:pt idx="0">
                  <c:v>220.70054901226899</c:v>
                </c:pt>
                <c:pt idx="1">
                  <c:v>163.13250508941468</c:v>
                </c:pt>
                <c:pt idx="2">
                  <c:v>117.85349314574934</c:v>
                </c:pt>
                <c:pt idx="3">
                  <c:v>206.38480680661181</c:v>
                </c:pt>
                <c:pt idx="4">
                  <c:v>85.713127441408787</c:v>
                </c:pt>
                <c:pt idx="5">
                  <c:v>50.526773443767858</c:v>
                </c:pt>
                <c:pt idx="6">
                  <c:v>20.912924476414993</c:v>
                </c:pt>
                <c:pt idx="7">
                  <c:v>30.817368591292453</c:v>
                </c:pt>
                <c:pt idx="8">
                  <c:v>3.665204335628387</c:v>
                </c:pt>
                <c:pt idx="9">
                  <c:v>22.555505409374046</c:v>
                </c:pt>
                <c:pt idx="10">
                  <c:v>24.19800099420646</c:v>
                </c:pt>
                <c:pt idx="11">
                  <c:v>92.168628781543163</c:v>
                </c:pt>
                <c:pt idx="12">
                  <c:v>153.83550531054445</c:v>
                </c:pt>
                <c:pt idx="13">
                  <c:v>70.560940478361232</c:v>
                </c:pt>
                <c:pt idx="14">
                  <c:v>30.44276103281414</c:v>
                </c:pt>
                <c:pt idx="15">
                  <c:v>21.656291091717272</c:v>
                </c:pt>
                <c:pt idx="16">
                  <c:v>17.18094506483439</c:v>
                </c:pt>
                <c:pt idx="17">
                  <c:v>2.2532234740203445</c:v>
                </c:pt>
                <c:pt idx="18">
                  <c:v>0</c:v>
                </c:pt>
              </c:numCache>
            </c:numRef>
          </c:val>
          <c:extLst xmlns:c16r2="http://schemas.microsoft.com/office/drawing/2015/06/chart">
            <c:ext xmlns:c16="http://schemas.microsoft.com/office/drawing/2014/chart" uri="{C3380CC4-5D6E-409C-BE32-E72D297353CC}">
              <c16:uniqueId val="{00000006-C20C-488F-BA4E-C42279182075}"/>
            </c:ext>
          </c:extLst>
        </c:ser>
        <c:dLbls>
          <c:showLegendKey val="0"/>
          <c:showVal val="0"/>
          <c:showCatName val="0"/>
          <c:showSerName val="0"/>
          <c:showPercent val="0"/>
          <c:showBubbleSize val="0"/>
        </c:dLbls>
        <c:gapWidth val="219"/>
        <c:overlap val="-27"/>
        <c:axId val="305925768"/>
        <c:axId val="305924984"/>
      </c:barChart>
      <c:catAx>
        <c:axId val="305925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ru-RU"/>
          </a:p>
        </c:txPr>
        <c:crossAx val="305924984"/>
        <c:crosses val="autoZero"/>
        <c:auto val="1"/>
        <c:lblAlgn val="ctr"/>
        <c:lblOffset val="100"/>
        <c:noMultiLvlLbl val="0"/>
      </c:catAx>
      <c:valAx>
        <c:axId val="305924984"/>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3059257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'[08-dasaqmeba-dakavebuli-poziciebis-mixedvit (1).xlsx]1'!$A$5:$A$14</c:f>
              <c:strCache>
                <c:ptCount val="10"/>
                <c:pt idx="0">
                  <c:v>მენეჯერები</c:v>
                </c:pt>
                <c:pt idx="1">
                  <c:v>სპეციალისტი-პროფესიონალები</c:v>
                </c:pt>
                <c:pt idx="2">
                  <c:v>ტექნიკოსები და დამხმარე სპეციალისტები</c:v>
                </c:pt>
                <c:pt idx="3">
                  <c:v>ოფისის დამხმარე პერსონალი</c:v>
                </c:pt>
                <c:pt idx="4">
                  <c:v>მომსახურებებისა და გაყიდვების სფეროებში დასაქმებული პირები</c:v>
                </c:pt>
                <c:pt idx="5">
                  <c:v>სოფლის, სატყეო და თევზის მეურნეობის კვალიფიციური მუშაკები</c:v>
                </c:pt>
                <c:pt idx="6">
                  <c:v>ხელოსნები და მონათესავე სფეროების მუშები</c:v>
                </c:pt>
                <c:pt idx="7">
                  <c:v>დანადგარებისა და მოწყობილობების ოპერატორები და ამწყობები</c:v>
                </c:pt>
                <c:pt idx="8">
                  <c:v>არაკვალიფიციური მუშაკები</c:v>
                </c:pt>
                <c:pt idx="9">
                  <c:v>სხვა</c:v>
                </c:pt>
              </c:strCache>
            </c:strRef>
          </c:cat>
          <c:val>
            <c:numRef>
              <c:f>'[08-dasaqmeba-dakavebuli-poziciebis-mixedvit (1).xlsx]1'!$B$5:$B$14</c:f>
              <c:numCache>
                <c:formatCode>0.0</c:formatCode>
                <c:ptCount val="10"/>
                <c:pt idx="0">
                  <c:v>90.960991166840685</c:v>
                </c:pt>
                <c:pt idx="1">
                  <c:v>238.24739011525503</c:v>
                </c:pt>
                <c:pt idx="2">
                  <c:v>133.65726920799455</c:v>
                </c:pt>
                <c:pt idx="3">
                  <c:v>64.024380964091634</c:v>
                </c:pt>
                <c:pt idx="4">
                  <c:v>247.34499417680189</c:v>
                </c:pt>
                <c:pt idx="5">
                  <c:v>193.53685819721403</c:v>
                </c:pt>
                <c:pt idx="6">
                  <c:v>153.02132798349578</c:v>
                </c:pt>
                <c:pt idx="7">
                  <c:v>109.61003524859402</c:v>
                </c:pt>
                <c:pt idx="8">
                  <c:v>161.66313424235332</c:v>
                </c:pt>
                <c:pt idx="9">
                  <c:v>10.392943258522376</c:v>
                </c:pt>
              </c:numCache>
            </c:numRef>
          </c:val>
        </c:ser>
        <c:dLbls>
          <c:dLblPos val="outEnd"/>
          <c:showLegendKey val="0"/>
          <c:showVal val="1"/>
          <c:showCatName val="0"/>
          <c:showSerName val="0"/>
          <c:showPercent val="0"/>
          <c:showBubbleSize val="0"/>
        </c:dLbls>
        <c:gapWidth val="182"/>
        <c:axId val="305926552"/>
        <c:axId val="305926944"/>
      </c:barChart>
      <c:catAx>
        <c:axId val="3059265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ru-RU"/>
          </a:p>
        </c:txPr>
        <c:crossAx val="305926944"/>
        <c:crosses val="autoZero"/>
        <c:auto val="1"/>
        <c:lblAlgn val="ctr"/>
        <c:lblOffset val="100"/>
        <c:noMultiLvlLbl val="0"/>
      </c:catAx>
      <c:valAx>
        <c:axId val="30592694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305926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552438939546946E-2"/>
          <c:y val="2.4766594349511249E-2"/>
          <c:w val="0.92618988823672743"/>
          <c:h val="0.58061331448211984"/>
        </c:manualLayout>
      </c:layout>
      <c:barChart>
        <c:barDir val="col"/>
        <c:grouping val="clustered"/>
        <c:varyColors val="0"/>
        <c:ser>
          <c:idx val="0"/>
          <c:order val="0"/>
          <c:tx>
            <c:strRef>
              <c:f>'[medianuri-tviuri-xelfasi (4).xls]1'!$A$3</c:f>
              <c:strCache>
                <c:ptCount val="1"/>
                <c:pt idx="0">
                  <c:v>დაქირავებით დასაქმებულთა საშუალო თვიური ნომინალური ხელფასი</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'[medianuri-tviuri-xelfasi (4).xls]1'!$B$2:$G$2</c:f>
              <c:numCache>
                <c:formatCode>General</c:formatCode>
                <c:ptCount val="6"/>
                <c:pt idx="0">
                  <c:v>2018</c:v>
                </c:pt>
                <c:pt idx="1">
                  <c:v>2019</c:v>
                </c:pt>
                <c:pt idx="2">
                  <c:v>2020</c:v>
                </c:pt>
                <c:pt idx="3">
                  <c:v>2021</c:v>
                </c:pt>
                <c:pt idx="4">
                  <c:v>2022</c:v>
                </c:pt>
                <c:pt idx="5">
                  <c:v>2023</c:v>
                </c:pt>
              </c:numCache>
            </c:numRef>
          </c:cat>
          <c:val>
            <c:numRef>
              <c:f>'[medianuri-tviuri-xelfasi (4).xls]1'!$B$3:$G$3</c:f>
              <c:numCache>
                <c:formatCode>0.0</c:formatCode>
                <c:ptCount val="6"/>
                <c:pt idx="0">
                  <c:v>1068.2706470588198</c:v>
                </c:pt>
                <c:pt idx="1">
                  <c:v>1129.4666642222899</c:v>
                </c:pt>
                <c:pt idx="2">
                  <c:v>1191.004713731792</c:v>
                </c:pt>
                <c:pt idx="3">
                  <c:v>1304.5204990999614</c:v>
                </c:pt>
                <c:pt idx="4">
                  <c:v>1543.0362798771778</c:v>
                </c:pt>
                <c:pt idx="5">
                  <c:v>1766.817728155132</c:v>
                </c:pt>
              </c:numCache>
            </c:numRef>
          </c:val>
        </c:ser>
        <c:ser>
          <c:idx val="1"/>
          <c:order val="1"/>
          <c:tx>
            <c:strRef>
              <c:f>'[medianuri-tviuri-xelfasi (4).xls]1'!$A$4</c:f>
              <c:strCache>
                <c:ptCount val="1"/>
                <c:pt idx="0">
                  <c:v>დაქირავებით დასაქმებულთა მედიანური ხელფასი საქმიანობის სახეების მიხედვით
(ლარი)</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'[medianuri-tviuri-xelfasi (4).xls]1'!$B$2:$G$2</c:f>
              <c:numCache>
                <c:formatCode>General</c:formatCode>
                <c:ptCount val="6"/>
                <c:pt idx="0">
                  <c:v>2018</c:v>
                </c:pt>
                <c:pt idx="1">
                  <c:v>2019</c:v>
                </c:pt>
                <c:pt idx="2">
                  <c:v>2020</c:v>
                </c:pt>
                <c:pt idx="3">
                  <c:v>2021</c:v>
                </c:pt>
                <c:pt idx="4">
                  <c:v>2022</c:v>
                </c:pt>
                <c:pt idx="5">
                  <c:v>2023</c:v>
                </c:pt>
              </c:numCache>
            </c:numRef>
          </c:cat>
          <c:val>
            <c:numRef>
              <c:f>'[medianuri-tviuri-xelfasi (4).xls]1'!$B$4:$G$4</c:f>
              <c:numCache>
                <c:formatCode>0</c:formatCode>
                <c:ptCount val="6"/>
                <c:pt idx="0">
                  <c:v>700</c:v>
                </c:pt>
                <c:pt idx="1">
                  <c:v>792</c:v>
                </c:pt>
                <c:pt idx="2">
                  <c:v>809</c:v>
                </c:pt>
                <c:pt idx="3">
                  <c:v>900</c:v>
                </c:pt>
                <c:pt idx="4">
                  <c:v>1040</c:v>
                </c:pt>
                <c:pt idx="5">
                  <c:v>1238</c:v>
                </c:pt>
              </c:numCache>
            </c:numRef>
          </c:val>
        </c:ser>
        <c:dLbls>
          <c:dLblPos val="outEnd"/>
          <c:showLegendKey val="0"/>
          <c:showVal val="1"/>
          <c:showCatName val="0"/>
          <c:showSerName val="0"/>
          <c:showPercent val="0"/>
          <c:showBubbleSize val="0"/>
        </c:dLbls>
        <c:gapWidth val="219"/>
        <c:overlap val="-27"/>
        <c:axId val="305930080"/>
        <c:axId val="305928512"/>
      </c:barChart>
      <c:catAx>
        <c:axId val="305930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305928512"/>
        <c:crosses val="autoZero"/>
        <c:auto val="1"/>
        <c:lblAlgn val="ctr"/>
        <c:lblOffset val="100"/>
        <c:noMultiLvlLbl val="0"/>
      </c:catAx>
      <c:valAx>
        <c:axId val="30592851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3059300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'[13_xelpasi_wliuri_regioni (2).xlsx]1'!$B$1:$B$2</c:f>
              <c:strCache>
                <c:ptCount val="2"/>
                <c:pt idx="0">
                  <c:v>დაქირავებით დასაქმებულთა საშუალო თვიური ნომინალური ხელფასი რეგიონების მიხედვით*</c:v>
                </c:pt>
                <c:pt idx="1">
                  <c:v>ლარი</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'[13_xelpasi_wliuri_regioni (2).xlsx]1'!$A$3:$A$13</c:f>
              <c:strCache>
                <c:ptCount val="11"/>
                <c:pt idx="0">
                  <c:v>ქ. თბილისი</c:v>
                </c:pt>
                <c:pt idx="1">
                  <c:v>აჭარის ა.რ.</c:v>
                </c:pt>
                <c:pt idx="2">
                  <c:v>გურია</c:v>
                </c:pt>
                <c:pt idx="3">
                  <c:v>იმერეთი</c:v>
                </c:pt>
                <c:pt idx="4">
                  <c:v>კახეთი</c:v>
                </c:pt>
                <c:pt idx="5">
                  <c:v>მცხეთა-მთიანეთი</c:v>
                </c:pt>
                <c:pt idx="6">
                  <c:v>რაჭა-ლეჩხუმი და ქვემო სვანეთი</c:v>
                </c:pt>
                <c:pt idx="7">
                  <c:v>სამეგრელო-ზემო სვანეთი</c:v>
                </c:pt>
                <c:pt idx="8">
                  <c:v>სამცხე-ჯავახეთი</c:v>
                </c:pt>
                <c:pt idx="9">
                  <c:v>ქვემო ქართლი</c:v>
                </c:pt>
                <c:pt idx="10">
                  <c:v>შიდა ქართლი</c:v>
                </c:pt>
              </c:strCache>
            </c:strRef>
          </c:cat>
          <c:val>
            <c:numRef>
              <c:f>'[13_xelpasi_wliuri_regioni (2).xlsx]1'!$B$3:$B$13</c:f>
              <c:numCache>
                <c:formatCode>0.0</c:formatCode>
                <c:ptCount val="11"/>
                <c:pt idx="0">
                  <c:v>2107.815665458922</c:v>
                </c:pt>
                <c:pt idx="1">
                  <c:v>1423.3051231605234</c:v>
                </c:pt>
                <c:pt idx="2">
                  <c:v>991.44050203067309</c:v>
                </c:pt>
                <c:pt idx="3">
                  <c:v>1133.967968030159</c:v>
                </c:pt>
                <c:pt idx="4">
                  <c:v>1119.5457618295256</c:v>
                </c:pt>
                <c:pt idx="5">
                  <c:v>1515.2860028145567</c:v>
                </c:pt>
                <c:pt idx="6">
                  <c:v>881.67141425633315</c:v>
                </c:pt>
                <c:pt idx="7">
                  <c:v>1133.830045671255</c:v>
                </c:pt>
                <c:pt idx="8">
                  <c:v>1111.971101426474</c:v>
                </c:pt>
                <c:pt idx="9">
                  <c:v>1411.7494525132504</c:v>
                </c:pt>
                <c:pt idx="10">
                  <c:v>1107.6313492882782</c:v>
                </c:pt>
              </c:numCache>
            </c:numRef>
          </c:val>
        </c:ser>
        <c:dLbls>
          <c:dLblPos val="outEnd"/>
          <c:showLegendKey val="0"/>
          <c:showVal val="1"/>
          <c:showCatName val="0"/>
          <c:showSerName val="0"/>
          <c:showPercent val="0"/>
          <c:showBubbleSize val="0"/>
        </c:dLbls>
        <c:gapWidth val="100"/>
        <c:overlap val="-24"/>
        <c:axId val="305930864"/>
        <c:axId val="305931256"/>
      </c:barChart>
      <c:catAx>
        <c:axId val="3059308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ru-RU"/>
          </a:p>
        </c:txPr>
        <c:crossAx val="305931256"/>
        <c:crosses val="autoZero"/>
        <c:auto val="1"/>
        <c:lblAlgn val="ctr"/>
        <c:lblOffset val="100"/>
        <c:noMultiLvlLbl val="0"/>
      </c:catAx>
      <c:valAx>
        <c:axId val="30593125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305930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6/30/2025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6/30/2025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6/30/2025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6/30/2025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6/30/2025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6/30/2025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6/30/2025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6/30/2025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6/30/2025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6/30/2025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6/30/2025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6/30/2025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dx.doi.org/10.1093/oxrep/gry010"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304289" y="1481328"/>
            <a:ext cx="9200324" cy="3296053"/>
          </a:xfrm>
          <a:ln>
            <a:solidFill>
              <a:schemeClr val="tx1"/>
            </a:solidFill>
          </a:ln>
        </p:spPr>
        <p:txBody>
          <a:bodyPr>
            <a:normAutofit/>
          </a:bodyPr>
          <a:lstStyle/>
          <a:p>
            <a:pPr algn="ctr"/>
            <a:r>
              <a:rPr lang="ka-GE" b="1" dirty="0" smtClean="0">
                <a:solidFill>
                  <a:schemeClr val="accent1">
                    <a:lumMod val="75000"/>
                  </a:schemeClr>
                </a:solidFill>
              </a:rPr>
              <a:t>შრომის ბაზრის ფორმირების თავისებურებები საქართველოში</a:t>
            </a:r>
            <a:endParaRPr lang="ru-RU" b="1" dirty="0">
              <a:solidFill>
                <a:schemeClr val="accent1">
                  <a:lumMod val="75000"/>
                </a:schemeClr>
              </a:solidFill>
            </a:endParaRPr>
          </a:p>
        </p:txBody>
      </p:sp>
      <p:sp>
        <p:nvSpPr>
          <p:cNvPr id="3" name="Подзаголовок 2"/>
          <p:cNvSpPr>
            <a:spLocks noGrp="1"/>
          </p:cNvSpPr>
          <p:nvPr>
            <p:ph type="subTitle" idx="1"/>
          </p:nvPr>
        </p:nvSpPr>
        <p:spPr/>
        <p:txBody>
          <a:bodyPr/>
          <a:lstStyle/>
          <a:p>
            <a:pPr algn="r"/>
            <a:r>
              <a:rPr lang="ka-GE" dirty="0" smtClean="0"/>
              <a:t>ნატალია რობიტაშვილი</a:t>
            </a:r>
            <a:endParaRPr lang="ru-RU" dirty="0"/>
          </a:p>
        </p:txBody>
      </p:sp>
    </p:spTree>
    <p:extLst>
      <p:ext uri="{BB962C8B-B14F-4D97-AF65-F5344CB8AC3E}">
        <p14:creationId xmlns:p14="http://schemas.microsoft.com/office/powerpoint/2010/main" val="2784592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8489" y="624110"/>
            <a:ext cx="9886124" cy="1280890"/>
          </a:xfrm>
        </p:spPr>
        <p:txBody>
          <a:bodyPr>
            <a:normAutofit fontScale="90000"/>
          </a:bodyPr>
          <a:lstStyle/>
          <a:p>
            <a:r>
              <a:rPr lang="ka-GE" b="1" dirty="0"/>
              <a:t>დასაქმების დონე ასაკობრივ ჭრილში 2024 </a:t>
            </a:r>
            <a:r>
              <a:rPr lang="ka-GE" b="1" dirty="0" smtClean="0"/>
              <a:t>წელს </a:t>
            </a:r>
            <a:br>
              <a:rPr lang="ka-GE" b="1" dirty="0" smtClean="0"/>
            </a:br>
            <a:r>
              <a:rPr lang="ka-GE" b="1" dirty="0" smtClean="0"/>
              <a:t>ათ</a:t>
            </a:r>
            <a:r>
              <a:rPr lang="ka-GE" b="1" dirty="0"/>
              <a:t>. </a:t>
            </a:r>
            <a:r>
              <a:rPr lang="ka-GE" b="1" dirty="0" smtClean="0"/>
              <a:t>კაცი                                                       %</a:t>
            </a:r>
            <a:r>
              <a:rPr lang="ru-RU" dirty="0"/>
              <a:t/>
            </a:r>
            <a:br>
              <a:rPr lang="ru-RU" dirty="0"/>
            </a:br>
            <a:endParaRPr lang="ru-RU" dirty="0"/>
          </a:p>
        </p:txBody>
      </p:sp>
      <p:sp>
        <p:nvSpPr>
          <p:cNvPr id="3" name="Объект 2"/>
          <p:cNvSpPr>
            <a:spLocks noGrp="1"/>
          </p:cNvSpPr>
          <p:nvPr>
            <p:ph idx="1"/>
          </p:nvPr>
        </p:nvSpPr>
        <p:spPr>
          <a:xfrm>
            <a:off x="1435608" y="2133600"/>
            <a:ext cx="10069004" cy="4568952"/>
          </a:xfrm>
        </p:spPr>
        <p:txBody>
          <a:bodyPr>
            <a:normAutofit/>
          </a:bodyPr>
          <a:lstStyle/>
          <a:p>
            <a:pPr marL="0" indent="0">
              <a:buNone/>
            </a:pPr>
            <a:endParaRPr lang="ka-GE" dirty="0" smtClean="0"/>
          </a:p>
          <a:p>
            <a:pPr marL="0" indent="0">
              <a:buNone/>
            </a:pPr>
            <a:endParaRPr lang="ka-GE" dirty="0"/>
          </a:p>
          <a:p>
            <a:pPr marL="0" indent="0">
              <a:buNone/>
            </a:pPr>
            <a:endParaRPr lang="ka-GE" dirty="0" smtClean="0"/>
          </a:p>
          <a:p>
            <a:pPr marL="0" indent="0">
              <a:buNone/>
            </a:pPr>
            <a:endParaRPr lang="ka-GE" dirty="0"/>
          </a:p>
          <a:p>
            <a:pPr marL="0" indent="0">
              <a:buNone/>
            </a:pPr>
            <a:endParaRPr lang="ka-GE" dirty="0" smtClean="0"/>
          </a:p>
          <a:p>
            <a:pPr marL="0" indent="0">
              <a:buNone/>
            </a:pPr>
            <a:endParaRPr lang="ka-GE" dirty="0"/>
          </a:p>
          <a:p>
            <a:pPr marL="0" indent="0">
              <a:buNone/>
            </a:pPr>
            <a:endParaRPr lang="ka-GE" dirty="0" smtClean="0"/>
          </a:p>
          <a:p>
            <a:pPr marL="0" indent="0">
              <a:buNone/>
            </a:pPr>
            <a:endParaRPr lang="ka-GE" dirty="0"/>
          </a:p>
          <a:p>
            <a:pPr marL="0" indent="0">
              <a:buNone/>
            </a:pPr>
            <a:endParaRPr lang="ka-GE" dirty="0" smtClean="0"/>
          </a:p>
          <a:p>
            <a:pPr marL="0" indent="0">
              <a:buNone/>
            </a:pPr>
            <a:r>
              <a:rPr lang="ka-GE" dirty="0" smtClean="0"/>
              <a:t>წყარო: საქართველოს სტატისტიკის ეროვნული სამსახური</a:t>
            </a:r>
            <a:endParaRPr lang="ru-RU" dirty="0"/>
          </a:p>
        </p:txBody>
      </p:sp>
      <p:graphicFrame>
        <p:nvGraphicFramePr>
          <p:cNvPr id="5" name="Диаграмма 4"/>
          <p:cNvGraphicFramePr/>
          <p:nvPr>
            <p:extLst>
              <p:ext uri="{D42A27DB-BD31-4B8C-83A1-F6EECF244321}">
                <p14:modId xmlns:p14="http://schemas.microsoft.com/office/powerpoint/2010/main" val="3168018564"/>
              </p:ext>
            </p:extLst>
          </p:nvPr>
        </p:nvGraphicFramePr>
        <p:xfrm>
          <a:off x="500515" y="1738756"/>
          <a:ext cx="5813658" cy="40845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Диаграмма 5"/>
          <p:cNvGraphicFramePr>
            <a:graphicFrameLocks/>
          </p:cNvGraphicFramePr>
          <p:nvPr>
            <p:extLst>
              <p:ext uri="{D42A27DB-BD31-4B8C-83A1-F6EECF244321}">
                <p14:modId xmlns:p14="http://schemas.microsoft.com/office/powerpoint/2010/main" val="2690500269"/>
              </p:ext>
            </p:extLst>
          </p:nvPr>
        </p:nvGraphicFramePr>
        <p:xfrm>
          <a:off x="6516304" y="1905000"/>
          <a:ext cx="5157536" cy="38220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061177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ka-GE" dirty="0"/>
              <a:t>სამუშაო ძალის </a:t>
            </a:r>
            <a:r>
              <a:rPr lang="ka-GE" dirty="0" smtClean="0"/>
              <a:t>მაჩვენებლები</a:t>
            </a:r>
            <a:br>
              <a:rPr lang="ka-GE" dirty="0" smtClean="0"/>
            </a:br>
            <a:r>
              <a:rPr lang="ka-GE" dirty="0" smtClean="0"/>
              <a:t>(ათ. კაცი)</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715815599"/>
              </p:ext>
            </p:extLst>
          </p:nvPr>
        </p:nvGraphicFramePr>
        <p:xfrm>
          <a:off x="308012" y="1799929"/>
          <a:ext cx="11704315" cy="5037149"/>
        </p:xfrm>
        <a:graphic>
          <a:graphicData uri="http://schemas.openxmlformats.org/drawingml/2006/table">
            <a:tbl>
              <a:tblPr>
                <a:tableStyleId>{5C22544A-7EE6-4342-B048-85BDC9FD1C3A}</a:tableStyleId>
              </a:tblPr>
              <a:tblGrid>
                <a:gridCol w="4925347"/>
                <a:gridCol w="847371"/>
                <a:gridCol w="847371"/>
                <a:gridCol w="847371"/>
                <a:gridCol w="847371"/>
                <a:gridCol w="847371"/>
                <a:gridCol w="847371"/>
                <a:gridCol w="847371"/>
                <a:gridCol w="847371"/>
              </a:tblGrid>
              <a:tr h="407469">
                <a:tc>
                  <a:txBody>
                    <a:bodyPr/>
                    <a:lstStyle/>
                    <a:p>
                      <a:pPr algn="l" fontAlgn="b"/>
                      <a:r>
                        <a:rPr lang="ru-RU" sz="1800" u="none" strike="noStrike" dirty="0">
                          <a:effectLst/>
                        </a:rPr>
                        <a:t> </a:t>
                      </a:r>
                      <a:endParaRPr lang="ru-RU" sz="1800" b="0" i="0" u="none" strike="noStrike" dirty="0">
                        <a:effectLst/>
                        <a:latin typeface="Sylfaen" panose="010A0502050306030303" pitchFamily="18" charset="0"/>
                      </a:endParaRPr>
                    </a:p>
                  </a:txBody>
                  <a:tcPr marL="6350" marR="6350" marT="6350" marB="0" anchor="b"/>
                </a:tc>
                <a:tc>
                  <a:txBody>
                    <a:bodyPr/>
                    <a:lstStyle/>
                    <a:p>
                      <a:pPr algn="r" fontAlgn="ctr"/>
                      <a:r>
                        <a:rPr lang="ru-RU" sz="1800" u="none" strike="noStrike">
                          <a:effectLst/>
                        </a:rPr>
                        <a:t>2017</a:t>
                      </a:r>
                      <a:endParaRPr lang="ru-RU" sz="1800" b="1"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2018</a:t>
                      </a:r>
                      <a:endParaRPr lang="ru-RU" sz="1800" b="1"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2019</a:t>
                      </a:r>
                      <a:endParaRPr lang="ru-RU" sz="1800" b="1"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2020</a:t>
                      </a:r>
                      <a:endParaRPr lang="ru-RU" sz="1800" b="1"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2021</a:t>
                      </a:r>
                      <a:endParaRPr lang="ru-RU" sz="1800" b="1"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2022</a:t>
                      </a:r>
                      <a:endParaRPr lang="ru-RU" sz="1800" b="1"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2023</a:t>
                      </a:r>
                      <a:endParaRPr lang="ru-RU" sz="1800" b="1"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2024</a:t>
                      </a:r>
                      <a:endParaRPr lang="ru-RU" sz="1800" b="1" i="0" u="none" strike="noStrike">
                        <a:solidFill>
                          <a:srgbClr val="000000"/>
                        </a:solidFill>
                        <a:effectLst/>
                        <a:latin typeface="Arial" panose="020B0604020202020204" pitchFamily="34" charset="0"/>
                      </a:endParaRPr>
                    </a:p>
                  </a:txBody>
                  <a:tcPr marL="6350" marR="6350" marT="6350" marB="0" anchor="ctr"/>
                </a:tc>
              </a:tr>
              <a:tr h="407469">
                <a:tc>
                  <a:txBody>
                    <a:bodyPr/>
                    <a:lstStyle/>
                    <a:p>
                      <a:pPr algn="l" fontAlgn="b"/>
                      <a:r>
                        <a:rPr lang="ka-GE" sz="1800" u="none" strike="noStrike" dirty="0">
                          <a:effectLst/>
                        </a:rPr>
                        <a:t>სულ 15+ მოსახლეობა</a:t>
                      </a:r>
                      <a:endParaRPr lang="ka-GE" sz="1800" b="0" i="0" u="none" strike="noStrike" dirty="0">
                        <a:effectLst/>
                        <a:latin typeface="Sylfaen" panose="010A0502050306030303" pitchFamily="18" charset="0"/>
                      </a:endParaRPr>
                    </a:p>
                  </a:txBody>
                  <a:tcPr marL="6350" marR="6350" marT="6350" marB="0" anchor="b"/>
                </a:tc>
                <a:tc>
                  <a:txBody>
                    <a:bodyPr/>
                    <a:lstStyle/>
                    <a:p>
                      <a:pPr algn="r" fontAlgn="ctr"/>
                      <a:r>
                        <a:rPr lang="ru-RU" sz="1800" u="none" strike="noStrike">
                          <a:effectLst/>
                        </a:rPr>
                        <a:t>3012,3</a:t>
                      </a:r>
                      <a:endParaRPr lang="ru-RU"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3034,3</a:t>
                      </a:r>
                      <a:endParaRPr lang="ru-RU"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3037,1</a:t>
                      </a:r>
                      <a:endParaRPr lang="ru-RU"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3018,5</a:t>
                      </a:r>
                      <a:endParaRPr lang="ru-RU"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3010,3</a:t>
                      </a:r>
                      <a:endParaRPr lang="ru-RU"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2988,9</a:t>
                      </a:r>
                      <a:endParaRPr lang="ru-RU"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2997,1</a:t>
                      </a:r>
                      <a:endParaRPr lang="ru-RU"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2975,2</a:t>
                      </a:r>
                      <a:endParaRPr lang="ru-RU" sz="1800" b="0" i="0" u="none" strike="noStrike">
                        <a:solidFill>
                          <a:srgbClr val="000000"/>
                        </a:solidFill>
                        <a:effectLst/>
                        <a:latin typeface="Arial" panose="020B0604020202020204" pitchFamily="34" charset="0"/>
                      </a:endParaRPr>
                    </a:p>
                  </a:txBody>
                  <a:tcPr marL="6350" marR="6350" marT="6350" marB="0" anchor="ctr"/>
                </a:tc>
              </a:tr>
              <a:tr h="407469">
                <a:tc>
                  <a:txBody>
                    <a:bodyPr/>
                    <a:lstStyle/>
                    <a:p>
                      <a:pPr algn="l" fontAlgn="ctr"/>
                      <a:r>
                        <a:rPr lang="ka-GE" sz="1800" u="none" strike="noStrike" dirty="0">
                          <a:effectLst/>
                        </a:rPr>
                        <a:t>სამუშაო ძალა</a:t>
                      </a:r>
                      <a:endParaRPr lang="ka-GE" sz="1800" b="0" i="0" u="none" strike="noStrike" dirty="0">
                        <a:solidFill>
                          <a:srgbClr val="000000"/>
                        </a:solidFill>
                        <a:effectLst/>
                        <a:latin typeface="Sylfaen" panose="010A0502050306030303" pitchFamily="18" charset="0"/>
                      </a:endParaRPr>
                    </a:p>
                  </a:txBody>
                  <a:tcPr marL="6350" marR="6350" marT="6350" marB="0" anchor="ctr"/>
                </a:tc>
                <a:tc>
                  <a:txBody>
                    <a:bodyPr/>
                    <a:lstStyle/>
                    <a:p>
                      <a:pPr algn="r" fontAlgn="ctr"/>
                      <a:r>
                        <a:rPr lang="ru-RU" sz="1800" u="none" strike="noStrike">
                          <a:effectLst/>
                        </a:rPr>
                        <a:t>1641,4</a:t>
                      </a:r>
                      <a:endParaRPr lang="ru-RU"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1605,2</a:t>
                      </a:r>
                      <a:endParaRPr lang="ru-RU"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1572,8</a:t>
                      </a:r>
                      <a:endParaRPr lang="ru-RU"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1523,7</a:t>
                      </a:r>
                      <a:endParaRPr lang="ru-RU"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1533,6</a:t>
                      </a:r>
                      <a:endParaRPr lang="ru-RU"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1551,6</a:t>
                      </a:r>
                      <a:endParaRPr lang="ru-RU"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1596,3</a:t>
                      </a:r>
                      <a:endParaRPr lang="ru-RU"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1629,5</a:t>
                      </a:r>
                      <a:endParaRPr lang="ru-RU" sz="1800" b="0" i="0" u="none" strike="noStrike">
                        <a:solidFill>
                          <a:srgbClr val="000000"/>
                        </a:solidFill>
                        <a:effectLst/>
                        <a:latin typeface="Arial" panose="020B0604020202020204" pitchFamily="34" charset="0"/>
                      </a:endParaRPr>
                    </a:p>
                  </a:txBody>
                  <a:tcPr marL="6350" marR="6350" marT="6350" marB="0" anchor="ctr"/>
                </a:tc>
              </a:tr>
              <a:tr h="407469">
                <a:tc>
                  <a:txBody>
                    <a:bodyPr/>
                    <a:lstStyle/>
                    <a:p>
                      <a:pPr algn="l" fontAlgn="ctr"/>
                      <a:r>
                        <a:rPr lang="ka-GE" sz="1800" u="none" strike="noStrike" dirty="0">
                          <a:effectLst/>
                        </a:rPr>
                        <a:t>დასაქმებული</a:t>
                      </a:r>
                      <a:endParaRPr lang="ka-GE" sz="1800" b="0" i="0" u="none" strike="noStrike" dirty="0">
                        <a:effectLst/>
                        <a:latin typeface="Sylfaen" panose="010A0502050306030303" pitchFamily="18" charset="0"/>
                      </a:endParaRPr>
                    </a:p>
                  </a:txBody>
                  <a:tcPr marL="457200" marR="6350" marT="6350" marB="0" anchor="ctr"/>
                </a:tc>
                <a:tc>
                  <a:txBody>
                    <a:bodyPr/>
                    <a:lstStyle/>
                    <a:p>
                      <a:pPr algn="r" fontAlgn="ctr"/>
                      <a:r>
                        <a:rPr lang="ru-RU" sz="1800" u="none" strike="noStrike" dirty="0">
                          <a:effectLst/>
                        </a:rPr>
                        <a:t>1286,9</a:t>
                      </a:r>
                      <a:endParaRPr lang="ru-RU"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dirty="0">
                          <a:effectLst/>
                        </a:rPr>
                        <a:t>1296,2</a:t>
                      </a:r>
                      <a:endParaRPr lang="ru-RU"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1295,9</a:t>
                      </a:r>
                      <a:endParaRPr lang="ru-RU"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1241,8</a:t>
                      </a:r>
                      <a:endParaRPr lang="ru-RU"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1217,4</a:t>
                      </a:r>
                      <a:endParaRPr lang="ru-RU"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1283,7</a:t>
                      </a:r>
                      <a:endParaRPr lang="ru-RU"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1334,6</a:t>
                      </a:r>
                      <a:endParaRPr lang="ru-RU"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dirty="0">
                          <a:effectLst/>
                        </a:rPr>
                        <a:t>1402,5</a:t>
                      </a:r>
                      <a:endParaRPr lang="ru-RU" sz="1800" b="0" i="0" u="none" strike="noStrike" dirty="0">
                        <a:solidFill>
                          <a:srgbClr val="000000"/>
                        </a:solidFill>
                        <a:effectLst/>
                        <a:latin typeface="Arial" panose="020B0604020202020204" pitchFamily="34" charset="0"/>
                      </a:endParaRPr>
                    </a:p>
                  </a:txBody>
                  <a:tcPr marL="6350" marR="6350" marT="6350" marB="0" anchor="ctr"/>
                </a:tc>
              </a:tr>
              <a:tr h="407469">
                <a:tc>
                  <a:txBody>
                    <a:bodyPr/>
                    <a:lstStyle/>
                    <a:p>
                      <a:pPr algn="l" fontAlgn="ctr"/>
                      <a:r>
                        <a:rPr lang="ka-GE" sz="1800" u="none" strike="noStrike">
                          <a:effectLst/>
                        </a:rPr>
                        <a:t>დაქირავებული</a:t>
                      </a:r>
                      <a:endParaRPr lang="ka-GE" sz="1800" b="0" i="0" u="none" strike="noStrike">
                        <a:effectLst/>
                        <a:latin typeface="Sylfaen" panose="010A0502050306030303" pitchFamily="18" charset="0"/>
                      </a:endParaRPr>
                    </a:p>
                  </a:txBody>
                  <a:tcPr marL="685800" marR="6350" marT="6350" marB="0" anchor="ctr"/>
                </a:tc>
                <a:tc>
                  <a:txBody>
                    <a:bodyPr/>
                    <a:lstStyle/>
                    <a:p>
                      <a:pPr algn="r" fontAlgn="ctr"/>
                      <a:r>
                        <a:rPr lang="ru-RU" sz="1800" u="none" strike="noStrike">
                          <a:effectLst/>
                        </a:rPr>
                        <a:t>869,3</a:t>
                      </a:r>
                      <a:endParaRPr lang="ru-RU"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dirty="0">
                          <a:effectLst/>
                        </a:rPr>
                        <a:t>903,5</a:t>
                      </a:r>
                      <a:endParaRPr lang="ru-RU"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dirty="0">
                          <a:effectLst/>
                        </a:rPr>
                        <a:t>897,5</a:t>
                      </a:r>
                      <a:endParaRPr lang="ru-RU"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845,3</a:t>
                      </a:r>
                      <a:endParaRPr lang="ru-RU"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829,4</a:t>
                      </a:r>
                      <a:endParaRPr lang="ru-RU"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870,9</a:t>
                      </a:r>
                      <a:endParaRPr lang="ru-RU"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920,4</a:t>
                      </a:r>
                      <a:endParaRPr lang="ru-RU"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960,4</a:t>
                      </a:r>
                      <a:endParaRPr lang="ru-RU" sz="1800" b="0" i="0" u="none" strike="noStrike">
                        <a:solidFill>
                          <a:srgbClr val="000000"/>
                        </a:solidFill>
                        <a:effectLst/>
                        <a:latin typeface="Arial" panose="020B0604020202020204" pitchFamily="34" charset="0"/>
                      </a:endParaRPr>
                    </a:p>
                  </a:txBody>
                  <a:tcPr marL="6350" marR="6350" marT="6350" marB="0" anchor="ctr"/>
                </a:tc>
              </a:tr>
              <a:tr h="407469">
                <a:tc>
                  <a:txBody>
                    <a:bodyPr/>
                    <a:lstStyle/>
                    <a:p>
                      <a:pPr algn="l" fontAlgn="ctr"/>
                      <a:r>
                        <a:rPr lang="ka-GE" sz="1800" u="none" strike="noStrike">
                          <a:effectLst/>
                        </a:rPr>
                        <a:t>თვითდასაქმებული</a:t>
                      </a:r>
                      <a:endParaRPr lang="ka-GE" sz="1800" b="0" i="0" u="none" strike="noStrike">
                        <a:effectLst/>
                        <a:latin typeface="Sylfaen" panose="010A0502050306030303" pitchFamily="18" charset="0"/>
                      </a:endParaRPr>
                    </a:p>
                  </a:txBody>
                  <a:tcPr marL="685800" marR="6350" marT="6350" marB="0" anchor="ctr"/>
                </a:tc>
                <a:tc>
                  <a:txBody>
                    <a:bodyPr/>
                    <a:lstStyle/>
                    <a:p>
                      <a:pPr algn="r" fontAlgn="ctr"/>
                      <a:r>
                        <a:rPr lang="ru-RU" sz="1800" u="none" strike="noStrike">
                          <a:effectLst/>
                        </a:rPr>
                        <a:t>416,8</a:t>
                      </a:r>
                      <a:endParaRPr lang="ru-RU"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392,2</a:t>
                      </a:r>
                      <a:endParaRPr lang="ru-RU"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dirty="0">
                          <a:effectLst/>
                        </a:rPr>
                        <a:t>397,9</a:t>
                      </a:r>
                      <a:endParaRPr lang="ru-RU"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395,9</a:t>
                      </a:r>
                      <a:endParaRPr lang="ru-RU"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387,1</a:t>
                      </a:r>
                      <a:endParaRPr lang="ru-RU"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412,1</a:t>
                      </a:r>
                      <a:endParaRPr lang="ru-RU"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413,6</a:t>
                      </a:r>
                      <a:endParaRPr lang="ru-RU"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441,5</a:t>
                      </a:r>
                      <a:endParaRPr lang="ru-RU" sz="1800" b="0" i="0" u="none" strike="noStrike">
                        <a:solidFill>
                          <a:srgbClr val="000000"/>
                        </a:solidFill>
                        <a:effectLst/>
                        <a:latin typeface="Arial" panose="020B0604020202020204" pitchFamily="34" charset="0"/>
                      </a:endParaRPr>
                    </a:p>
                  </a:txBody>
                  <a:tcPr marL="6350" marR="6350" marT="6350" marB="0" anchor="ctr"/>
                </a:tc>
              </a:tr>
              <a:tr h="407469">
                <a:tc>
                  <a:txBody>
                    <a:bodyPr/>
                    <a:lstStyle/>
                    <a:p>
                      <a:pPr algn="l" fontAlgn="ctr"/>
                      <a:r>
                        <a:rPr lang="ka-GE" sz="1800" u="none" strike="noStrike" dirty="0">
                          <a:effectLst/>
                        </a:rPr>
                        <a:t>გაურკვეველი</a:t>
                      </a:r>
                      <a:endParaRPr lang="ka-GE" sz="1800" b="0" i="0" u="none" strike="noStrike" dirty="0">
                        <a:effectLst/>
                        <a:latin typeface="Sylfaen" panose="010A0502050306030303" pitchFamily="18" charset="0"/>
                      </a:endParaRPr>
                    </a:p>
                  </a:txBody>
                  <a:tcPr marL="685800" marR="6350" marT="6350" marB="0" anchor="ctr"/>
                </a:tc>
                <a:tc>
                  <a:txBody>
                    <a:bodyPr/>
                    <a:lstStyle/>
                    <a:p>
                      <a:pPr algn="r" fontAlgn="ctr"/>
                      <a:r>
                        <a:rPr lang="ru-RU" sz="1800" u="none" strike="noStrike">
                          <a:effectLst/>
                        </a:rPr>
                        <a:t>0,8</a:t>
                      </a:r>
                      <a:endParaRPr lang="ru-RU"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0,6</a:t>
                      </a:r>
                      <a:endParaRPr lang="ru-RU"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dirty="0">
                          <a:effectLst/>
                        </a:rPr>
                        <a:t>0,5</a:t>
                      </a:r>
                      <a:endParaRPr lang="ru-RU"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dirty="0">
                          <a:effectLst/>
                        </a:rPr>
                        <a:t>0,7</a:t>
                      </a:r>
                      <a:endParaRPr lang="ru-RU"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0,9</a:t>
                      </a:r>
                      <a:endParaRPr lang="ru-RU"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0,8</a:t>
                      </a:r>
                      <a:endParaRPr lang="ru-RU"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0,5</a:t>
                      </a:r>
                      <a:endParaRPr lang="ru-RU"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0,6</a:t>
                      </a:r>
                      <a:endParaRPr lang="ru-RU" sz="1800" b="0" i="0" u="none" strike="noStrike">
                        <a:solidFill>
                          <a:srgbClr val="000000"/>
                        </a:solidFill>
                        <a:effectLst/>
                        <a:latin typeface="Arial" panose="020B0604020202020204" pitchFamily="34" charset="0"/>
                      </a:endParaRPr>
                    </a:p>
                  </a:txBody>
                  <a:tcPr marL="6350" marR="6350" marT="6350" marB="0" anchor="ctr"/>
                </a:tc>
              </a:tr>
              <a:tr h="407469">
                <a:tc>
                  <a:txBody>
                    <a:bodyPr/>
                    <a:lstStyle/>
                    <a:p>
                      <a:pPr algn="l" fontAlgn="ctr"/>
                      <a:r>
                        <a:rPr lang="ka-GE" sz="1800" u="none" strike="noStrike">
                          <a:effectLst/>
                        </a:rPr>
                        <a:t>უმუშევარი</a:t>
                      </a:r>
                      <a:endParaRPr lang="ka-GE" sz="1800" b="0" i="0" u="none" strike="noStrike">
                        <a:effectLst/>
                        <a:latin typeface="Sylfaen" panose="010A0502050306030303" pitchFamily="18" charset="0"/>
                      </a:endParaRPr>
                    </a:p>
                  </a:txBody>
                  <a:tcPr marL="457200" marR="6350" marT="6350" marB="0" anchor="ctr"/>
                </a:tc>
                <a:tc>
                  <a:txBody>
                    <a:bodyPr/>
                    <a:lstStyle/>
                    <a:p>
                      <a:pPr algn="r" fontAlgn="ctr"/>
                      <a:r>
                        <a:rPr lang="ru-RU" sz="1800" u="none" strike="noStrike">
                          <a:effectLst/>
                        </a:rPr>
                        <a:t>354,5</a:t>
                      </a:r>
                      <a:endParaRPr lang="ru-RU"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309,0</a:t>
                      </a:r>
                      <a:endParaRPr lang="ru-RU"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276,9</a:t>
                      </a:r>
                      <a:endParaRPr lang="ru-RU"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dirty="0">
                          <a:effectLst/>
                        </a:rPr>
                        <a:t>281,9</a:t>
                      </a:r>
                      <a:endParaRPr lang="ru-RU"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dirty="0">
                          <a:effectLst/>
                        </a:rPr>
                        <a:t>316,2</a:t>
                      </a:r>
                      <a:endParaRPr lang="ru-RU"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267,9</a:t>
                      </a:r>
                      <a:endParaRPr lang="ru-RU"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261,7</a:t>
                      </a:r>
                      <a:endParaRPr lang="ru-RU"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227,0</a:t>
                      </a:r>
                      <a:endParaRPr lang="ru-RU" sz="1800" b="0" i="0" u="none" strike="noStrike">
                        <a:solidFill>
                          <a:srgbClr val="000000"/>
                        </a:solidFill>
                        <a:effectLst/>
                        <a:latin typeface="Arial" panose="020B0604020202020204" pitchFamily="34" charset="0"/>
                      </a:endParaRPr>
                    </a:p>
                  </a:txBody>
                  <a:tcPr marL="6350" marR="6350" marT="6350" marB="0" anchor="ctr"/>
                </a:tc>
              </a:tr>
              <a:tr h="407469">
                <a:tc>
                  <a:txBody>
                    <a:bodyPr/>
                    <a:lstStyle/>
                    <a:p>
                      <a:pPr algn="l" fontAlgn="ctr"/>
                      <a:r>
                        <a:rPr lang="ka-GE" sz="1800" u="none" strike="noStrike" dirty="0">
                          <a:effectLst/>
                        </a:rPr>
                        <a:t>მოსახლეობა სამუშაო ძალის გარეთ</a:t>
                      </a:r>
                      <a:endParaRPr lang="ka-GE" sz="1800" b="0" i="0" u="none" strike="noStrike" dirty="0">
                        <a:effectLst/>
                        <a:latin typeface="Sylfaen" panose="010A0502050306030303" pitchFamily="18" charset="0"/>
                      </a:endParaRPr>
                    </a:p>
                  </a:txBody>
                  <a:tcPr marL="6350" marR="6350" marT="6350" marB="0" anchor="ctr"/>
                </a:tc>
                <a:tc>
                  <a:txBody>
                    <a:bodyPr/>
                    <a:lstStyle/>
                    <a:p>
                      <a:pPr algn="r" fontAlgn="ctr"/>
                      <a:r>
                        <a:rPr lang="ru-RU" sz="1800" u="none" strike="noStrike">
                          <a:effectLst/>
                        </a:rPr>
                        <a:t>1370,9</a:t>
                      </a:r>
                      <a:endParaRPr lang="ru-RU"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1429,0</a:t>
                      </a:r>
                      <a:endParaRPr lang="ru-RU"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1464,3</a:t>
                      </a:r>
                      <a:endParaRPr lang="ru-RU"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1494,8</a:t>
                      </a:r>
                      <a:endParaRPr lang="ru-RU"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dirty="0">
                          <a:effectLst/>
                        </a:rPr>
                        <a:t>1476,7</a:t>
                      </a:r>
                      <a:endParaRPr lang="ru-RU"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1437,4</a:t>
                      </a:r>
                      <a:endParaRPr lang="ru-RU"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1400,8</a:t>
                      </a:r>
                      <a:endParaRPr lang="ru-RU"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1345,8</a:t>
                      </a:r>
                      <a:endParaRPr lang="ru-RU" sz="1800" b="0" i="0" u="none" strike="noStrike">
                        <a:solidFill>
                          <a:srgbClr val="000000"/>
                        </a:solidFill>
                        <a:effectLst/>
                        <a:latin typeface="Arial" panose="020B0604020202020204" pitchFamily="34" charset="0"/>
                      </a:endParaRPr>
                    </a:p>
                  </a:txBody>
                  <a:tcPr marL="6350" marR="6350" marT="6350" marB="0" anchor="ctr"/>
                </a:tc>
              </a:tr>
              <a:tr h="407469">
                <a:tc>
                  <a:txBody>
                    <a:bodyPr/>
                    <a:lstStyle/>
                    <a:p>
                      <a:pPr algn="l" fontAlgn="ctr"/>
                      <a:r>
                        <a:rPr lang="ka-GE" sz="1800" u="none" strike="noStrike">
                          <a:effectLst/>
                        </a:rPr>
                        <a:t>უმუშევრობის დონე, პროცენტი</a:t>
                      </a:r>
                      <a:endParaRPr lang="ka-GE" sz="1800" b="1" i="0" u="none" strike="noStrike">
                        <a:effectLst/>
                        <a:latin typeface="Sylfaen" panose="010A0502050306030303" pitchFamily="18" charset="0"/>
                      </a:endParaRPr>
                    </a:p>
                  </a:txBody>
                  <a:tcPr marL="6350" marR="6350" marT="6350" marB="0" anchor="ctr"/>
                </a:tc>
                <a:tc>
                  <a:txBody>
                    <a:bodyPr/>
                    <a:lstStyle/>
                    <a:p>
                      <a:pPr algn="r" fontAlgn="ctr"/>
                      <a:r>
                        <a:rPr lang="ru-RU" sz="1800" u="none" strike="noStrike">
                          <a:effectLst/>
                        </a:rPr>
                        <a:t>21,6</a:t>
                      </a:r>
                      <a:endParaRPr lang="ru-RU" sz="1800" b="1"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19,2</a:t>
                      </a:r>
                      <a:endParaRPr lang="ru-RU" sz="1800" b="1"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17,6</a:t>
                      </a:r>
                      <a:endParaRPr lang="ru-RU" sz="1800" b="1"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18,5</a:t>
                      </a:r>
                      <a:endParaRPr lang="ru-RU" sz="1800" b="1"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20,6</a:t>
                      </a:r>
                      <a:endParaRPr lang="ru-RU" sz="1800" b="1"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dirty="0">
                          <a:effectLst/>
                        </a:rPr>
                        <a:t>17,3</a:t>
                      </a:r>
                      <a:endParaRPr lang="ru-RU" sz="1800" b="1" i="0" u="none" strike="noStrike" dirty="0">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16,4</a:t>
                      </a:r>
                      <a:endParaRPr lang="ru-RU" sz="1800" b="1"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dirty="0">
                          <a:effectLst/>
                        </a:rPr>
                        <a:t>13,9</a:t>
                      </a:r>
                      <a:endParaRPr lang="ru-RU" sz="1800" b="1" i="0" u="none" strike="noStrike" dirty="0">
                        <a:solidFill>
                          <a:srgbClr val="000000"/>
                        </a:solidFill>
                        <a:effectLst/>
                        <a:latin typeface="Arial" panose="020B0604020202020204" pitchFamily="34" charset="0"/>
                      </a:endParaRPr>
                    </a:p>
                  </a:txBody>
                  <a:tcPr marL="6350" marR="6350" marT="6350" marB="0" anchor="ctr"/>
                </a:tc>
              </a:tr>
              <a:tr h="407469">
                <a:tc>
                  <a:txBody>
                    <a:bodyPr/>
                    <a:lstStyle/>
                    <a:p>
                      <a:pPr algn="l" fontAlgn="ctr"/>
                      <a:r>
                        <a:rPr lang="ka-GE" sz="1800" u="none" strike="noStrike">
                          <a:effectLst/>
                        </a:rPr>
                        <a:t>სამუშაო ძალის მონაწილეობის დონე, პროცენტი</a:t>
                      </a:r>
                      <a:endParaRPr lang="ka-GE" sz="1800" b="1" i="0" u="none" strike="noStrike">
                        <a:effectLst/>
                        <a:latin typeface="Sylfaen" panose="010A0502050306030303" pitchFamily="18" charset="0"/>
                      </a:endParaRPr>
                    </a:p>
                  </a:txBody>
                  <a:tcPr marL="6350" marR="6350" marT="6350" marB="0" anchor="ctr"/>
                </a:tc>
                <a:tc>
                  <a:txBody>
                    <a:bodyPr/>
                    <a:lstStyle/>
                    <a:p>
                      <a:pPr algn="r" fontAlgn="ctr"/>
                      <a:r>
                        <a:rPr lang="ru-RU" sz="1800" u="none" strike="noStrike">
                          <a:effectLst/>
                        </a:rPr>
                        <a:t>54,5</a:t>
                      </a:r>
                      <a:endParaRPr lang="ru-RU" sz="1800" b="1"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52,9</a:t>
                      </a:r>
                      <a:endParaRPr lang="ru-RU" sz="1800" b="1"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51,8</a:t>
                      </a:r>
                      <a:endParaRPr lang="ru-RU" sz="1800" b="1"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50,5</a:t>
                      </a:r>
                      <a:endParaRPr lang="ru-RU" sz="1800" b="1"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50,9</a:t>
                      </a:r>
                      <a:endParaRPr lang="ru-RU" sz="1800" b="1"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51,9</a:t>
                      </a:r>
                      <a:endParaRPr lang="ru-RU" sz="1800" b="1"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dirty="0">
                          <a:effectLst/>
                        </a:rPr>
                        <a:t>53,3</a:t>
                      </a:r>
                      <a:endParaRPr lang="ru-RU" sz="1800" b="1" i="0" u="none" strike="noStrike" dirty="0">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54,8</a:t>
                      </a:r>
                      <a:endParaRPr lang="ru-RU" sz="1800" b="1" i="0" u="none" strike="noStrike">
                        <a:solidFill>
                          <a:srgbClr val="000000"/>
                        </a:solidFill>
                        <a:effectLst/>
                        <a:latin typeface="Arial" panose="020B0604020202020204" pitchFamily="34" charset="0"/>
                      </a:endParaRPr>
                    </a:p>
                  </a:txBody>
                  <a:tcPr marL="6350" marR="6350" marT="6350" marB="0" anchor="ctr"/>
                </a:tc>
              </a:tr>
              <a:tr h="407469">
                <a:tc>
                  <a:txBody>
                    <a:bodyPr/>
                    <a:lstStyle/>
                    <a:p>
                      <a:pPr algn="l" fontAlgn="ctr"/>
                      <a:r>
                        <a:rPr lang="ka-GE" sz="1800" u="none" strike="noStrike" dirty="0">
                          <a:effectLst/>
                        </a:rPr>
                        <a:t>დასაქმების დონე, პროცენტი</a:t>
                      </a:r>
                      <a:endParaRPr lang="ka-GE" sz="1800" b="1" i="0" u="none" strike="noStrike" dirty="0">
                        <a:effectLst/>
                        <a:latin typeface="Sylfaen" panose="010A0502050306030303" pitchFamily="18" charset="0"/>
                      </a:endParaRPr>
                    </a:p>
                  </a:txBody>
                  <a:tcPr marL="6350" marR="6350" marT="6350" marB="0" anchor="ctr"/>
                </a:tc>
                <a:tc>
                  <a:txBody>
                    <a:bodyPr/>
                    <a:lstStyle/>
                    <a:p>
                      <a:pPr algn="r" fontAlgn="ctr"/>
                      <a:r>
                        <a:rPr lang="ru-RU" sz="1800" u="none" strike="noStrike">
                          <a:effectLst/>
                        </a:rPr>
                        <a:t>42,7</a:t>
                      </a:r>
                      <a:endParaRPr lang="ru-RU" sz="1800" b="1" i="0" u="none" strike="noStrike">
                        <a:effectLst/>
                        <a:latin typeface="Arial" panose="020B0604020202020204" pitchFamily="34" charset="0"/>
                      </a:endParaRPr>
                    </a:p>
                  </a:txBody>
                  <a:tcPr marL="6350" marR="6350" marT="6350" marB="0" anchor="ctr"/>
                </a:tc>
                <a:tc>
                  <a:txBody>
                    <a:bodyPr/>
                    <a:lstStyle/>
                    <a:p>
                      <a:pPr algn="r" fontAlgn="ctr"/>
                      <a:r>
                        <a:rPr lang="ru-RU" sz="1800" u="none" strike="noStrike">
                          <a:effectLst/>
                        </a:rPr>
                        <a:t>42,7</a:t>
                      </a:r>
                      <a:endParaRPr lang="ru-RU" sz="1800" b="1" i="0" u="none" strike="noStrike">
                        <a:effectLst/>
                        <a:latin typeface="Arial" panose="020B0604020202020204" pitchFamily="34" charset="0"/>
                      </a:endParaRPr>
                    </a:p>
                  </a:txBody>
                  <a:tcPr marL="6350" marR="6350" marT="6350" marB="0" anchor="ctr"/>
                </a:tc>
                <a:tc>
                  <a:txBody>
                    <a:bodyPr/>
                    <a:lstStyle/>
                    <a:p>
                      <a:pPr algn="r" fontAlgn="ctr"/>
                      <a:r>
                        <a:rPr lang="ru-RU" sz="1800" u="none" strike="noStrike">
                          <a:effectLst/>
                        </a:rPr>
                        <a:t>42,7</a:t>
                      </a:r>
                      <a:endParaRPr lang="ru-RU" sz="1800" b="1" i="0" u="none" strike="noStrike">
                        <a:effectLst/>
                        <a:latin typeface="Arial" panose="020B0604020202020204" pitchFamily="34" charset="0"/>
                      </a:endParaRPr>
                    </a:p>
                  </a:txBody>
                  <a:tcPr marL="6350" marR="6350" marT="6350" marB="0" anchor="ctr"/>
                </a:tc>
                <a:tc>
                  <a:txBody>
                    <a:bodyPr/>
                    <a:lstStyle/>
                    <a:p>
                      <a:pPr algn="r" fontAlgn="ctr"/>
                      <a:r>
                        <a:rPr lang="ru-RU" sz="1800" u="none" strike="noStrike">
                          <a:effectLst/>
                        </a:rPr>
                        <a:t>41,1</a:t>
                      </a:r>
                      <a:endParaRPr lang="ru-RU" sz="1800" b="1" i="0" u="none" strike="noStrike">
                        <a:effectLst/>
                        <a:latin typeface="Arial" panose="020B0604020202020204" pitchFamily="34" charset="0"/>
                      </a:endParaRPr>
                    </a:p>
                  </a:txBody>
                  <a:tcPr marL="6350" marR="6350" marT="6350" marB="0" anchor="ctr"/>
                </a:tc>
                <a:tc>
                  <a:txBody>
                    <a:bodyPr/>
                    <a:lstStyle/>
                    <a:p>
                      <a:pPr algn="r" fontAlgn="ctr"/>
                      <a:r>
                        <a:rPr lang="ru-RU" sz="1800" u="none" strike="noStrike">
                          <a:effectLst/>
                        </a:rPr>
                        <a:t>40,4</a:t>
                      </a:r>
                      <a:endParaRPr lang="ru-RU" sz="1800" b="1" i="0" u="none" strike="noStrike">
                        <a:effectLst/>
                        <a:latin typeface="Arial" panose="020B0604020202020204" pitchFamily="34" charset="0"/>
                      </a:endParaRPr>
                    </a:p>
                  </a:txBody>
                  <a:tcPr marL="6350" marR="6350" marT="6350" marB="0" anchor="ctr"/>
                </a:tc>
                <a:tc>
                  <a:txBody>
                    <a:bodyPr/>
                    <a:lstStyle/>
                    <a:p>
                      <a:pPr algn="r" fontAlgn="ctr"/>
                      <a:r>
                        <a:rPr lang="ru-RU" sz="1800" u="none" strike="noStrike">
                          <a:effectLst/>
                        </a:rPr>
                        <a:t>42,9</a:t>
                      </a:r>
                      <a:endParaRPr lang="ru-RU" sz="1800" b="1" i="0" u="none" strike="noStrike">
                        <a:effectLst/>
                        <a:latin typeface="Arial" panose="020B0604020202020204" pitchFamily="34" charset="0"/>
                      </a:endParaRPr>
                    </a:p>
                  </a:txBody>
                  <a:tcPr marL="6350" marR="6350" marT="6350" marB="0" anchor="ctr"/>
                </a:tc>
                <a:tc>
                  <a:txBody>
                    <a:bodyPr/>
                    <a:lstStyle/>
                    <a:p>
                      <a:pPr algn="r" fontAlgn="ctr"/>
                      <a:r>
                        <a:rPr lang="ru-RU" sz="1800" u="none" strike="noStrike">
                          <a:effectLst/>
                        </a:rPr>
                        <a:t>44,5</a:t>
                      </a:r>
                      <a:endParaRPr lang="ru-RU" sz="1800" b="1" i="0" u="none" strike="noStrike">
                        <a:effectLst/>
                        <a:latin typeface="Arial" panose="020B0604020202020204" pitchFamily="34" charset="0"/>
                      </a:endParaRPr>
                    </a:p>
                  </a:txBody>
                  <a:tcPr marL="6350" marR="6350" marT="6350" marB="0" anchor="ctr"/>
                </a:tc>
                <a:tc>
                  <a:txBody>
                    <a:bodyPr/>
                    <a:lstStyle/>
                    <a:p>
                      <a:pPr algn="r" fontAlgn="ctr"/>
                      <a:r>
                        <a:rPr lang="ru-RU" sz="1800" u="none" strike="noStrike" dirty="0">
                          <a:effectLst/>
                        </a:rPr>
                        <a:t>47,1</a:t>
                      </a:r>
                      <a:endParaRPr lang="ru-RU" sz="1800" b="1" i="0" u="none" strike="noStrike" dirty="0">
                        <a:effectLst/>
                        <a:latin typeface="Arial" panose="020B0604020202020204" pitchFamily="34" charset="0"/>
                      </a:endParaRPr>
                    </a:p>
                  </a:txBody>
                  <a:tcPr marL="6350" marR="6350" marT="6350" marB="0" anchor="ctr"/>
                </a:tc>
              </a:tr>
            </a:tbl>
          </a:graphicData>
        </a:graphic>
      </p:graphicFrame>
    </p:spTree>
    <p:extLst>
      <p:ext uri="{BB962C8B-B14F-4D97-AF65-F5344CB8AC3E}">
        <p14:creationId xmlns:p14="http://schemas.microsoft.com/office/powerpoint/2010/main" val="18828749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5921" y="624110"/>
            <a:ext cx="9858692" cy="1280890"/>
          </a:xfrm>
        </p:spPr>
        <p:txBody>
          <a:bodyPr>
            <a:normAutofit/>
          </a:bodyPr>
          <a:lstStyle/>
          <a:p>
            <a:pPr algn="just"/>
            <a:r>
              <a:rPr lang="ka-GE" sz="2000" b="1" dirty="0"/>
              <a:t>არასრულად გამოყენებული სამუშაო ძალა</a:t>
            </a:r>
            <a:r>
              <a:rPr lang="ka-GE" sz="1800" dirty="0"/>
              <a:t>, რომელიც მოიცავს უმუშევრობას, არასრულად დასაქმებასა და პოტენციურ სამუშაო ძალას, 2024 წელს დაახლოებით ორჯერ აღემატებოდა უმუშევრობის დონეს, რაც არსებულ სტრუქტურულ გამოწვევებზე მიანიშნებს</a:t>
            </a:r>
            <a:r>
              <a:rPr lang="ka-GE" sz="1800" dirty="0" smtClean="0"/>
              <a:t>. (</a:t>
            </a:r>
            <a:r>
              <a:rPr lang="en-US" sz="1800" dirty="0" smtClean="0"/>
              <a:t>PMCG</a:t>
            </a:r>
            <a:r>
              <a:rPr lang="ka-GE" sz="1800" dirty="0" smtClean="0"/>
              <a:t>)</a:t>
            </a:r>
            <a:endParaRPr lang="ru-RU" sz="18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551376029"/>
              </p:ext>
            </p:extLst>
          </p:nvPr>
        </p:nvGraphicFramePr>
        <p:xfrm>
          <a:off x="1645917" y="1904999"/>
          <a:ext cx="10299034" cy="4755682"/>
        </p:xfrm>
        <a:graphic>
          <a:graphicData uri="http://schemas.openxmlformats.org/drawingml/2006/table">
            <a:tbl>
              <a:tblPr>
                <a:tableStyleId>{5C22544A-7EE6-4342-B048-85BDC9FD1C3A}</a:tableStyleId>
              </a:tblPr>
              <a:tblGrid>
                <a:gridCol w="5536474"/>
                <a:gridCol w="952512"/>
                <a:gridCol w="952512"/>
                <a:gridCol w="952512"/>
                <a:gridCol w="952512"/>
                <a:gridCol w="952512"/>
              </a:tblGrid>
              <a:tr h="634090">
                <a:tc gridSpan="6">
                  <a:txBody>
                    <a:bodyPr/>
                    <a:lstStyle/>
                    <a:p>
                      <a:pPr algn="ctr" fontAlgn="ctr"/>
                      <a:r>
                        <a:rPr lang="ka-GE" sz="1800" u="none" strike="noStrike" dirty="0">
                          <a:effectLst/>
                        </a:rPr>
                        <a:t>არასრულად გამოყენებული სამუშაო ძალის მაჩვენებლები</a:t>
                      </a:r>
                      <a:br>
                        <a:rPr lang="ka-GE" sz="1800" u="none" strike="noStrike" dirty="0">
                          <a:effectLst/>
                        </a:rPr>
                      </a:br>
                      <a:r>
                        <a:rPr lang="ka-GE" sz="1800" u="none" strike="noStrike" dirty="0">
                          <a:effectLst/>
                        </a:rPr>
                        <a:t>(%)</a:t>
                      </a:r>
                      <a:endParaRPr lang="ka-GE" sz="1800" b="1" i="0" u="none" strike="noStrike" dirty="0">
                        <a:solidFill>
                          <a:srgbClr val="000000"/>
                        </a:solidFill>
                        <a:effectLst/>
                        <a:latin typeface="Sylfaen" panose="010A0502050306030303" pitchFamily="18" charset="0"/>
                      </a:endParaRPr>
                    </a:p>
                  </a:txBody>
                  <a:tcPr marL="6350" marR="6350" marT="635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17046">
                <a:tc>
                  <a:txBody>
                    <a:bodyPr/>
                    <a:lstStyle/>
                    <a:p>
                      <a:pPr algn="ctr" fontAlgn="b"/>
                      <a:r>
                        <a:rPr lang="ru-RU" sz="1800" u="none" strike="noStrike" dirty="0">
                          <a:effectLst/>
                        </a:rPr>
                        <a:t> </a:t>
                      </a:r>
                      <a:endParaRPr lang="ru-RU" sz="1800" b="1" i="0" u="none" strike="noStrike" dirty="0">
                        <a:solidFill>
                          <a:srgbClr val="000000"/>
                        </a:solidFill>
                        <a:effectLst/>
                        <a:latin typeface="Sylfaen" panose="010A0502050306030303" pitchFamily="18" charset="0"/>
                      </a:endParaRPr>
                    </a:p>
                  </a:txBody>
                  <a:tcPr marL="6350" marR="6350" marT="6350" marB="0" anchor="b"/>
                </a:tc>
                <a:tc>
                  <a:txBody>
                    <a:bodyPr/>
                    <a:lstStyle/>
                    <a:p>
                      <a:pPr algn="r" fontAlgn="ctr"/>
                      <a:r>
                        <a:rPr lang="ru-RU" sz="1800" u="none" strike="noStrike">
                          <a:effectLst/>
                        </a:rPr>
                        <a:t>2020</a:t>
                      </a:r>
                      <a:endParaRPr lang="ru-RU" sz="1800" b="1"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2021</a:t>
                      </a:r>
                      <a:endParaRPr lang="ru-RU" sz="1800" b="1"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2022</a:t>
                      </a:r>
                      <a:endParaRPr lang="ru-RU" sz="1800" b="1"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2023</a:t>
                      </a:r>
                      <a:endParaRPr lang="ru-RU" sz="1800" b="1"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ru-RU" sz="1800" u="none" strike="noStrike">
                          <a:effectLst/>
                        </a:rPr>
                        <a:t>2024</a:t>
                      </a:r>
                      <a:endParaRPr lang="ru-RU" sz="1800" b="1" i="0" u="none" strike="noStrike">
                        <a:solidFill>
                          <a:srgbClr val="000000"/>
                        </a:solidFill>
                        <a:effectLst/>
                        <a:latin typeface="Arial" panose="020B0604020202020204" pitchFamily="34" charset="0"/>
                      </a:endParaRPr>
                    </a:p>
                  </a:txBody>
                  <a:tcPr marL="6350" marR="6350" marT="6350" marB="0" anchor="ctr"/>
                </a:tc>
              </a:tr>
              <a:tr h="317046">
                <a:tc>
                  <a:txBody>
                    <a:bodyPr/>
                    <a:lstStyle/>
                    <a:p>
                      <a:pPr algn="l" fontAlgn="ctr"/>
                      <a:r>
                        <a:rPr lang="ka-GE" sz="1800" u="none" strike="noStrike" dirty="0">
                          <a:effectLst/>
                        </a:rPr>
                        <a:t>უმუშევრობის დონე</a:t>
                      </a:r>
                      <a:endParaRPr lang="ka-GE" sz="1800" b="0" i="0" u="none" strike="noStrike" dirty="0">
                        <a:solidFill>
                          <a:srgbClr val="000000"/>
                        </a:solidFill>
                        <a:effectLst/>
                        <a:latin typeface="Sylfaen" panose="010A0502050306030303" pitchFamily="18" charset="0"/>
                      </a:endParaRPr>
                    </a:p>
                  </a:txBody>
                  <a:tcPr marL="6350" marR="6350" marT="6350" marB="0" anchor="ctr"/>
                </a:tc>
                <a:tc>
                  <a:txBody>
                    <a:bodyPr/>
                    <a:lstStyle/>
                    <a:p>
                      <a:pPr algn="r" fontAlgn="b"/>
                      <a:r>
                        <a:rPr lang="ru-RU" sz="1800" u="none" strike="noStrike">
                          <a:effectLst/>
                        </a:rPr>
                        <a:t>18,5</a:t>
                      </a:r>
                      <a:endParaRPr lang="ru-RU" sz="1800" b="0" i="0" u="none" strike="noStrike">
                        <a:solidFill>
                          <a:srgbClr val="000000"/>
                        </a:solidFill>
                        <a:effectLst/>
                        <a:latin typeface="Arial" panose="020B0604020202020204" pitchFamily="34" charset="0"/>
                      </a:endParaRPr>
                    </a:p>
                  </a:txBody>
                  <a:tcPr marL="6350" marR="6350" marT="6350" marB="0" anchor="b"/>
                </a:tc>
                <a:tc>
                  <a:txBody>
                    <a:bodyPr/>
                    <a:lstStyle/>
                    <a:p>
                      <a:pPr algn="r" fontAlgn="b"/>
                      <a:r>
                        <a:rPr lang="ru-RU" sz="1800" u="none" strike="noStrike">
                          <a:effectLst/>
                        </a:rPr>
                        <a:t>20,6</a:t>
                      </a:r>
                      <a:endParaRPr lang="ru-RU" sz="1800" b="0" i="0" u="none" strike="noStrike">
                        <a:solidFill>
                          <a:srgbClr val="000000"/>
                        </a:solidFill>
                        <a:effectLst/>
                        <a:latin typeface="Arial" panose="020B0604020202020204" pitchFamily="34" charset="0"/>
                      </a:endParaRPr>
                    </a:p>
                  </a:txBody>
                  <a:tcPr marL="6350" marR="6350" marT="6350" marB="0" anchor="b"/>
                </a:tc>
                <a:tc>
                  <a:txBody>
                    <a:bodyPr/>
                    <a:lstStyle/>
                    <a:p>
                      <a:pPr algn="r" fontAlgn="b"/>
                      <a:r>
                        <a:rPr lang="ru-RU" sz="1800" u="none" strike="noStrike">
                          <a:effectLst/>
                        </a:rPr>
                        <a:t>17,3</a:t>
                      </a:r>
                      <a:endParaRPr lang="ru-RU" sz="1800" b="0" i="0" u="none" strike="noStrike">
                        <a:solidFill>
                          <a:srgbClr val="000000"/>
                        </a:solidFill>
                        <a:effectLst/>
                        <a:latin typeface="Arial" panose="020B0604020202020204" pitchFamily="34" charset="0"/>
                      </a:endParaRPr>
                    </a:p>
                  </a:txBody>
                  <a:tcPr marL="6350" marR="6350" marT="6350" marB="0" anchor="b"/>
                </a:tc>
                <a:tc>
                  <a:txBody>
                    <a:bodyPr/>
                    <a:lstStyle/>
                    <a:p>
                      <a:pPr algn="r" fontAlgn="b"/>
                      <a:r>
                        <a:rPr lang="ru-RU" sz="1800" u="none" strike="noStrike">
                          <a:effectLst/>
                        </a:rPr>
                        <a:t>16,4</a:t>
                      </a:r>
                      <a:endParaRPr lang="ru-RU" sz="1800" b="0" i="0" u="none" strike="noStrike">
                        <a:solidFill>
                          <a:srgbClr val="000000"/>
                        </a:solidFill>
                        <a:effectLst/>
                        <a:latin typeface="Arial" panose="020B0604020202020204" pitchFamily="34" charset="0"/>
                      </a:endParaRPr>
                    </a:p>
                  </a:txBody>
                  <a:tcPr marL="6350" marR="6350" marT="6350" marB="0" anchor="b"/>
                </a:tc>
                <a:tc>
                  <a:txBody>
                    <a:bodyPr/>
                    <a:lstStyle/>
                    <a:p>
                      <a:pPr algn="r" fontAlgn="b"/>
                      <a:r>
                        <a:rPr lang="ru-RU" sz="1800" u="none" strike="noStrike" dirty="0">
                          <a:effectLst/>
                        </a:rPr>
                        <a:t>13,9</a:t>
                      </a:r>
                      <a:endParaRPr lang="ru-RU" sz="1800" b="0" i="0" u="none" strike="noStrike" dirty="0">
                        <a:solidFill>
                          <a:srgbClr val="000000"/>
                        </a:solidFill>
                        <a:effectLst/>
                        <a:latin typeface="Arial" panose="020B0604020202020204" pitchFamily="34" charset="0"/>
                      </a:endParaRPr>
                    </a:p>
                  </a:txBody>
                  <a:tcPr marL="6350" marR="6350" marT="6350" marB="0" anchor="b"/>
                </a:tc>
              </a:tr>
              <a:tr h="634090">
                <a:tc>
                  <a:txBody>
                    <a:bodyPr/>
                    <a:lstStyle/>
                    <a:p>
                      <a:pPr algn="l" fontAlgn="ctr"/>
                      <a:r>
                        <a:rPr lang="ka-GE" sz="1800" u="none" strike="noStrike" dirty="0">
                          <a:effectLst/>
                        </a:rPr>
                        <a:t>არასრული დასაქმებისა* და უმუშევრობის კომბინირებული დონე</a:t>
                      </a:r>
                      <a:endParaRPr lang="ka-GE" sz="1800" b="0" i="0" u="none" strike="noStrike" dirty="0">
                        <a:solidFill>
                          <a:srgbClr val="000000"/>
                        </a:solidFill>
                        <a:effectLst/>
                        <a:latin typeface="Sylfaen" panose="010A0502050306030303" pitchFamily="18" charset="0"/>
                      </a:endParaRPr>
                    </a:p>
                  </a:txBody>
                  <a:tcPr marL="6350" marR="6350" marT="6350" marB="0" anchor="ctr"/>
                </a:tc>
                <a:tc>
                  <a:txBody>
                    <a:bodyPr/>
                    <a:lstStyle/>
                    <a:p>
                      <a:pPr algn="r" fontAlgn="b"/>
                      <a:r>
                        <a:rPr lang="ru-RU" sz="1800" u="none" strike="noStrike">
                          <a:effectLst/>
                        </a:rPr>
                        <a:t>19,6</a:t>
                      </a:r>
                      <a:endParaRPr lang="ru-RU" sz="1800" b="0" i="0" u="none" strike="noStrike">
                        <a:solidFill>
                          <a:srgbClr val="000000"/>
                        </a:solidFill>
                        <a:effectLst/>
                        <a:latin typeface="Arial" panose="020B0604020202020204" pitchFamily="34" charset="0"/>
                      </a:endParaRPr>
                    </a:p>
                  </a:txBody>
                  <a:tcPr marL="6350" marR="6350" marT="6350" marB="0" anchor="b"/>
                </a:tc>
                <a:tc>
                  <a:txBody>
                    <a:bodyPr/>
                    <a:lstStyle/>
                    <a:p>
                      <a:pPr algn="r" fontAlgn="b"/>
                      <a:r>
                        <a:rPr lang="ru-RU" sz="1800" u="none" strike="noStrike">
                          <a:effectLst/>
                        </a:rPr>
                        <a:t>21,5</a:t>
                      </a:r>
                      <a:endParaRPr lang="ru-RU" sz="1800" b="0" i="0" u="none" strike="noStrike">
                        <a:solidFill>
                          <a:srgbClr val="000000"/>
                        </a:solidFill>
                        <a:effectLst/>
                        <a:latin typeface="Arial" panose="020B0604020202020204" pitchFamily="34" charset="0"/>
                      </a:endParaRPr>
                    </a:p>
                  </a:txBody>
                  <a:tcPr marL="6350" marR="6350" marT="6350" marB="0" anchor="b"/>
                </a:tc>
                <a:tc>
                  <a:txBody>
                    <a:bodyPr/>
                    <a:lstStyle/>
                    <a:p>
                      <a:pPr algn="r" fontAlgn="b"/>
                      <a:r>
                        <a:rPr lang="ru-RU" sz="1800" u="none" strike="noStrike">
                          <a:effectLst/>
                        </a:rPr>
                        <a:t>18,1</a:t>
                      </a:r>
                      <a:endParaRPr lang="ru-RU" sz="1800" b="0" i="0" u="none" strike="noStrike">
                        <a:solidFill>
                          <a:srgbClr val="000000"/>
                        </a:solidFill>
                        <a:effectLst/>
                        <a:latin typeface="Arial" panose="020B0604020202020204" pitchFamily="34" charset="0"/>
                      </a:endParaRPr>
                    </a:p>
                  </a:txBody>
                  <a:tcPr marL="6350" marR="6350" marT="6350" marB="0" anchor="b"/>
                </a:tc>
                <a:tc>
                  <a:txBody>
                    <a:bodyPr/>
                    <a:lstStyle/>
                    <a:p>
                      <a:pPr algn="r" fontAlgn="b"/>
                      <a:r>
                        <a:rPr lang="ru-RU" sz="1800" u="none" strike="noStrike">
                          <a:effectLst/>
                        </a:rPr>
                        <a:t>17,1</a:t>
                      </a:r>
                      <a:endParaRPr lang="ru-RU" sz="1800" b="0" i="0" u="none" strike="noStrike">
                        <a:solidFill>
                          <a:srgbClr val="000000"/>
                        </a:solidFill>
                        <a:effectLst/>
                        <a:latin typeface="Arial" panose="020B0604020202020204" pitchFamily="34" charset="0"/>
                      </a:endParaRPr>
                    </a:p>
                  </a:txBody>
                  <a:tcPr marL="6350" marR="6350" marT="6350" marB="0" anchor="b"/>
                </a:tc>
                <a:tc>
                  <a:txBody>
                    <a:bodyPr/>
                    <a:lstStyle/>
                    <a:p>
                      <a:pPr algn="r" fontAlgn="b"/>
                      <a:r>
                        <a:rPr lang="ru-RU" sz="1800" u="none" strike="noStrike">
                          <a:effectLst/>
                        </a:rPr>
                        <a:t>14,5</a:t>
                      </a:r>
                      <a:endParaRPr lang="ru-RU" sz="1800" b="0" i="0" u="none" strike="noStrike">
                        <a:solidFill>
                          <a:srgbClr val="000000"/>
                        </a:solidFill>
                        <a:effectLst/>
                        <a:latin typeface="Arial" panose="020B0604020202020204" pitchFamily="34" charset="0"/>
                      </a:endParaRPr>
                    </a:p>
                  </a:txBody>
                  <a:tcPr marL="6350" marR="6350" marT="6350" marB="0" anchor="b"/>
                </a:tc>
              </a:tr>
              <a:tr h="634090">
                <a:tc>
                  <a:txBody>
                    <a:bodyPr/>
                    <a:lstStyle/>
                    <a:p>
                      <a:pPr algn="l" fontAlgn="ctr"/>
                      <a:r>
                        <a:rPr lang="ka-GE" sz="1800" u="none" strike="noStrike" dirty="0">
                          <a:effectLst/>
                        </a:rPr>
                        <a:t>უმუშევრობისა და პოტენციური სამუშაო ძალის კომბინირებული დონე</a:t>
                      </a:r>
                      <a:endParaRPr lang="ka-GE" sz="1800" b="0" i="0" u="none" strike="noStrike" dirty="0">
                        <a:solidFill>
                          <a:srgbClr val="000000"/>
                        </a:solidFill>
                        <a:effectLst/>
                        <a:latin typeface="Sylfaen" panose="010A0502050306030303" pitchFamily="18" charset="0"/>
                      </a:endParaRPr>
                    </a:p>
                  </a:txBody>
                  <a:tcPr marL="6350" marR="6350" marT="6350" marB="0" anchor="ctr"/>
                </a:tc>
                <a:tc>
                  <a:txBody>
                    <a:bodyPr/>
                    <a:lstStyle/>
                    <a:p>
                      <a:pPr algn="r" fontAlgn="b"/>
                      <a:r>
                        <a:rPr lang="ru-RU" sz="1800" u="none" strike="noStrike" dirty="0">
                          <a:effectLst/>
                        </a:rPr>
                        <a:t>38,7</a:t>
                      </a:r>
                      <a:endParaRPr lang="ru-RU"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r" fontAlgn="b"/>
                      <a:r>
                        <a:rPr lang="ru-RU" sz="1800" u="none" strike="noStrike">
                          <a:effectLst/>
                        </a:rPr>
                        <a:t>38,6</a:t>
                      </a:r>
                      <a:endParaRPr lang="ru-RU" sz="1800" b="0" i="0" u="none" strike="noStrike">
                        <a:solidFill>
                          <a:srgbClr val="000000"/>
                        </a:solidFill>
                        <a:effectLst/>
                        <a:latin typeface="Arial" panose="020B0604020202020204" pitchFamily="34" charset="0"/>
                      </a:endParaRPr>
                    </a:p>
                  </a:txBody>
                  <a:tcPr marL="6350" marR="6350" marT="6350" marB="0" anchor="b"/>
                </a:tc>
                <a:tc>
                  <a:txBody>
                    <a:bodyPr/>
                    <a:lstStyle/>
                    <a:p>
                      <a:pPr algn="r" fontAlgn="b"/>
                      <a:r>
                        <a:rPr lang="ru-RU" sz="1800" u="none" strike="noStrike">
                          <a:effectLst/>
                        </a:rPr>
                        <a:t>34,7</a:t>
                      </a:r>
                      <a:endParaRPr lang="ru-RU" sz="1800" b="0" i="0" u="none" strike="noStrike">
                        <a:solidFill>
                          <a:srgbClr val="000000"/>
                        </a:solidFill>
                        <a:effectLst/>
                        <a:latin typeface="Arial" panose="020B0604020202020204" pitchFamily="34" charset="0"/>
                      </a:endParaRPr>
                    </a:p>
                  </a:txBody>
                  <a:tcPr marL="6350" marR="6350" marT="6350" marB="0" anchor="b"/>
                </a:tc>
                <a:tc>
                  <a:txBody>
                    <a:bodyPr/>
                    <a:lstStyle/>
                    <a:p>
                      <a:pPr algn="r" fontAlgn="b"/>
                      <a:r>
                        <a:rPr lang="ru-RU" sz="1800" u="none" strike="noStrike">
                          <a:effectLst/>
                        </a:rPr>
                        <a:t>31,6</a:t>
                      </a:r>
                      <a:endParaRPr lang="ru-RU" sz="1800" b="0" i="0" u="none" strike="noStrike">
                        <a:solidFill>
                          <a:srgbClr val="000000"/>
                        </a:solidFill>
                        <a:effectLst/>
                        <a:latin typeface="Arial" panose="020B0604020202020204" pitchFamily="34" charset="0"/>
                      </a:endParaRPr>
                    </a:p>
                  </a:txBody>
                  <a:tcPr marL="6350" marR="6350" marT="6350" marB="0" anchor="b"/>
                </a:tc>
                <a:tc>
                  <a:txBody>
                    <a:bodyPr/>
                    <a:lstStyle/>
                    <a:p>
                      <a:pPr algn="r" fontAlgn="b"/>
                      <a:r>
                        <a:rPr lang="ru-RU" sz="1800" u="none" strike="noStrike">
                          <a:effectLst/>
                        </a:rPr>
                        <a:t>28,3</a:t>
                      </a:r>
                      <a:endParaRPr lang="ru-RU" sz="1800" b="0" i="0" u="none" strike="noStrike">
                        <a:solidFill>
                          <a:srgbClr val="000000"/>
                        </a:solidFill>
                        <a:effectLst/>
                        <a:latin typeface="Arial" panose="020B0604020202020204" pitchFamily="34" charset="0"/>
                      </a:endParaRPr>
                    </a:p>
                  </a:txBody>
                  <a:tcPr marL="6350" marR="6350" marT="6350" marB="0" anchor="b"/>
                </a:tc>
              </a:tr>
              <a:tr h="317046">
                <a:tc>
                  <a:txBody>
                    <a:bodyPr/>
                    <a:lstStyle/>
                    <a:p>
                      <a:pPr algn="l" fontAlgn="ctr"/>
                      <a:r>
                        <a:rPr lang="ka-GE" sz="1800" u="none" strike="noStrike">
                          <a:effectLst/>
                        </a:rPr>
                        <a:t>არასრულად გამოყენებული სამუშაო ძალის დონე</a:t>
                      </a:r>
                      <a:endParaRPr lang="ka-GE" sz="1800" b="0" i="0" u="none" strike="noStrike">
                        <a:solidFill>
                          <a:srgbClr val="000000"/>
                        </a:solidFill>
                        <a:effectLst/>
                        <a:latin typeface="Sylfaen" panose="010A0502050306030303" pitchFamily="18" charset="0"/>
                      </a:endParaRPr>
                    </a:p>
                  </a:txBody>
                  <a:tcPr marL="6350" marR="6350" marT="6350" marB="0" anchor="ctr"/>
                </a:tc>
                <a:tc>
                  <a:txBody>
                    <a:bodyPr/>
                    <a:lstStyle/>
                    <a:p>
                      <a:pPr algn="r" fontAlgn="b"/>
                      <a:r>
                        <a:rPr lang="ru-RU" sz="1800" u="none" strike="noStrike" dirty="0">
                          <a:effectLst/>
                        </a:rPr>
                        <a:t>39,5</a:t>
                      </a:r>
                      <a:endParaRPr lang="ru-RU"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r" fontAlgn="b"/>
                      <a:r>
                        <a:rPr lang="ru-RU" sz="1800" u="none" strike="noStrike">
                          <a:effectLst/>
                        </a:rPr>
                        <a:t>39,3</a:t>
                      </a:r>
                      <a:endParaRPr lang="ru-RU" sz="1800" b="0" i="0" u="none" strike="noStrike">
                        <a:solidFill>
                          <a:srgbClr val="000000"/>
                        </a:solidFill>
                        <a:effectLst/>
                        <a:latin typeface="Arial" panose="020B0604020202020204" pitchFamily="34" charset="0"/>
                      </a:endParaRPr>
                    </a:p>
                  </a:txBody>
                  <a:tcPr marL="6350" marR="6350" marT="6350" marB="0" anchor="b"/>
                </a:tc>
                <a:tc>
                  <a:txBody>
                    <a:bodyPr/>
                    <a:lstStyle/>
                    <a:p>
                      <a:pPr algn="r" fontAlgn="b"/>
                      <a:r>
                        <a:rPr lang="ru-RU" sz="1800" u="none" strike="noStrike">
                          <a:effectLst/>
                        </a:rPr>
                        <a:t>35,3</a:t>
                      </a:r>
                      <a:endParaRPr lang="ru-RU" sz="1800" b="0" i="0" u="none" strike="noStrike">
                        <a:solidFill>
                          <a:srgbClr val="000000"/>
                        </a:solidFill>
                        <a:effectLst/>
                        <a:latin typeface="Arial" panose="020B0604020202020204" pitchFamily="34" charset="0"/>
                      </a:endParaRPr>
                    </a:p>
                  </a:txBody>
                  <a:tcPr marL="6350" marR="6350" marT="6350" marB="0" anchor="b"/>
                </a:tc>
                <a:tc>
                  <a:txBody>
                    <a:bodyPr/>
                    <a:lstStyle/>
                    <a:p>
                      <a:pPr algn="r" fontAlgn="b"/>
                      <a:r>
                        <a:rPr lang="ru-RU" sz="1800" u="none" strike="noStrike">
                          <a:effectLst/>
                        </a:rPr>
                        <a:t>32,1</a:t>
                      </a:r>
                      <a:endParaRPr lang="ru-RU" sz="1800" b="0" i="0" u="none" strike="noStrike">
                        <a:solidFill>
                          <a:srgbClr val="000000"/>
                        </a:solidFill>
                        <a:effectLst/>
                        <a:latin typeface="Arial" panose="020B0604020202020204" pitchFamily="34" charset="0"/>
                      </a:endParaRPr>
                    </a:p>
                  </a:txBody>
                  <a:tcPr marL="6350" marR="6350" marT="6350" marB="0" anchor="b"/>
                </a:tc>
                <a:tc>
                  <a:txBody>
                    <a:bodyPr/>
                    <a:lstStyle/>
                    <a:p>
                      <a:pPr algn="r" fontAlgn="b"/>
                      <a:r>
                        <a:rPr lang="ru-RU" sz="1800" u="none" strike="noStrike" dirty="0">
                          <a:effectLst/>
                        </a:rPr>
                        <a:t>28,8</a:t>
                      </a:r>
                      <a:endParaRPr lang="ru-RU" sz="1800" b="0" i="0" u="none" strike="noStrike" dirty="0">
                        <a:solidFill>
                          <a:srgbClr val="000000"/>
                        </a:solidFill>
                        <a:effectLst/>
                        <a:latin typeface="Arial" panose="020B0604020202020204" pitchFamily="34" charset="0"/>
                      </a:endParaRPr>
                    </a:p>
                  </a:txBody>
                  <a:tcPr marL="6350" marR="6350" marT="6350" marB="0" anchor="b"/>
                </a:tc>
              </a:tr>
              <a:tr h="317046">
                <a:tc>
                  <a:txBody>
                    <a:bodyPr/>
                    <a:lstStyle/>
                    <a:p>
                      <a:pPr algn="l" fontAlgn="b"/>
                      <a:endParaRPr lang="ru-RU" sz="1800" b="0" i="0" u="none" strike="noStrike">
                        <a:solidFill>
                          <a:srgbClr val="000000"/>
                        </a:solidFill>
                        <a:effectLst/>
                        <a:latin typeface="Sylfaen" panose="010A0502050306030303" pitchFamily="18" charset="0"/>
                      </a:endParaRPr>
                    </a:p>
                  </a:txBody>
                  <a:tcPr marL="6350" marR="6350" marT="6350" marB="0" anchor="b"/>
                </a:tc>
                <a:tc>
                  <a:txBody>
                    <a:bodyPr/>
                    <a:lstStyle/>
                    <a:p>
                      <a:pPr algn="r" fontAlgn="b"/>
                      <a:endParaRPr lang="ru-RU"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r" fontAlgn="b"/>
                      <a:endParaRPr lang="ru-RU"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l" fontAlgn="b"/>
                      <a:endParaRPr lang="ru-RU" sz="18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ru-RU" sz="18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ru-RU" sz="1800" b="0" i="0" u="none" strike="noStrike" dirty="0">
                        <a:solidFill>
                          <a:srgbClr val="000000"/>
                        </a:solidFill>
                        <a:effectLst/>
                        <a:latin typeface="Calibri" panose="020F0502020204030204" pitchFamily="34" charset="0"/>
                      </a:endParaRPr>
                    </a:p>
                  </a:txBody>
                  <a:tcPr marL="6350" marR="6350" marT="6350" marB="0" anchor="b"/>
                </a:tc>
              </a:tr>
              <a:tr h="1268182">
                <a:tc gridSpan="6">
                  <a:txBody>
                    <a:bodyPr/>
                    <a:lstStyle/>
                    <a:p>
                      <a:pPr algn="l" fontAlgn="ctr"/>
                      <a:r>
                        <a:rPr lang="ka-GE" sz="1800" u="none" strike="noStrike" dirty="0">
                          <a:effectLst/>
                        </a:rPr>
                        <a:t>* არასრულად დასაქმებულები მოიცავს იმ დასაქმებულებს, რომლებიც აკმაყოფილებენ შემდეგ სამ პირობას: 1. იყვნენ არასრულად დასაქმებულები; 2. გასული 4. კვირის განმავლობაში ეძებდნენ სხვა ან დამატებით ანაზღაურებად სამუშაოს ან ცდილობდნენ საკუთარი საქმის წამოწყებას;  3. მზად იყვნენ დაეწყოთ მეტი საათით  მუშაობა მომდევნო 2 კვირაში.</a:t>
                      </a:r>
                      <a:endParaRPr lang="ka-GE" sz="1800" b="0" i="0" u="none" strike="noStrike" dirty="0">
                        <a:solidFill>
                          <a:srgbClr val="000000"/>
                        </a:solidFill>
                        <a:effectLst/>
                        <a:latin typeface="Sylfaen" panose="010A0502050306030303" pitchFamily="18" charset="0"/>
                      </a:endParaRPr>
                    </a:p>
                  </a:txBody>
                  <a:tcPr marL="6350" marR="6350" marT="635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17046">
                <a:tc gridSpan="6">
                  <a:txBody>
                    <a:bodyPr/>
                    <a:lstStyle/>
                    <a:p>
                      <a:pPr algn="l" fontAlgn="b"/>
                      <a:r>
                        <a:rPr lang="ka-GE" sz="1800" u="sng" strike="noStrike" dirty="0">
                          <a:effectLst/>
                        </a:rPr>
                        <a:t>წყარო:</a:t>
                      </a:r>
                      <a:r>
                        <a:rPr lang="ka-GE" sz="1800" u="none" strike="noStrike" dirty="0">
                          <a:effectLst/>
                        </a:rPr>
                        <a:t> სამუშაო ძალის გამოკვლევა. </a:t>
                      </a:r>
                      <a:endParaRPr lang="ka-GE" sz="1800" b="0" i="0" u="none" strike="noStrike" dirty="0">
                        <a:solidFill>
                          <a:srgbClr val="000000"/>
                        </a:solidFill>
                        <a:effectLst/>
                        <a:latin typeface="Sylfaen" panose="010A0502050306030303" pitchFamily="18" charset="0"/>
                      </a:endParaRPr>
                    </a:p>
                  </a:txBody>
                  <a:tcPr marL="6350" marR="6350" marT="6350"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Tree>
    <p:extLst>
      <p:ext uri="{BB962C8B-B14F-4D97-AF65-F5344CB8AC3E}">
        <p14:creationId xmlns:p14="http://schemas.microsoft.com/office/powerpoint/2010/main" val="34916955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a-GE" dirty="0"/>
              <a:t>დასაქმებულთა განაწილება ეკონომიკური საქმიანობის სახეების მიხედვით (ათ.კაცი)</a:t>
            </a:r>
            <a:r>
              <a:rPr lang="ru-RU" dirty="0"/>
              <a:t/>
            </a:r>
            <a:br>
              <a:rPr lang="ru-RU" dirty="0"/>
            </a:b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444389665"/>
              </p:ext>
            </p:extLst>
          </p:nvPr>
        </p:nvGraphicFramePr>
        <p:xfrm>
          <a:off x="1155032" y="2133600"/>
          <a:ext cx="10349581" cy="43442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731192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2185" y="349790"/>
            <a:ext cx="9739820" cy="1552162"/>
          </a:xfrm>
        </p:spPr>
        <p:txBody>
          <a:bodyPr>
            <a:normAutofit fontScale="90000"/>
          </a:bodyPr>
          <a:lstStyle/>
          <a:p>
            <a:pPr algn="ctr"/>
            <a:r>
              <a:rPr lang="ka-GE" dirty="0"/>
              <a:t>დასაქმებულთა განაწილება სამუშაოზე დაკავებული პოზიციების </a:t>
            </a:r>
            <a:r>
              <a:rPr lang="ka-GE" dirty="0" smtClean="0"/>
              <a:t>მიხედვით, ათ. კაცი</a:t>
            </a:r>
            <a:br>
              <a:rPr lang="ka-GE" dirty="0" smtClean="0"/>
            </a:br>
            <a:r>
              <a:rPr lang="ka-GE" dirty="0" smtClean="0"/>
              <a:t>2024 წელი</a:t>
            </a:r>
            <a:br>
              <a:rPr lang="ka-GE" dirty="0" smtClean="0"/>
            </a:b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349648941"/>
              </p:ext>
            </p:extLst>
          </p:nvPr>
        </p:nvGraphicFramePr>
        <p:xfrm>
          <a:off x="1627632" y="2133600"/>
          <a:ext cx="10168127" cy="44226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072311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3594381755"/>
              </p:ext>
            </p:extLst>
          </p:nvPr>
        </p:nvGraphicFramePr>
        <p:xfrm>
          <a:off x="1597793" y="259880"/>
          <a:ext cx="9906818" cy="6160174"/>
        </p:xfrm>
        <a:graphic>
          <a:graphicData uri="http://schemas.openxmlformats.org/drawingml/2006/table">
            <a:tbl>
              <a:tblPr>
                <a:tableStyleId>{5C22544A-7EE6-4342-B048-85BDC9FD1C3A}</a:tableStyleId>
              </a:tblPr>
              <a:tblGrid>
                <a:gridCol w="5325628"/>
                <a:gridCol w="916238"/>
                <a:gridCol w="916238"/>
                <a:gridCol w="916238"/>
                <a:gridCol w="916238"/>
                <a:gridCol w="916238"/>
              </a:tblGrid>
              <a:tr h="1368926">
                <a:tc gridSpan="6">
                  <a:txBody>
                    <a:bodyPr/>
                    <a:lstStyle/>
                    <a:p>
                      <a:pPr algn="ctr" fontAlgn="ctr"/>
                      <a:r>
                        <a:rPr lang="ka-GE" sz="2000" b="1" u="none" strike="noStrike" dirty="0">
                          <a:effectLst/>
                          <a:latin typeface="+mn-lt"/>
                        </a:rPr>
                        <a:t>დასაქმებულთა განაწილება განათლების მიღწეული დონის მიხედვით</a:t>
                      </a:r>
                      <a:br>
                        <a:rPr lang="ka-GE" sz="2000" b="1" u="none" strike="noStrike" dirty="0">
                          <a:effectLst/>
                          <a:latin typeface="+mn-lt"/>
                        </a:rPr>
                      </a:br>
                      <a:r>
                        <a:rPr lang="ka-GE" sz="2000" b="1" u="none" strike="noStrike" dirty="0">
                          <a:effectLst/>
                          <a:latin typeface="+mn-lt"/>
                        </a:rPr>
                        <a:t>(%)</a:t>
                      </a:r>
                      <a:endParaRPr lang="ka-GE" sz="2000" b="1" i="0" u="none" strike="noStrike" dirty="0">
                        <a:solidFill>
                          <a:srgbClr val="000000"/>
                        </a:solidFill>
                        <a:effectLst/>
                        <a:latin typeface="+mn-lt"/>
                      </a:endParaRPr>
                    </a:p>
                  </a:txBody>
                  <a:tcPr marL="6350" marR="6350" marT="635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84464">
                <a:tc>
                  <a:txBody>
                    <a:bodyPr/>
                    <a:lstStyle/>
                    <a:p>
                      <a:pPr algn="r" fontAlgn="b"/>
                      <a:r>
                        <a:rPr lang="ru-RU" sz="2000" b="1" u="none" strike="noStrike" dirty="0">
                          <a:effectLst/>
                          <a:latin typeface="+mn-lt"/>
                        </a:rPr>
                        <a:t> </a:t>
                      </a:r>
                      <a:endParaRPr lang="ru-RU" sz="2000" b="1" i="0" u="none" strike="noStrike" dirty="0">
                        <a:solidFill>
                          <a:srgbClr val="000000"/>
                        </a:solidFill>
                        <a:effectLst/>
                        <a:latin typeface="+mn-lt"/>
                      </a:endParaRPr>
                    </a:p>
                  </a:txBody>
                  <a:tcPr marL="6350" marR="6350" marT="6350" marB="0" anchor="b"/>
                </a:tc>
                <a:tc>
                  <a:txBody>
                    <a:bodyPr/>
                    <a:lstStyle/>
                    <a:p>
                      <a:pPr algn="r" fontAlgn="b"/>
                      <a:r>
                        <a:rPr lang="ru-RU" sz="2000" b="1" u="none" strike="noStrike">
                          <a:effectLst/>
                          <a:latin typeface="+mn-lt"/>
                        </a:rPr>
                        <a:t>2020</a:t>
                      </a:r>
                      <a:endParaRPr lang="ru-RU" sz="2000" b="1" i="0" u="none" strike="noStrike">
                        <a:solidFill>
                          <a:srgbClr val="000000"/>
                        </a:solidFill>
                        <a:effectLst/>
                        <a:latin typeface="+mn-lt"/>
                      </a:endParaRPr>
                    </a:p>
                  </a:txBody>
                  <a:tcPr marL="6350" marR="6350" marT="6350" marB="0" anchor="b"/>
                </a:tc>
                <a:tc>
                  <a:txBody>
                    <a:bodyPr/>
                    <a:lstStyle/>
                    <a:p>
                      <a:pPr algn="r" fontAlgn="b"/>
                      <a:r>
                        <a:rPr lang="ru-RU" sz="2000" b="1" u="none" strike="noStrike">
                          <a:effectLst/>
                          <a:latin typeface="+mn-lt"/>
                        </a:rPr>
                        <a:t>2021</a:t>
                      </a:r>
                      <a:endParaRPr lang="ru-RU" sz="2000" b="1" i="0" u="none" strike="noStrike">
                        <a:solidFill>
                          <a:srgbClr val="000000"/>
                        </a:solidFill>
                        <a:effectLst/>
                        <a:latin typeface="+mn-lt"/>
                      </a:endParaRPr>
                    </a:p>
                  </a:txBody>
                  <a:tcPr marL="6350" marR="6350" marT="6350" marB="0" anchor="b"/>
                </a:tc>
                <a:tc>
                  <a:txBody>
                    <a:bodyPr/>
                    <a:lstStyle/>
                    <a:p>
                      <a:pPr algn="r" fontAlgn="b"/>
                      <a:r>
                        <a:rPr lang="ru-RU" sz="2000" b="1" u="none" strike="noStrike">
                          <a:effectLst/>
                          <a:latin typeface="+mn-lt"/>
                        </a:rPr>
                        <a:t>2022</a:t>
                      </a:r>
                      <a:endParaRPr lang="ru-RU" sz="2000" b="1" i="0" u="none" strike="noStrike">
                        <a:solidFill>
                          <a:srgbClr val="000000"/>
                        </a:solidFill>
                        <a:effectLst/>
                        <a:latin typeface="+mn-lt"/>
                      </a:endParaRPr>
                    </a:p>
                  </a:txBody>
                  <a:tcPr marL="6350" marR="6350" marT="6350" marB="0" anchor="b"/>
                </a:tc>
                <a:tc>
                  <a:txBody>
                    <a:bodyPr/>
                    <a:lstStyle/>
                    <a:p>
                      <a:pPr algn="r" fontAlgn="b"/>
                      <a:r>
                        <a:rPr lang="ru-RU" sz="2000" b="1" u="none" strike="noStrike">
                          <a:effectLst/>
                          <a:latin typeface="+mn-lt"/>
                        </a:rPr>
                        <a:t>2023</a:t>
                      </a:r>
                      <a:endParaRPr lang="ru-RU" sz="2000" b="1" i="0" u="none" strike="noStrike">
                        <a:solidFill>
                          <a:srgbClr val="000000"/>
                        </a:solidFill>
                        <a:effectLst/>
                        <a:latin typeface="+mn-lt"/>
                      </a:endParaRPr>
                    </a:p>
                  </a:txBody>
                  <a:tcPr marL="6350" marR="6350" marT="6350" marB="0" anchor="b"/>
                </a:tc>
                <a:tc>
                  <a:txBody>
                    <a:bodyPr/>
                    <a:lstStyle/>
                    <a:p>
                      <a:pPr algn="r" fontAlgn="b"/>
                      <a:r>
                        <a:rPr lang="ru-RU" sz="2000" b="1" u="none" strike="noStrike">
                          <a:effectLst/>
                          <a:latin typeface="+mn-lt"/>
                        </a:rPr>
                        <a:t>2024</a:t>
                      </a:r>
                      <a:endParaRPr lang="ru-RU" sz="2000" b="1" i="0" u="none" strike="noStrike">
                        <a:solidFill>
                          <a:srgbClr val="000000"/>
                        </a:solidFill>
                        <a:effectLst/>
                        <a:latin typeface="+mn-lt"/>
                      </a:endParaRPr>
                    </a:p>
                  </a:txBody>
                  <a:tcPr marL="6350" marR="6350" marT="6350" marB="0" anchor="b"/>
                </a:tc>
              </a:tr>
              <a:tr h="684464">
                <a:tc>
                  <a:txBody>
                    <a:bodyPr/>
                    <a:lstStyle/>
                    <a:p>
                      <a:pPr algn="l" fontAlgn="ctr"/>
                      <a:r>
                        <a:rPr lang="ka-GE" sz="2000" b="1" u="none" strike="noStrike" dirty="0">
                          <a:effectLst/>
                          <a:latin typeface="+mn-lt"/>
                        </a:rPr>
                        <a:t>დაწყებითი ან საბაზო</a:t>
                      </a:r>
                      <a:endParaRPr lang="ka-GE" sz="2000" b="1" i="0" u="none" strike="noStrike" dirty="0">
                        <a:solidFill>
                          <a:srgbClr val="000000"/>
                        </a:solidFill>
                        <a:effectLst/>
                        <a:latin typeface="+mn-lt"/>
                      </a:endParaRPr>
                    </a:p>
                  </a:txBody>
                  <a:tcPr marL="6350" marR="6350" marT="6350" marB="0" anchor="ctr"/>
                </a:tc>
                <a:tc>
                  <a:txBody>
                    <a:bodyPr/>
                    <a:lstStyle/>
                    <a:p>
                      <a:pPr algn="r" fontAlgn="b"/>
                      <a:r>
                        <a:rPr lang="ru-RU" sz="2000" b="1" u="none" strike="noStrike" dirty="0">
                          <a:effectLst/>
                          <a:latin typeface="+mn-lt"/>
                        </a:rPr>
                        <a:t>3,9</a:t>
                      </a:r>
                      <a:endParaRPr lang="ru-RU" sz="2000" b="1" i="0" u="none" strike="noStrike" dirty="0">
                        <a:solidFill>
                          <a:srgbClr val="000000"/>
                        </a:solidFill>
                        <a:effectLst/>
                        <a:latin typeface="+mn-lt"/>
                      </a:endParaRPr>
                    </a:p>
                  </a:txBody>
                  <a:tcPr marL="6350" marR="6350" marT="6350" marB="0" anchor="b"/>
                </a:tc>
                <a:tc>
                  <a:txBody>
                    <a:bodyPr/>
                    <a:lstStyle/>
                    <a:p>
                      <a:pPr algn="r" fontAlgn="b"/>
                      <a:r>
                        <a:rPr lang="ru-RU" sz="2000" b="1" u="none" strike="noStrike">
                          <a:effectLst/>
                          <a:latin typeface="+mn-lt"/>
                        </a:rPr>
                        <a:t>3,6</a:t>
                      </a:r>
                      <a:endParaRPr lang="ru-RU" sz="2000" b="1" i="0" u="none" strike="noStrike">
                        <a:solidFill>
                          <a:srgbClr val="000000"/>
                        </a:solidFill>
                        <a:effectLst/>
                        <a:latin typeface="+mn-lt"/>
                      </a:endParaRPr>
                    </a:p>
                  </a:txBody>
                  <a:tcPr marL="6350" marR="6350" marT="6350" marB="0" anchor="b"/>
                </a:tc>
                <a:tc>
                  <a:txBody>
                    <a:bodyPr/>
                    <a:lstStyle/>
                    <a:p>
                      <a:pPr algn="r" fontAlgn="b"/>
                      <a:r>
                        <a:rPr lang="ru-RU" sz="2000" b="1" u="none" strike="noStrike">
                          <a:effectLst/>
                          <a:latin typeface="+mn-lt"/>
                        </a:rPr>
                        <a:t>3,9</a:t>
                      </a:r>
                      <a:endParaRPr lang="ru-RU" sz="2000" b="1" i="0" u="none" strike="noStrike">
                        <a:solidFill>
                          <a:srgbClr val="000000"/>
                        </a:solidFill>
                        <a:effectLst/>
                        <a:latin typeface="+mn-lt"/>
                      </a:endParaRPr>
                    </a:p>
                  </a:txBody>
                  <a:tcPr marL="6350" marR="6350" marT="6350" marB="0" anchor="b"/>
                </a:tc>
                <a:tc>
                  <a:txBody>
                    <a:bodyPr/>
                    <a:lstStyle/>
                    <a:p>
                      <a:pPr algn="r" fontAlgn="b"/>
                      <a:r>
                        <a:rPr lang="ru-RU" sz="2000" b="1" u="none" strike="noStrike">
                          <a:effectLst/>
                          <a:latin typeface="+mn-lt"/>
                        </a:rPr>
                        <a:t>3,6</a:t>
                      </a:r>
                      <a:endParaRPr lang="ru-RU" sz="2000" b="1" i="0" u="none" strike="noStrike">
                        <a:solidFill>
                          <a:srgbClr val="000000"/>
                        </a:solidFill>
                        <a:effectLst/>
                        <a:latin typeface="+mn-lt"/>
                      </a:endParaRPr>
                    </a:p>
                  </a:txBody>
                  <a:tcPr marL="6350" marR="6350" marT="6350" marB="0" anchor="b"/>
                </a:tc>
                <a:tc>
                  <a:txBody>
                    <a:bodyPr/>
                    <a:lstStyle/>
                    <a:p>
                      <a:pPr algn="r" fontAlgn="b"/>
                      <a:r>
                        <a:rPr lang="ru-RU" sz="2000" b="1" u="none" strike="noStrike">
                          <a:effectLst/>
                          <a:latin typeface="+mn-lt"/>
                        </a:rPr>
                        <a:t>3,9</a:t>
                      </a:r>
                      <a:endParaRPr lang="ru-RU" sz="2000" b="1" i="0" u="none" strike="noStrike">
                        <a:solidFill>
                          <a:srgbClr val="000000"/>
                        </a:solidFill>
                        <a:effectLst/>
                        <a:latin typeface="+mn-lt"/>
                      </a:endParaRPr>
                    </a:p>
                  </a:txBody>
                  <a:tcPr marL="6350" marR="6350" marT="6350" marB="0" anchor="b"/>
                </a:tc>
              </a:tr>
              <a:tr h="684464">
                <a:tc>
                  <a:txBody>
                    <a:bodyPr/>
                    <a:lstStyle/>
                    <a:p>
                      <a:pPr algn="l" fontAlgn="ctr"/>
                      <a:r>
                        <a:rPr lang="ka-GE" sz="2000" b="1" u="none" strike="noStrike">
                          <a:effectLst/>
                          <a:latin typeface="+mn-lt"/>
                        </a:rPr>
                        <a:t>სრული ზოგადი</a:t>
                      </a:r>
                      <a:endParaRPr lang="ka-GE" sz="2000" b="1" i="0" u="none" strike="noStrike">
                        <a:solidFill>
                          <a:srgbClr val="000000"/>
                        </a:solidFill>
                        <a:effectLst/>
                        <a:latin typeface="+mn-lt"/>
                      </a:endParaRPr>
                    </a:p>
                  </a:txBody>
                  <a:tcPr marL="6350" marR="6350" marT="6350" marB="0" anchor="ctr"/>
                </a:tc>
                <a:tc>
                  <a:txBody>
                    <a:bodyPr/>
                    <a:lstStyle/>
                    <a:p>
                      <a:pPr algn="r" fontAlgn="b"/>
                      <a:r>
                        <a:rPr lang="ru-RU" sz="2000" b="1" u="none" strike="noStrike" dirty="0">
                          <a:effectLst/>
                          <a:latin typeface="+mn-lt"/>
                        </a:rPr>
                        <a:t>34,3</a:t>
                      </a:r>
                      <a:endParaRPr lang="ru-RU" sz="2000" b="1" i="0" u="none" strike="noStrike" dirty="0">
                        <a:solidFill>
                          <a:srgbClr val="000000"/>
                        </a:solidFill>
                        <a:effectLst/>
                        <a:latin typeface="+mn-lt"/>
                      </a:endParaRPr>
                    </a:p>
                  </a:txBody>
                  <a:tcPr marL="6350" marR="6350" marT="6350" marB="0" anchor="b"/>
                </a:tc>
                <a:tc>
                  <a:txBody>
                    <a:bodyPr/>
                    <a:lstStyle/>
                    <a:p>
                      <a:pPr algn="r" fontAlgn="b"/>
                      <a:r>
                        <a:rPr lang="ru-RU" sz="2000" b="1" u="none" strike="noStrike">
                          <a:effectLst/>
                          <a:latin typeface="+mn-lt"/>
                        </a:rPr>
                        <a:t>34,4</a:t>
                      </a:r>
                      <a:endParaRPr lang="ru-RU" sz="2000" b="1" i="0" u="none" strike="noStrike">
                        <a:solidFill>
                          <a:srgbClr val="000000"/>
                        </a:solidFill>
                        <a:effectLst/>
                        <a:latin typeface="+mn-lt"/>
                      </a:endParaRPr>
                    </a:p>
                  </a:txBody>
                  <a:tcPr marL="6350" marR="6350" marT="6350" marB="0" anchor="b"/>
                </a:tc>
                <a:tc>
                  <a:txBody>
                    <a:bodyPr/>
                    <a:lstStyle/>
                    <a:p>
                      <a:pPr algn="r" fontAlgn="b"/>
                      <a:r>
                        <a:rPr lang="ru-RU" sz="2000" b="1" u="none" strike="noStrike">
                          <a:effectLst/>
                          <a:latin typeface="+mn-lt"/>
                        </a:rPr>
                        <a:t>35,9</a:t>
                      </a:r>
                      <a:endParaRPr lang="ru-RU" sz="2000" b="1" i="0" u="none" strike="noStrike">
                        <a:solidFill>
                          <a:srgbClr val="000000"/>
                        </a:solidFill>
                        <a:effectLst/>
                        <a:latin typeface="+mn-lt"/>
                      </a:endParaRPr>
                    </a:p>
                  </a:txBody>
                  <a:tcPr marL="6350" marR="6350" marT="6350" marB="0" anchor="b"/>
                </a:tc>
                <a:tc>
                  <a:txBody>
                    <a:bodyPr/>
                    <a:lstStyle/>
                    <a:p>
                      <a:pPr algn="r" fontAlgn="b"/>
                      <a:r>
                        <a:rPr lang="ru-RU" sz="2000" b="1" u="none" strike="noStrike">
                          <a:effectLst/>
                          <a:latin typeface="+mn-lt"/>
                        </a:rPr>
                        <a:t>37,3</a:t>
                      </a:r>
                      <a:endParaRPr lang="ru-RU" sz="2000" b="1" i="0" u="none" strike="noStrike">
                        <a:solidFill>
                          <a:srgbClr val="000000"/>
                        </a:solidFill>
                        <a:effectLst/>
                        <a:latin typeface="+mn-lt"/>
                      </a:endParaRPr>
                    </a:p>
                  </a:txBody>
                  <a:tcPr marL="6350" marR="6350" marT="6350" marB="0" anchor="b"/>
                </a:tc>
                <a:tc>
                  <a:txBody>
                    <a:bodyPr/>
                    <a:lstStyle/>
                    <a:p>
                      <a:pPr algn="r" fontAlgn="b"/>
                      <a:r>
                        <a:rPr lang="ru-RU" sz="2000" b="1" u="none" strike="noStrike" dirty="0">
                          <a:effectLst/>
                          <a:latin typeface="+mn-lt"/>
                        </a:rPr>
                        <a:t>38,6</a:t>
                      </a:r>
                      <a:endParaRPr lang="ru-RU" sz="2000" b="1" i="0" u="none" strike="noStrike" dirty="0">
                        <a:solidFill>
                          <a:srgbClr val="000000"/>
                        </a:solidFill>
                        <a:effectLst/>
                        <a:latin typeface="+mn-lt"/>
                      </a:endParaRPr>
                    </a:p>
                  </a:txBody>
                  <a:tcPr marL="6350" marR="6350" marT="6350" marB="0" anchor="b"/>
                </a:tc>
              </a:tr>
              <a:tr h="684464">
                <a:tc>
                  <a:txBody>
                    <a:bodyPr/>
                    <a:lstStyle/>
                    <a:p>
                      <a:pPr algn="l" fontAlgn="ctr"/>
                      <a:r>
                        <a:rPr lang="ka-GE" sz="2000" b="1" u="none" strike="noStrike">
                          <a:effectLst/>
                          <a:latin typeface="+mn-lt"/>
                        </a:rPr>
                        <a:t>პროფესიული</a:t>
                      </a:r>
                      <a:endParaRPr lang="ka-GE" sz="2000" b="1" i="0" u="none" strike="noStrike">
                        <a:solidFill>
                          <a:srgbClr val="000000"/>
                        </a:solidFill>
                        <a:effectLst/>
                        <a:latin typeface="+mn-lt"/>
                      </a:endParaRPr>
                    </a:p>
                  </a:txBody>
                  <a:tcPr marL="6350" marR="6350" marT="6350" marB="0" anchor="ctr"/>
                </a:tc>
                <a:tc>
                  <a:txBody>
                    <a:bodyPr/>
                    <a:lstStyle/>
                    <a:p>
                      <a:pPr algn="r" fontAlgn="b"/>
                      <a:r>
                        <a:rPr lang="ru-RU" sz="2000" b="1" u="none" strike="noStrike">
                          <a:effectLst/>
                          <a:latin typeface="+mn-lt"/>
                        </a:rPr>
                        <a:t>20,1</a:t>
                      </a:r>
                      <a:endParaRPr lang="ru-RU" sz="2000" b="1" i="0" u="none" strike="noStrike">
                        <a:solidFill>
                          <a:srgbClr val="000000"/>
                        </a:solidFill>
                        <a:effectLst/>
                        <a:latin typeface="+mn-lt"/>
                      </a:endParaRPr>
                    </a:p>
                  </a:txBody>
                  <a:tcPr marL="6350" marR="6350" marT="6350" marB="0" anchor="b"/>
                </a:tc>
                <a:tc>
                  <a:txBody>
                    <a:bodyPr/>
                    <a:lstStyle/>
                    <a:p>
                      <a:pPr algn="r" fontAlgn="b"/>
                      <a:r>
                        <a:rPr lang="ru-RU" sz="2000" b="1" u="none" strike="noStrike" dirty="0">
                          <a:effectLst/>
                          <a:latin typeface="+mn-lt"/>
                        </a:rPr>
                        <a:t>19,1</a:t>
                      </a:r>
                      <a:endParaRPr lang="ru-RU" sz="2000" b="1" i="0" u="none" strike="noStrike" dirty="0">
                        <a:solidFill>
                          <a:srgbClr val="000000"/>
                        </a:solidFill>
                        <a:effectLst/>
                        <a:latin typeface="+mn-lt"/>
                      </a:endParaRPr>
                    </a:p>
                  </a:txBody>
                  <a:tcPr marL="6350" marR="6350" marT="6350" marB="0" anchor="b"/>
                </a:tc>
                <a:tc>
                  <a:txBody>
                    <a:bodyPr/>
                    <a:lstStyle/>
                    <a:p>
                      <a:pPr algn="r" fontAlgn="b"/>
                      <a:r>
                        <a:rPr lang="ru-RU" sz="2000" b="1" u="none" strike="noStrike">
                          <a:effectLst/>
                          <a:latin typeface="+mn-lt"/>
                        </a:rPr>
                        <a:t>18,8</a:t>
                      </a:r>
                      <a:endParaRPr lang="ru-RU" sz="2000" b="1" i="0" u="none" strike="noStrike">
                        <a:solidFill>
                          <a:srgbClr val="000000"/>
                        </a:solidFill>
                        <a:effectLst/>
                        <a:latin typeface="+mn-lt"/>
                      </a:endParaRPr>
                    </a:p>
                  </a:txBody>
                  <a:tcPr marL="6350" marR="6350" marT="6350" marB="0" anchor="b"/>
                </a:tc>
                <a:tc>
                  <a:txBody>
                    <a:bodyPr/>
                    <a:lstStyle/>
                    <a:p>
                      <a:pPr algn="r" fontAlgn="b"/>
                      <a:r>
                        <a:rPr lang="ru-RU" sz="2000" b="1" u="none" strike="noStrike">
                          <a:effectLst/>
                          <a:latin typeface="+mn-lt"/>
                        </a:rPr>
                        <a:t>17,8</a:t>
                      </a:r>
                      <a:endParaRPr lang="ru-RU" sz="2000" b="1" i="0" u="none" strike="noStrike">
                        <a:solidFill>
                          <a:srgbClr val="000000"/>
                        </a:solidFill>
                        <a:effectLst/>
                        <a:latin typeface="+mn-lt"/>
                      </a:endParaRPr>
                    </a:p>
                  </a:txBody>
                  <a:tcPr marL="6350" marR="6350" marT="6350" marB="0" anchor="b"/>
                </a:tc>
                <a:tc>
                  <a:txBody>
                    <a:bodyPr/>
                    <a:lstStyle/>
                    <a:p>
                      <a:pPr algn="r" fontAlgn="b"/>
                      <a:r>
                        <a:rPr lang="ru-RU" sz="2000" b="1" u="none" strike="noStrike" dirty="0">
                          <a:effectLst/>
                          <a:latin typeface="+mn-lt"/>
                        </a:rPr>
                        <a:t>17,0</a:t>
                      </a:r>
                      <a:endParaRPr lang="ru-RU" sz="2000" b="1" i="0" u="none" strike="noStrike" dirty="0">
                        <a:solidFill>
                          <a:srgbClr val="000000"/>
                        </a:solidFill>
                        <a:effectLst/>
                        <a:latin typeface="+mn-lt"/>
                      </a:endParaRPr>
                    </a:p>
                  </a:txBody>
                  <a:tcPr marL="6350" marR="6350" marT="6350" marB="0" anchor="b"/>
                </a:tc>
              </a:tr>
              <a:tr h="684464">
                <a:tc>
                  <a:txBody>
                    <a:bodyPr/>
                    <a:lstStyle/>
                    <a:p>
                      <a:pPr algn="l" fontAlgn="ctr"/>
                      <a:r>
                        <a:rPr lang="ka-GE" sz="2000" b="1" u="none" strike="noStrike" dirty="0">
                          <a:effectLst/>
                          <a:latin typeface="+mn-lt"/>
                        </a:rPr>
                        <a:t>უმაღლესი</a:t>
                      </a:r>
                      <a:endParaRPr lang="ka-GE" sz="2000" b="1" i="0" u="none" strike="noStrike" dirty="0">
                        <a:solidFill>
                          <a:srgbClr val="000000"/>
                        </a:solidFill>
                        <a:effectLst/>
                        <a:latin typeface="+mn-lt"/>
                      </a:endParaRPr>
                    </a:p>
                  </a:txBody>
                  <a:tcPr marL="6350" marR="6350" marT="6350" marB="0" anchor="ctr"/>
                </a:tc>
                <a:tc>
                  <a:txBody>
                    <a:bodyPr/>
                    <a:lstStyle/>
                    <a:p>
                      <a:pPr algn="r" fontAlgn="b"/>
                      <a:r>
                        <a:rPr lang="ru-RU" sz="2000" b="1" u="none" strike="noStrike">
                          <a:effectLst/>
                          <a:latin typeface="+mn-lt"/>
                        </a:rPr>
                        <a:t>41,6</a:t>
                      </a:r>
                      <a:endParaRPr lang="ru-RU" sz="2000" b="1" i="0" u="none" strike="noStrike">
                        <a:solidFill>
                          <a:srgbClr val="000000"/>
                        </a:solidFill>
                        <a:effectLst/>
                        <a:latin typeface="+mn-lt"/>
                      </a:endParaRPr>
                    </a:p>
                  </a:txBody>
                  <a:tcPr marL="6350" marR="6350" marT="6350" marB="0" anchor="b"/>
                </a:tc>
                <a:tc>
                  <a:txBody>
                    <a:bodyPr/>
                    <a:lstStyle/>
                    <a:p>
                      <a:pPr algn="r" fontAlgn="b"/>
                      <a:r>
                        <a:rPr lang="ru-RU" sz="2000" b="1" u="none" strike="noStrike" dirty="0">
                          <a:effectLst/>
                          <a:latin typeface="+mn-lt"/>
                        </a:rPr>
                        <a:t>42,8</a:t>
                      </a:r>
                      <a:endParaRPr lang="ru-RU" sz="2000" b="1" i="0" u="none" strike="noStrike" dirty="0">
                        <a:solidFill>
                          <a:srgbClr val="000000"/>
                        </a:solidFill>
                        <a:effectLst/>
                        <a:latin typeface="+mn-lt"/>
                      </a:endParaRPr>
                    </a:p>
                  </a:txBody>
                  <a:tcPr marL="6350" marR="6350" marT="6350" marB="0" anchor="b"/>
                </a:tc>
                <a:tc>
                  <a:txBody>
                    <a:bodyPr/>
                    <a:lstStyle/>
                    <a:p>
                      <a:pPr algn="r" fontAlgn="b"/>
                      <a:r>
                        <a:rPr lang="ru-RU" sz="2000" b="1" u="none" strike="noStrike" dirty="0">
                          <a:effectLst/>
                          <a:latin typeface="+mn-lt"/>
                        </a:rPr>
                        <a:t>41,4</a:t>
                      </a:r>
                      <a:endParaRPr lang="ru-RU" sz="2000" b="1" i="0" u="none" strike="noStrike" dirty="0">
                        <a:solidFill>
                          <a:srgbClr val="000000"/>
                        </a:solidFill>
                        <a:effectLst/>
                        <a:latin typeface="+mn-lt"/>
                      </a:endParaRPr>
                    </a:p>
                  </a:txBody>
                  <a:tcPr marL="6350" marR="6350" marT="6350" marB="0" anchor="b"/>
                </a:tc>
                <a:tc>
                  <a:txBody>
                    <a:bodyPr/>
                    <a:lstStyle/>
                    <a:p>
                      <a:pPr algn="r" fontAlgn="b"/>
                      <a:r>
                        <a:rPr lang="ru-RU" sz="2000" b="1" u="none" strike="noStrike">
                          <a:effectLst/>
                          <a:latin typeface="+mn-lt"/>
                        </a:rPr>
                        <a:t>41,2</a:t>
                      </a:r>
                      <a:endParaRPr lang="ru-RU" sz="2000" b="1" i="0" u="none" strike="noStrike">
                        <a:solidFill>
                          <a:srgbClr val="000000"/>
                        </a:solidFill>
                        <a:effectLst/>
                        <a:latin typeface="+mn-lt"/>
                      </a:endParaRPr>
                    </a:p>
                  </a:txBody>
                  <a:tcPr marL="6350" marR="6350" marT="6350" marB="0" anchor="b"/>
                </a:tc>
                <a:tc>
                  <a:txBody>
                    <a:bodyPr/>
                    <a:lstStyle/>
                    <a:p>
                      <a:pPr algn="r" fontAlgn="b"/>
                      <a:r>
                        <a:rPr lang="ru-RU" sz="2000" b="1" u="none" strike="noStrike">
                          <a:effectLst/>
                          <a:latin typeface="+mn-lt"/>
                        </a:rPr>
                        <a:t>40,5</a:t>
                      </a:r>
                      <a:endParaRPr lang="ru-RU" sz="2000" b="1" i="0" u="none" strike="noStrike">
                        <a:solidFill>
                          <a:srgbClr val="000000"/>
                        </a:solidFill>
                        <a:effectLst/>
                        <a:latin typeface="+mn-lt"/>
                      </a:endParaRPr>
                    </a:p>
                  </a:txBody>
                  <a:tcPr marL="6350" marR="6350" marT="6350" marB="0" anchor="b"/>
                </a:tc>
              </a:tr>
              <a:tr h="684464">
                <a:tc>
                  <a:txBody>
                    <a:bodyPr/>
                    <a:lstStyle/>
                    <a:p>
                      <a:pPr algn="l" fontAlgn="ctr"/>
                      <a:r>
                        <a:rPr lang="ka-GE" sz="2000" b="1" u="none" strike="noStrike">
                          <a:effectLst/>
                          <a:latin typeface="+mn-lt"/>
                        </a:rPr>
                        <a:t>განათლების გარეშე</a:t>
                      </a:r>
                      <a:endParaRPr lang="ka-GE" sz="2000" b="1" i="0" u="none" strike="noStrike">
                        <a:solidFill>
                          <a:srgbClr val="000000"/>
                        </a:solidFill>
                        <a:effectLst/>
                        <a:latin typeface="+mn-lt"/>
                      </a:endParaRPr>
                    </a:p>
                  </a:txBody>
                  <a:tcPr marL="6350" marR="6350" marT="6350" marB="0" anchor="ctr"/>
                </a:tc>
                <a:tc>
                  <a:txBody>
                    <a:bodyPr/>
                    <a:lstStyle/>
                    <a:p>
                      <a:pPr algn="r" fontAlgn="b"/>
                      <a:r>
                        <a:rPr lang="ru-RU" sz="2000" b="1" u="none" strike="noStrike">
                          <a:effectLst/>
                          <a:latin typeface="+mn-lt"/>
                        </a:rPr>
                        <a:t>0,1</a:t>
                      </a:r>
                      <a:endParaRPr lang="ru-RU" sz="2000" b="1" i="0" u="none" strike="noStrike">
                        <a:solidFill>
                          <a:srgbClr val="000000"/>
                        </a:solidFill>
                        <a:effectLst/>
                        <a:latin typeface="+mn-lt"/>
                      </a:endParaRPr>
                    </a:p>
                  </a:txBody>
                  <a:tcPr marL="6350" marR="6350" marT="6350" marB="0" anchor="b"/>
                </a:tc>
                <a:tc>
                  <a:txBody>
                    <a:bodyPr/>
                    <a:lstStyle/>
                    <a:p>
                      <a:pPr algn="r" fontAlgn="b"/>
                      <a:r>
                        <a:rPr lang="ru-RU" sz="2000" b="1" u="none" strike="noStrike">
                          <a:effectLst/>
                          <a:latin typeface="+mn-lt"/>
                        </a:rPr>
                        <a:t>0,1</a:t>
                      </a:r>
                      <a:endParaRPr lang="ru-RU" sz="2000" b="1" i="0" u="none" strike="noStrike">
                        <a:solidFill>
                          <a:srgbClr val="000000"/>
                        </a:solidFill>
                        <a:effectLst/>
                        <a:latin typeface="+mn-lt"/>
                      </a:endParaRPr>
                    </a:p>
                  </a:txBody>
                  <a:tcPr marL="6350" marR="6350" marT="6350" marB="0" anchor="b"/>
                </a:tc>
                <a:tc>
                  <a:txBody>
                    <a:bodyPr/>
                    <a:lstStyle/>
                    <a:p>
                      <a:pPr algn="r" fontAlgn="b"/>
                      <a:r>
                        <a:rPr lang="ru-RU" sz="2000" b="1" u="none" strike="noStrike" dirty="0">
                          <a:effectLst/>
                          <a:latin typeface="+mn-lt"/>
                        </a:rPr>
                        <a:t>0,1</a:t>
                      </a:r>
                      <a:endParaRPr lang="ru-RU" sz="2000" b="1" i="0" u="none" strike="noStrike" dirty="0">
                        <a:solidFill>
                          <a:srgbClr val="000000"/>
                        </a:solidFill>
                        <a:effectLst/>
                        <a:latin typeface="+mn-lt"/>
                      </a:endParaRPr>
                    </a:p>
                  </a:txBody>
                  <a:tcPr marL="6350" marR="6350" marT="6350" marB="0" anchor="b"/>
                </a:tc>
                <a:tc>
                  <a:txBody>
                    <a:bodyPr/>
                    <a:lstStyle/>
                    <a:p>
                      <a:pPr algn="r" fontAlgn="b"/>
                      <a:r>
                        <a:rPr lang="ru-RU" sz="2000" b="1" u="none" strike="noStrike" dirty="0">
                          <a:effectLst/>
                          <a:latin typeface="+mn-lt"/>
                        </a:rPr>
                        <a:t>0,1</a:t>
                      </a:r>
                      <a:endParaRPr lang="ru-RU" sz="2000" b="1" i="0" u="none" strike="noStrike" dirty="0">
                        <a:solidFill>
                          <a:srgbClr val="000000"/>
                        </a:solidFill>
                        <a:effectLst/>
                        <a:latin typeface="+mn-lt"/>
                      </a:endParaRPr>
                    </a:p>
                  </a:txBody>
                  <a:tcPr marL="6350" marR="6350" marT="6350" marB="0" anchor="b"/>
                </a:tc>
                <a:tc>
                  <a:txBody>
                    <a:bodyPr/>
                    <a:lstStyle/>
                    <a:p>
                      <a:pPr algn="r" fontAlgn="b"/>
                      <a:r>
                        <a:rPr lang="ru-RU" sz="2000" b="1" u="none" strike="noStrike">
                          <a:effectLst/>
                          <a:latin typeface="+mn-lt"/>
                        </a:rPr>
                        <a:t>0,1</a:t>
                      </a:r>
                      <a:endParaRPr lang="ru-RU" sz="2000" b="1" i="0" u="none" strike="noStrike">
                        <a:solidFill>
                          <a:srgbClr val="000000"/>
                        </a:solidFill>
                        <a:effectLst/>
                        <a:latin typeface="+mn-lt"/>
                      </a:endParaRPr>
                    </a:p>
                  </a:txBody>
                  <a:tcPr marL="6350" marR="6350" marT="6350" marB="0" anchor="b"/>
                </a:tc>
              </a:tr>
              <a:tr h="684464">
                <a:tc>
                  <a:txBody>
                    <a:bodyPr/>
                    <a:lstStyle/>
                    <a:p>
                      <a:pPr algn="l" fontAlgn="ctr"/>
                      <a:r>
                        <a:rPr lang="ka-GE" sz="2000" b="1" u="none" strike="noStrike">
                          <a:effectLst/>
                          <a:latin typeface="+mn-lt"/>
                        </a:rPr>
                        <a:t>სულ</a:t>
                      </a:r>
                      <a:endParaRPr lang="ka-GE" sz="2000" b="1" i="0" u="none" strike="noStrike">
                        <a:solidFill>
                          <a:srgbClr val="000000"/>
                        </a:solidFill>
                        <a:effectLst/>
                        <a:latin typeface="+mn-lt"/>
                      </a:endParaRPr>
                    </a:p>
                  </a:txBody>
                  <a:tcPr marL="6350" marR="6350" marT="6350" marB="0" anchor="ctr"/>
                </a:tc>
                <a:tc>
                  <a:txBody>
                    <a:bodyPr/>
                    <a:lstStyle/>
                    <a:p>
                      <a:pPr algn="r" fontAlgn="b"/>
                      <a:r>
                        <a:rPr lang="ru-RU" sz="2000" b="1" u="none" strike="noStrike">
                          <a:effectLst/>
                          <a:latin typeface="+mn-lt"/>
                        </a:rPr>
                        <a:t> 100,0</a:t>
                      </a:r>
                      <a:endParaRPr lang="ru-RU" sz="2000" b="1" i="0" u="none" strike="noStrike">
                        <a:solidFill>
                          <a:srgbClr val="000000"/>
                        </a:solidFill>
                        <a:effectLst/>
                        <a:latin typeface="+mn-lt"/>
                      </a:endParaRPr>
                    </a:p>
                  </a:txBody>
                  <a:tcPr marL="6350" marR="6350" marT="6350" marB="0" anchor="b"/>
                </a:tc>
                <a:tc>
                  <a:txBody>
                    <a:bodyPr/>
                    <a:lstStyle/>
                    <a:p>
                      <a:pPr algn="r" fontAlgn="b"/>
                      <a:r>
                        <a:rPr lang="ru-RU" sz="2000" b="1" u="none" strike="noStrike">
                          <a:effectLst/>
                          <a:latin typeface="+mn-lt"/>
                        </a:rPr>
                        <a:t> 100,0</a:t>
                      </a:r>
                      <a:endParaRPr lang="ru-RU" sz="2000" b="1" i="0" u="none" strike="noStrike">
                        <a:solidFill>
                          <a:srgbClr val="000000"/>
                        </a:solidFill>
                        <a:effectLst/>
                        <a:latin typeface="+mn-lt"/>
                      </a:endParaRPr>
                    </a:p>
                  </a:txBody>
                  <a:tcPr marL="6350" marR="6350" marT="6350" marB="0" anchor="b"/>
                </a:tc>
                <a:tc>
                  <a:txBody>
                    <a:bodyPr/>
                    <a:lstStyle/>
                    <a:p>
                      <a:pPr algn="r" fontAlgn="b"/>
                      <a:r>
                        <a:rPr lang="ru-RU" sz="2000" b="1" u="none" strike="noStrike">
                          <a:effectLst/>
                          <a:latin typeface="+mn-lt"/>
                        </a:rPr>
                        <a:t> 100,0</a:t>
                      </a:r>
                      <a:endParaRPr lang="ru-RU" sz="2000" b="1" i="0" u="none" strike="noStrike">
                        <a:solidFill>
                          <a:srgbClr val="000000"/>
                        </a:solidFill>
                        <a:effectLst/>
                        <a:latin typeface="+mn-lt"/>
                      </a:endParaRPr>
                    </a:p>
                  </a:txBody>
                  <a:tcPr marL="6350" marR="6350" marT="6350" marB="0" anchor="b"/>
                </a:tc>
                <a:tc>
                  <a:txBody>
                    <a:bodyPr/>
                    <a:lstStyle/>
                    <a:p>
                      <a:pPr algn="r" fontAlgn="b"/>
                      <a:r>
                        <a:rPr lang="ru-RU" sz="2000" b="1" u="none" strike="noStrike" dirty="0">
                          <a:effectLst/>
                          <a:latin typeface="+mn-lt"/>
                        </a:rPr>
                        <a:t> 100,0</a:t>
                      </a:r>
                      <a:endParaRPr lang="ru-RU" sz="2000" b="1" i="0" u="none" strike="noStrike" dirty="0">
                        <a:solidFill>
                          <a:srgbClr val="000000"/>
                        </a:solidFill>
                        <a:effectLst/>
                        <a:latin typeface="+mn-lt"/>
                      </a:endParaRPr>
                    </a:p>
                  </a:txBody>
                  <a:tcPr marL="6350" marR="6350" marT="6350" marB="0" anchor="b"/>
                </a:tc>
                <a:tc>
                  <a:txBody>
                    <a:bodyPr/>
                    <a:lstStyle/>
                    <a:p>
                      <a:pPr algn="r" fontAlgn="b"/>
                      <a:r>
                        <a:rPr lang="ru-RU" sz="2000" b="1" u="none" strike="noStrike" dirty="0">
                          <a:effectLst/>
                          <a:latin typeface="+mn-lt"/>
                        </a:rPr>
                        <a:t> 100,0</a:t>
                      </a:r>
                      <a:endParaRPr lang="ru-RU" sz="2000" b="1" i="0" u="none" strike="noStrike" dirty="0">
                        <a:solidFill>
                          <a:srgbClr val="000000"/>
                        </a:solidFill>
                        <a:effectLst/>
                        <a:latin typeface="+mn-lt"/>
                      </a:endParaRPr>
                    </a:p>
                  </a:txBody>
                  <a:tcPr marL="6350" marR="6350" marT="6350" marB="0" anchor="b"/>
                </a:tc>
              </a:tr>
            </a:tbl>
          </a:graphicData>
        </a:graphic>
      </p:graphicFrame>
    </p:spTree>
    <p:extLst>
      <p:ext uri="{BB962C8B-B14F-4D97-AF65-F5344CB8AC3E}">
        <p14:creationId xmlns:p14="http://schemas.microsoft.com/office/powerpoint/2010/main" val="25797521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1423" y="624110"/>
            <a:ext cx="9743189" cy="790804"/>
          </a:xfrm>
        </p:spPr>
        <p:txBody>
          <a:bodyPr>
            <a:normAutofit/>
          </a:bodyPr>
          <a:lstStyle/>
          <a:p>
            <a:pPr algn="just"/>
            <a:r>
              <a:rPr lang="en-US" sz="2800" b="1">
                <a:solidFill>
                  <a:srgbClr val="0070C0"/>
                </a:solidFill>
              </a:rPr>
              <a:t>jobs.ge-</a:t>
            </a:r>
            <a:r>
              <a:rPr lang="ka-GE" sz="2800" b="1" dirty="0">
                <a:solidFill>
                  <a:srgbClr val="0070C0"/>
                </a:solidFill>
              </a:rPr>
              <a:t>ზე გამოქვეყნებული ვაკანსიების რაოდენობა</a:t>
            </a:r>
            <a:endParaRPr lang="ru-RU" sz="2800" b="1">
              <a:solidFill>
                <a:srgbClr val="0070C0"/>
              </a:solidFill>
            </a:endParaRPr>
          </a:p>
        </p:txBody>
      </p:sp>
      <p:pic>
        <p:nvPicPr>
          <p:cNvPr id="4" name="Объект 3"/>
          <p:cNvPicPr>
            <a:picLocks noGrp="1" noChangeAspect="1"/>
          </p:cNvPicPr>
          <p:nvPr>
            <p:ph idx="1"/>
          </p:nvPr>
        </p:nvPicPr>
        <p:blipFill rotWithShape="1">
          <a:blip r:embed="rId2"/>
          <a:srcRect l="26480" t="36721" r="4305" b="22215"/>
          <a:stretch/>
        </p:blipFill>
        <p:spPr>
          <a:xfrm>
            <a:off x="516556" y="2030930"/>
            <a:ext cx="11675444" cy="3975235"/>
          </a:xfrm>
          <a:prstGeom prst="rect">
            <a:avLst/>
          </a:prstGeom>
        </p:spPr>
      </p:pic>
    </p:spTree>
    <p:extLst>
      <p:ext uri="{BB962C8B-B14F-4D97-AF65-F5344CB8AC3E}">
        <p14:creationId xmlns:p14="http://schemas.microsoft.com/office/powerpoint/2010/main" val="17892804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19175" y="624110"/>
            <a:ext cx="9685437" cy="723427"/>
          </a:xfrm>
        </p:spPr>
        <p:txBody>
          <a:bodyPr>
            <a:noAutofit/>
          </a:bodyPr>
          <a:lstStyle/>
          <a:p>
            <a:r>
              <a:rPr lang="en-US" sz="2800" b="1" dirty="0">
                <a:solidFill>
                  <a:srgbClr val="0070C0"/>
                </a:solidFill>
              </a:rPr>
              <a:t>Jobs.ge-</a:t>
            </a:r>
            <a:r>
              <a:rPr lang="ka-GE" sz="2800" b="1" dirty="0">
                <a:solidFill>
                  <a:srgbClr val="0070C0"/>
                </a:solidFill>
              </a:rPr>
              <a:t>ზე გამოქვეყნებული ვაკანსიების რაოდენობა</a:t>
            </a:r>
            <a:endParaRPr lang="ru-RU" sz="2800" b="1" dirty="0">
              <a:solidFill>
                <a:srgbClr val="0070C0"/>
              </a:solidFill>
            </a:endParaRPr>
          </a:p>
        </p:txBody>
      </p:sp>
      <p:sp>
        <p:nvSpPr>
          <p:cNvPr id="3" name="Объект 2"/>
          <p:cNvSpPr>
            <a:spLocks noGrp="1"/>
          </p:cNvSpPr>
          <p:nvPr>
            <p:ph idx="1"/>
          </p:nvPr>
        </p:nvSpPr>
        <p:spPr>
          <a:xfrm>
            <a:off x="1174282" y="1347537"/>
            <a:ext cx="10330330" cy="5510463"/>
          </a:xfrm>
        </p:spPr>
        <p:txBody>
          <a:bodyPr>
            <a:noAutofit/>
          </a:bodyPr>
          <a:lstStyle/>
          <a:p>
            <a:pPr marL="0" indent="0" algn="just">
              <a:buNone/>
            </a:pPr>
            <a:r>
              <a:rPr lang="ka-GE" sz="2400" dirty="0" smtClean="0"/>
              <a:t>2024 </a:t>
            </a:r>
            <a:r>
              <a:rPr lang="ka-GE" sz="2400" dirty="0"/>
              <a:t>წელს ყველაზე მეტი ვაკანსია გამოქვეყნდა გაყიდვებისა და შესყიდვების (20%), ადმინისტრაციისა და მენეჯმენტისა (19%) და ფინანსებისა და სტატისტიკის (15%) კატეგორიებში</a:t>
            </a:r>
            <a:r>
              <a:rPr lang="ka-GE" sz="2400" dirty="0" smtClean="0"/>
              <a:t>.</a:t>
            </a:r>
          </a:p>
          <a:p>
            <a:pPr marL="0" indent="0" algn="just">
              <a:buNone/>
            </a:pPr>
            <a:r>
              <a:rPr lang="en-US" sz="2400" dirty="0"/>
              <a:t>Jobs.ge-</a:t>
            </a:r>
            <a:r>
              <a:rPr lang="ka-GE" sz="2400" dirty="0"/>
              <a:t>ზე გამოქვეყნებული ვაკანსიების რაოდენობა კატეგორიების მიხედვით (2025 წლის თებერვლიდან 2025 წლის აპრილის ჩათვლით):</a:t>
            </a:r>
            <a:br>
              <a:rPr lang="ka-GE" sz="2400" dirty="0"/>
            </a:br>
            <a:r>
              <a:rPr lang="ka-GE" sz="2400" dirty="0"/>
              <a:t>– 3,754 ვაკანსია გამოქვეყნდა ფინანსებისა და სტატისტიკის კატეგორიაში, რაც 2024 წლის შესაბამის პერიოდთან შედარებით, 6.0%-ით ნაკლებია.</a:t>
            </a:r>
            <a:br>
              <a:rPr lang="ka-GE" sz="2400" dirty="0"/>
            </a:br>
            <a:r>
              <a:rPr lang="ka-GE" sz="2400" dirty="0"/>
              <a:t>– 709 ვაკანსია გამოქვეყნდა ინფორმაციული ტექნოლოგიებისა და პროგრამირების კატეგორიაში, რაც 2024 წლის შესაბამის პერიოდთან შედარებით, 14.5%-ით ნაკლებია.</a:t>
            </a:r>
            <a:br>
              <a:rPr lang="ka-GE" sz="2400" dirty="0"/>
            </a:br>
            <a:r>
              <a:rPr lang="ka-GE" sz="2400" dirty="0"/>
              <a:t>– 4,449 ვაკანსია გამოქვეყნდა გაყიდვებისა და შესყიდვების კატეგორიაში, რაც 2024 წლის შესაბამის პერიოდთან შედარებით, 16.3%-ით ნაკლებია.</a:t>
            </a:r>
            <a:endParaRPr lang="ka-GE" sz="2400" dirty="0" smtClean="0"/>
          </a:p>
          <a:p>
            <a:pPr marL="0" indent="0" algn="just">
              <a:buNone/>
            </a:pPr>
            <a:r>
              <a:rPr lang="ka-GE" sz="2400" dirty="0" smtClean="0"/>
              <a:t> </a:t>
            </a:r>
            <a:endParaRPr lang="ru-RU" sz="2400" dirty="0"/>
          </a:p>
        </p:txBody>
      </p:sp>
    </p:spTree>
    <p:extLst>
      <p:ext uri="{BB962C8B-B14F-4D97-AF65-F5344CB8AC3E}">
        <p14:creationId xmlns:p14="http://schemas.microsoft.com/office/powerpoint/2010/main" val="40011450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3568161344"/>
              </p:ext>
            </p:extLst>
          </p:nvPr>
        </p:nvGraphicFramePr>
        <p:xfrm>
          <a:off x="1617046" y="624113"/>
          <a:ext cx="9887565" cy="5949946"/>
        </p:xfrm>
        <a:graphic>
          <a:graphicData uri="http://schemas.openxmlformats.org/drawingml/2006/table">
            <a:tbl>
              <a:tblPr>
                <a:tableStyleId>{5C22544A-7EE6-4342-B048-85BDC9FD1C3A}</a:tableStyleId>
              </a:tblPr>
              <a:tblGrid>
                <a:gridCol w="1561195"/>
                <a:gridCol w="1561195"/>
                <a:gridCol w="1561195"/>
                <a:gridCol w="1561195"/>
                <a:gridCol w="1561195"/>
                <a:gridCol w="2081590"/>
              </a:tblGrid>
              <a:tr h="2922958">
                <a:tc>
                  <a:txBody>
                    <a:bodyPr/>
                    <a:lstStyle/>
                    <a:p>
                      <a:pPr algn="ctr" fontAlgn="b"/>
                      <a:r>
                        <a:rPr lang="ka-GE" sz="1600" b="1" i="0" u="none" strike="noStrike" dirty="0" smtClean="0">
                          <a:solidFill>
                            <a:srgbClr val="000000"/>
                          </a:solidFill>
                          <a:effectLst/>
                          <a:latin typeface="+mn-lt"/>
                        </a:rPr>
                        <a:t>წელი</a:t>
                      </a:r>
                      <a:endParaRPr lang="ru-RU" sz="1600" b="1" i="0" u="none" strike="noStrike" dirty="0">
                        <a:solidFill>
                          <a:srgbClr val="000000"/>
                        </a:solidFill>
                        <a:effectLst/>
                        <a:latin typeface="+mn-lt"/>
                      </a:endParaRPr>
                    </a:p>
                  </a:txBody>
                  <a:tcPr marL="6164" marR="6164" marT="6164" marB="0" anchor="b"/>
                </a:tc>
                <a:tc>
                  <a:txBody>
                    <a:bodyPr/>
                    <a:lstStyle/>
                    <a:p>
                      <a:pPr algn="ctr" fontAlgn="b"/>
                      <a:r>
                        <a:rPr lang="ka-GE" sz="1600" b="1" u="none" strike="noStrike" dirty="0" smtClean="0">
                          <a:effectLst/>
                        </a:rPr>
                        <a:t>დასაქმებულთა</a:t>
                      </a:r>
                      <a:r>
                        <a:rPr lang="ka-GE" sz="1600" b="1" u="none" strike="noStrike" baseline="0" dirty="0" smtClean="0">
                          <a:effectLst/>
                        </a:rPr>
                        <a:t> რაოდენობა</a:t>
                      </a:r>
                    </a:p>
                    <a:p>
                      <a:pPr algn="ctr" fontAlgn="b"/>
                      <a:r>
                        <a:rPr lang="ka-GE" sz="1600" b="1" i="0" u="none" strike="noStrike" baseline="0" dirty="0" smtClean="0">
                          <a:solidFill>
                            <a:srgbClr val="000000"/>
                          </a:solidFill>
                          <a:effectLst/>
                          <a:latin typeface="Calibri" panose="020F0502020204030204" pitchFamily="34" charset="0"/>
                        </a:rPr>
                        <a:t>ათ. კაცი</a:t>
                      </a:r>
                      <a:endParaRPr lang="ka-GE" sz="1600" b="1" i="0" u="none" strike="noStrike" dirty="0">
                        <a:solidFill>
                          <a:srgbClr val="000000"/>
                        </a:solidFill>
                        <a:effectLst/>
                        <a:latin typeface="Calibri" panose="020F0502020204030204" pitchFamily="34" charset="0"/>
                      </a:endParaRPr>
                    </a:p>
                  </a:txBody>
                  <a:tcPr marL="6164" marR="6164" marT="6164" marB="0" anchor="b"/>
                </a:tc>
                <a:tc>
                  <a:txBody>
                    <a:bodyPr/>
                    <a:lstStyle/>
                    <a:p>
                      <a:pPr algn="ctr" fontAlgn="b"/>
                      <a:r>
                        <a:rPr lang="ka-GE" sz="1600" b="1" u="none" strike="noStrike" dirty="0">
                          <a:effectLst/>
                        </a:rPr>
                        <a:t>მშპ ერთ სულზე,  ლარი</a:t>
                      </a:r>
                      <a:endParaRPr lang="ka-GE" sz="1600" b="1" i="0" u="none" strike="noStrike" dirty="0">
                        <a:solidFill>
                          <a:srgbClr val="000000"/>
                        </a:solidFill>
                        <a:effectLst/>
                        <a:latin typeface="Calibri" panose="020F0502020204030204" pitchFamily="34" charset="0"/>
                      </a:endParaRPr>
                    </a:p>
                  </a:txBody>
                  <a:tcPr marL="6164" marR="6164" marT="6164" marB="0" anchor="b"/>
                </a:tc>
                <a:tc>
                  <a:txBody>
                    <a:bodyPr/>
                    <a:lstStyle/>
                    <a:p>
                      <a:pPr algn="ctr" fontAlgn="b"/>
                      <a:r>
                        <a:rPr lang="ka-GE" sz="1600" b="1" u="none" strike="noStrike" dirty="0" smtClean="0">
                          <a:effectLst/>
                        </a:rPr>
                        <a:t>კურსდამთავრებულებთა</a:t>
                      </a:r>
                      <a:r>
                        <a:rPr lang="ka-GE" sz="1600" b="1" u="none" strike="noStrike" baseline="0" dirty="0" smtClean="0">
                          <a:effectLst/>
                        </a:rPr>
                        <a:t> რაოდენობა</a:t>
                      </a:r>
                      <a:endParaRPr lang="ka-GE" sz="1600" b="1" i="0" u="none" strike="noStrike" dirty="0">
                        <a:solidFill>
                          <a:srgbClr val="000000"/>
                        </a:solidFill>
                        <a:effectLst/>
                        <a:latin typeface="Calibri" panose="020F0502020204030204" pitchFamily="34" charset="0"/>
                      </a:endParaRPr>
                    </a:p>
                  </a:txBody>
                  <a:tcPr marL="6164" marR="6164" marT="6164" marB="0" anchor="b"/>
                </a:tc>
                <a:tc>
                  <a:txBody>
                    <a:bodyPr/>
                    <a:lstStyle/>
                    <a:p>
                      <a:pPr algn="ctr" fontAlgn="b"/>
                      <a:r>
                        <a:rPr lang="ka-GE" sz="1600" b="1" u="none" strike="noStrike" dirty="0">
                          <a:effectLst/>
                        </a:rPr>
                        <a:t>საქართველოში განხორციელებული პირდაპირი უცხოური ინვესტიციები  მლნ.აშშ დოლარი</a:t>
                      </a:r>
                      <a:endParaRPr lang="ka-GE" sz="1600" b="1" i="0" u="none" strike="noStrike" dirty="0">
                        <a:solidFill>
                          <a:srgbClr val="000000"/>
                        </a:solidFill>
                        <a:effectLst/>
                        <a:latin typeface="Calibri" panose="020F0502020204030204" pitchFamily="34" charset="0"/>
                      </a:endParaRPr>
                    </a:p>
                  </a:txBody>
                  <a:tcPr marL="6164" marR="6164" marT="6164" marB="0" anchor="b"/>
                </a:tc>
                <a:tc>
                  <a:txBody>
                    <a:bodyPr/>
                    <a:lstStyle/>
                    <a:p>
                      <a:pPr algn="ctr" fontAlgn="ctr"/>
                      <a:r>
                        <a:rPr lang="ka-GE" sz="1600" b="1" u="none" strike="noStrike" dirty="0">
                          <a:effectLst/>
                        </a:rPr>
                        <a:t>15 წლის და უფროსი ასაკის საქართველოს არარეზიდენტი ვიზიტორების მიერ განხორციელებული ვიზიტების საშუალო თვიური რაოდენობა, </a:t>
                      </a:r>
                      <a:r>
                        <a:rPr lang="ka-GE" sz="1600" b="1" u="none" strike="noStrike" dirty="0" smtClean="0">
                          <a:effectLst/>
                        </a:rPr>
                        <a:t>ათასი კაცი</a:t>
                      </a:r>
                      <a:endParaRPr lang="ka-GE" sz="1600" b="1" i="0" u="none" strike="noStrike" dirty="0">
                        <a:solidFill>
                          <a:srgbClr val="000000"/>
                        </a:solidFill>
                        <a:effectLst/>
                        <a:latin typeface="Calibri" panose="020F0502020204030204" pitchFamily="34" charset="0"/>
                      </a:endParaRPr>
                    </a:p>
                  </a:txBody>
                  <a:tcPr marL="6164" marR="6164" marT="6164" marB="0" anchor="ctr"/>
                </a:tc>
              </a:tr>
              <a:tr h="252249">
                <a:tc>
                  <a:txBody>
                    <a:bodyPr/>
                    <a:lstStyle/>
                    <a:p>
                      <a:pPr algn="r" fontAlgn="b"/>
                      <a:r>
                        <a:rPr lang="ru-RU" sz="1600" b="0" u="none" strike="noStrike" dirty="0">
                          <a:effectLst/>
                        </a:rPr>
                        <a:t>2015</a:t>
                      </a:r>
                      <a:endParaRPr lang="ru-RU" sz="1600" b="0" i="0" u="none" strike="noStrike" dirty="0">
                        <a:solidFill>
                          <a:srgbClr val="000000"/>
                        </a:solidFill>
                        <a:effectLst/>
                        <a:latin typeface="Calibri" panose="020F0502020204030204" pitchFamily="34" charset="0"/>
                      </a:endParaRPr>
                    </a:p>
                  </a:txBody>
                  <a:tcPr marL="6164" marR="6164" marT="6164" marB="0" anchor="b"/>
                </a:tc>
                <a:tc>
                  <a:txBody>
                    <a:bodyPr/>
                    <a:lstStyle/>
                    <a:p>
                      <a:pPr algn="r" fontAlgn="ctr"/>
                      <a:r>
                        <a:rPr lang="ru-RU" sz="1600" b="0" u="none" strike="noStrike">
                          <a:effectLst/>
                        </a:rPr>
                        <a:t>1308,5</a:t>
                      </a:r>
                      <a:endParaRPr lang="ru-RU" sz="1600" b="0" i="0" u="none" strike="noStrike">
                        <a:solidFill>
                          <a:srgbClr val="000000"/>
                        </a:solidFill>
                        <a:effectLst/>
                        <a:latin typeface="Arial" panose="020B0604020202020204" pitchFamily="34" charset="0"/>
                      </a:endParaRPr>
                    </a:p>
                  </a:txBody>
                  <a:tcPr marL="6164" marR="6164" marT="6164" marB="0" anchor="ctr"/>
                </a:tc>
                <a:tc>
                  <a:txBody>
                    <a:bodyPr/>
                    <a:lstStyle/>
                    <a:p>
                      <a:pPr algn="l" fontAlgn="ctr"/>
                      <a:r>
                        <a:rPr lang="ru-RU" sz="1600" b="0" u="none" strike="noStrike">
                          <a:effectLst/>
                        </a:rPr>
                        <a:t>    9 274,0 </a:t>
                      </a:r>
                      <a:endParaRPr lang="ru-RU" sz="1600" b="0" i="0" u="none" strike="noStrike">
                        <a:solidFill>
                          <a:srgbClr val="000000"/>
                        </a:solidFill>
                        <a:effectLst/>
                        <a:latin typeface="Arial" panose="020B0604020202020204" pitchFamily="34" charset="0"/>
                      </a:endParaRPr>
                    </a:p>
                  </a:txBody>
                  <a:tcPr marL="6164" marR="6164" marT="6164" marB="0" anchor="ctr"/>
                </a:tc>
                <a:tc>
                  <a:txBody>
                    <a:bodyPr/>
                    <a:lstStyle/>
                    <a:p>
                      <a:pPr algn="r" fontAlgn="b"/>
                      <a:r>
                        <a:rPr lang="ru-RU" sz="1600" b="0" u="none" strike="noStrike">
                          <a:effectLst/>
                        </a:rPr>
                        <a:t>   22 342 </a:t>
                      </a:r>
                      <a:endParaRPr lang="ru-RU" sz="1600" b="0" i="0" u="none" strike="noStrike">
                        <a:solidFill>
                          <a:srgbClr val="000000"/>
                        </a:solidFill>
                        <a:effectLst/>
                        <a:latin typeface="Arial "/>
                      </a:endParaRPr>
                    </a:p>
                  </a:txBody>
                  <a:tcPr marL="6164" marR="6164" marT="6164" marB="0" anchor="b"/>
                </a:tc>
                <a:tc>
                  <a:txBody>
                    <a:bodyPr/>
                    <a:lstStyle/>
                    <a:p>
                      <a:pPr algn="r" fontAlgn="b"/>
                      <a:r>
                        <a:rPr lang="ru-RU" sz="1600" b="0" u="none" strike="noStrike">
                          <a:effectLst/>
                        </a:rPr>
                        <a:t>1 728,8</a:t>
                      </a:r>
                      <a:endParaRPr lang="ru-RU" sz="1600" b="0" i="0" u="none" strike="noStrike">
                        <a:solidFill>
                          <a:srgbClr val="000000"/>
                        </a:solidFill>
                        <a:effectLst/>
                        <a:latin typeface="Arial" panose="020B0604020202020204" pitchFamily="34" charset="0"/>
                      </a:endParaRPr>
                    </a:p>
                  </a:txBody>
                  <a:tcPr marL="6164" marR="6164" marT="6164" marB="0" anchor="b"/>
                </a:tc>
                <a:tc>
                  <a:txBody>
                    <a:bodyPr/>
                    <a:lstStyle/>
                    <a:p>
                      <a:pPr algn="r" fontAlgn="b"/>
                      <a:r>
                        <a:rPr lang="ru-RU" sz="1600" b="0" u="none" strike="noStrike">
                          <a:effectLst/>
                        </a:rPr>
                        <a:t>1751,999667</a:t>
                      </a:r>
                      <a:endParaRPr lang="ru-RU" sz="1600" b="0" i="0" u="none" strike="noStrike">
                        <a:solidFill>
                          <a:srgbClr val="000000"/>
                        </a:solidFill>
                        <a:effectLst/>
                        <a:latin typeface="Calibri" panose="020F0502020204030204" pitchFamily="34" charset="0"/>
                      </a:endParaRPr>
                    </a:p>
                  </a:txBody>
                  <a:tcPr marL="6164" marR="6164" marT="6164" marB="0" anchor="b"/>
                </a:tc>
              </a:tr>
              <a:tr h="252249">
                <a:tc>
                  <a:txBody>
                    <a:bodyPr/>
                    <a:lstStyle/>
                    <a:p>
                      <a:pPr algn="r" fontAlgn="b"/>
                      <a:r>
                        <a:rPr lang="ru-RU" sz="1600" b="0" u="none" strike="noStrike">
                          <a:effectLst/>
                        </a:rPr>
                        <a:t>2016</a:t>
                      </a:r>
                      <a:endParaRPr lang="ru-RU" sz="1600" b="0" i="0" u="none" strike="noStrike">
                        <a:solidFill>
                          <a:srgbClr val="000000"/>
                        </a:solidFill>
                        <a:effectLst/>
                        <a:latin typeface="Calibri" panose="020F0502020204030204" pitchFamily="34" charset="0"/>
                      </a:endParaRPr>
                    </a:p>
                  </a:txBody>
                  <a:tcPr marL="6164" marR="6164" marT="6164" marB="0" anchor="b"/>
                </a:tc>
                <a:tc>
                  <a:txBody>
                    <a:bodyPr/>
                    <a:lstStyle/>
                    <a:p>
                      <a:pPr algn="r" fontAlgn="ctr"/>
                      <a:r>
                        <a:rPr lang="ru-RU" sz="1600" b="0" u="none" strike="noStrike" dirty="0">
                          <a:effectLst/>
                        </a:rPr>
                        <a:t>1294,5</a:t>
                      </a:r>
                      <a:endParaRPr lang="ru-RU" sz="1600" b="0" i="0" u="none" strike="noStrike" dirty="0">
                        <a:solidFill>
                          <a:srgbClr val="000000"/>
                        </a:solidFill>
                        <a:effectLst/>
                        <a:latin typeface="Arial" panose="020B0604020202020204" pitchFamily="34" charset="0"/>
                      </a:endParaRPr>
                    </a:p>
                  </a:txBody>
                  <a:tcPr marL="6164" marR="6164" marT="6164" marB="0" anchor="ctr"/>
                </a:tc>
                <a:tc>
                  <a:txBody>
                    <a:bodyPr/>
                    <a:lstStyle/>
                    <a:p>
                      <a:pPr algn="l" fontAlgn="ctr"/>
                      <a:r>
                        <a:rPr lang="ru-RU" sz="1600" b="0" u="none" strike="noStrike">
                          <a:effectLst/>
                        </a:rPr>
                        <a:t>    9 806,4 </a:t>
                      </a:r>
                      <a:endParaRPr lang="ru-RU" sz="1600" b="0" i="0" u="none" strike="noStrike">
                        <a:solidFill>
                          <a:srgbClr val="000000"/>
                        </a:solidFill>
                        <a:effectLst/>
                        <a:latin typeface="Arial" panose="020B0604020202020204" pitchFamily="34" charset="0"/>
                      </a:endParaRPr>
                    </a:p>
                  </a:txBody>
                  <a:tcPr marL="6164" marR="6164" marT="6164" marB="0" anchor="ctr"/>
                </a:tc>
                <a:tc>
                  <a:txBody>
                    <a:bodyPr/>
                    <a:lstStyle/>
                    <a:p>
                      <a:pPr algn="r" fontAlgn="b"/>
                      <a:r>
                        <a:rPr lang="ru-RU" sz="1600" b="0" u="none" strike="noStrike" dirty="0">
                          <a:effectLst/>
                        </a:rPr>
                        <a:t>   23 356 </a:t>
                      </a:r>
                      <a:endParaRPr lang="ru-RU" sz="1600" b="0" i="0" u="none" strike="noStrike" dirty="0">
                        <a:solidFill>
                          <a:srgbClr val="000000"/>
                        </a:solidFill>
                        <a:effectLst/>
                        <a:latin typeface="Arial "/>
                      </a:endParaRPr>
                    </a:p>
                  </a:txBody>
                  <a:tcPr marL="6164" marR="6164" marT="6164" marB="0" anchor="b"/>
                </a:tc>
                <a:tc>
                  <a:txBody>
                    <a:bodyPr/>
                    <a:lstStyle/>
                    <a:p>
                      <a:pPr algn="r" fontAlgn="b"/>
                      <a:r>
                        <a:rPr lang="ru-RU" sz="1600" b="0" u="none" strike="noStrike">
                          <a:effectLst/>
                        </a:rPr>
                        <a:t>1 654,0</a:t>
                      </a:r>
                      <a:endParaRPr lang="ru-RU" sz="1600" b="0" i="0" u="none" strike="noStrike">
                        <a:solidFill>
                          <a:srgbClr val="000000"/>
                        </a:solidFill>
                        <a:effectLst/>
                        <a:latin typeface="Arial" panose="020B0604020202020204" pitchFamily="34" charset="0"/>
                      </a:endParaRPr>
                    </a:p>
                  </a:txBody>
                  <a:tcPr marL="6164" marR="6164" marT="6164" marB="0" anchor="b"/>
                </a:tc>
                <a:tc>
                  <a:txBody>
                    <a:bodyPr/>
                    <a:lstStyle/>
                    <a:p>
                      <a:pPr algn="r" fontAlgn="b"/>
                      <a:r>
                        <a:rPr lang="ru-RU" sz="1600" b="0" u="none" strike="noStrike" dirty="0">
                          <a:effectLst/>
                        </a:rPr>
                        <a:t>1797,605333</a:t>
                      </a:r>
                      <a:endParaRPr lang="ru-RU" sz="1600" b="0" i="0" u="none" strike="noStrike" dirty="0">
                        <a:solidFill>
                          <a:srgbClr val="000000"/>
                        </a:solidFill>
                        <a:effectLst/>
                        <a:latin typeface="Calibri" panose="020F0502020204030204" pitchFamily="34" charset="0"/>
                      </a:endParaRPr>
                    </a:p>
                  </a:txBody>
                  <a:tcPr marL="6164" marR="6164" marT="6164" marB="0" anchor="b"/>
                </a:tc>
              </a:tr>
              <a:tr h="252249">
                <a:tc>
                  <a:txBody>
                    <a:bodyPr/>
                    <a:lstStyle/>
                    <a:p>
                      <a:pPr algn="r" fontAlgn="b"/>
                      <a:r>
                        <a:rPr lang="ru-RU" sz="1600" b="0" u="none" strike="noStrike">
                          <a:effectLst/>
                        </a:rPr>
                        <a:t>2017</a:t>
                      </a:r>
                      <a:endParaRPr lang="ru-RU" sz="1600" b="0" i="0" u="none" strike="noStrike">
                        <a:solidFill>
                          <a:srgbClr val="000000"/>
                        </a:solidFill>
                        <a:effectLst/>
                        <a:latin typeface="Calibri" panose="020F0502020204030204" pitchFamily="34" charset="0"/>
                      </a:endParaRPr>
                    </a:p>
                  </a:txBody>
                  <a:tcPr marL="6164" marR="6164" marT="6164" marB="0" anchor="b"/>
                </a:tc>
                <a:tc>
                  <a:txBody>
                    <a:bodyPr/>
                    <a:lstStyle/>
                    <a:p>
                      <a:pPr algn="r" fontAlgn="ctr"/>
                      <a:r>
                        <a:rPr lang="ru-RU" sz="1600" b="0" u="none" strike="noStrike" dirty="0">
                          <a:effectLst/>
                        </a:rPr>
                        <a:t>1286,9</a:t>
                      </a:r>
                      <a:endParaRPr lang="ru-RU" sz="1600" b="0" i="0" u="none" strike="noStrike" dirty="0">
                        <a:solidFill>
                          <a:srgbClr val="000000"/>
                        </a:solidFill>
                        <a:effectLst/>
                        <a:latin typeface="Arial" panose="020B0604020202020204" pitchFamily="34" charset="0"/>
                      </a:endParaRPr>
                    </a:p>
                  </a:txBody>
                  <a:tcPr marL="6164" marR="6164" marT="6164" marB="0" anchor="ctr"/>
                </a:tc>
                <a:tc>
                  <a:txBody>
                    <a:bodyPr/>
                    <a:lstStyle/>
                    <a:p>
                      <a:pPr algn="l" fontAlgn="ctr"/>
                      <a:r>
                        <a:rPr lang="ru-RU" sz="1600" b="0" u="none" strike="noStrike" dirty="0">
                          <a:effectLst/>
                        </a:rPr>
                        <a:t>  11 089,0 </a:t>
                      </a:r>
                      <a:endParaRPr lang="ru-RU" sz="1600" b="0" i="0" u="none" strike="noStrike" dirty="0">
                        <a:solidFill>
                          <a:srgbClr val="000000"/>
                        </a:solidFill>
                        <a:effectLst/>
                        <a:latin typeface="Arial" panose="020B0604020202020204" pitchFamily="34" charset="0"/>
                      </a:endParaRPr>
                    </a:p>
                  </a:txBody>
                  <a:tcPr marL="6164" marR="6164" marT="6164" marB="0" anchor="ctr"/>
                </a:tc>
                <a:tc>
                  <a:txBody>
                    <a:bodyPr/>
                    <a:lstStyle/>
                    <a:p>
                      <a:pPr algn="r" fontAlgn="b"/>
                      <a:r>
                        <a:rPr lang="ru-RU" sz="1600" b="0" u="none" strike="noStrike" dirty="0">
                          <a:effectLst/>
                        </a:rPr>
                        <a:t>   26 238 </a:t>
                      </a:r>
                      <a:endParaRPr lang="ru-RU" sz="1600" b="0" i="0" u="none" strike="noStrike" dirty="0">
                        <a:solidFill>
                          <a:srgbClr val="000000"/>
                        </a:solidFill>
                        <a:effectLst/>
                        <a:latin typeface="Arial "/>
                      </a:endParaRPr>
                    </a:p>
                  </a:txBody>
                  <a:tcPr marL="6164" marR="6164" marT="6164" marB="0" anchor="b"/>
                </a:tc>
                <a:tc>
                  <a:txBody>
                    <a:bodyPr/>
                    <a:lstStyle/>
                    <a:p>
                      <a:pPr algn="r" fontAlgn="b"/>
                      <a:r>
                        <a:rPr lang="ru-RU" sz="1600" b="0" u="none" strike="noStrike" dirty="0">
                          <a:effectLst/>
                        </a:rPr>
                        <a:t>1 990,5</a:t>
                      </a:r>
                      <a:endParaRPr lang="ru-RU" sz="1600" b="0" i="0" u="none" strike="noStrike" dirty="0">
                        <a:solidFill>
                          <a:srgbClr val="000000"/>
                        </a:solidFill>
                        <a:effectLst/>
                        <a:latin typeface="Arial" panose="020B0604020202020204" pitchFamily="34" charset="0"/>
                      </a:endParaRPr>
                    </a:p>
                  </a:txBody>
                  <a:tcPr marL="6164" marR="6164" marT="6164" marB="0" anchor="b"/>
                </a:tc>
                <a:tc>
                  <a:txBody>
                    <a:bodyPr/>
                    <a:lstStyle/>
                    <a:p>
                      <a:pPr algn="r" fontAlgn="b"/>
                      <a:r>
                        <a:rPr lang="ru-RU" sz="1600" b="0" u="none" strike="noStrike">
                          <a:effectLst/>
                        </a:rPr>
                        <a:t>2160,943333</a:t>
                      </a:r>
                      <a:endParaRPr lang="ru-RU" sz="1600" b="0" i="0" u="none" strike="noStrike">
                        <a:solidFill>
                          <a:srgbClr val="000000"/>
                        </a:solidFill>
                        <a:effectLst/>
                        <a:latin typeface="Calibri" panose="020F0502020204030204" pitchFamily="34" charset="0"/>
                      </a:endParaRPr>
                    </a:p>
                  </a:txBody>
                  <a:tcPr marL="6164" marR="6164" marT="6164" marB="0" anchor="b"/>
                </a:tc>
              </a:tr>
              <a:tr h="252249">
                <a:tc>
                  <a:txBody>
                    <a:bodyPr/>
                    <a:lstStyle/>
                    <a:p>
                      <a:pPr algn="r" fontAlgn="b"/>
                      <a:r>
                        <a:rPr lang="ru-RU" sz="1600" b="0" u="none" strike="noStrike">
                          <a:effectLst/>
                        </a:rPr>
                        <a:t>2018</a:t>
                      </a:r>
                      <a:endParaRPr lang="ru-RU" sz="1600" b="0" i="0" u="none" strike="noStrike">
                        <a:solidFill>
                          <a:srgbClr val="000000"/>
                        </a:solidFill>
                        <a:effectLst/>
                        <a:latin typeface="Calibri" panose="020F0502020204030204" pitchFamily="34" charset="0"/>
                      </a:endParaRPr>
                    </a:p>
                  </a:txBody>
                  <a:tcPr marL="6164" marR="6164" marT="6164" marB="0" anchor="b"/>
                </a:tc>
                <a:tc>
                  <a:txBody>
                    <a:bodyPr/>
                    <a:lstStyle/>
                    <a:p>
                      <a:pPr algn="r" fontAlgn="ctr"/>
                      <a:r>
                        <a:rPr lang="ru-RU" sz="1600" b="0" u="none" strike="noStrike">
                          <a:effectLst/>
                        </a:rPr>
                        <a:t>1296,2</a:t>
                      </a:r>
                      <a:endParaRPr lang="ru-RU" sz="1600" b="0" i="0" u="none" strike="noStrike">
                        <a:solidFill>
                          <a:srgbClr val="000000"/>
                        </a:solidFill>
                        <a:effectLst/>
                        <a:latin typeface="Arial" panose="020B0604020202020204" pitchFamily="34" charset="0"/>
                      </a:endParaRPr>
                    </a:p>
                  </a:txBody>
                  <a:tcPr marL="6164" marR="6164" marT="6164" marB="0" anchor="ctr"/>
                </a:tc>
                <a:tc>
                  <a:txBody>
                    <a:bodyPr/>
                    <a:lstStyle/>
                    <a:p>
                      <a:pPr algn="l" fontAlgn="ctr"/>
                      <a:r>
                        <a:rPr lang="ru-RU" sz="1600" b="0" u="none" strike="noStrike" dirty="0">
                          <a:effectLst/>
                        </a:rPr>
                        <a:t>  12 176,0 </a:t>
                      </a:r>
                      <a:endParaRPr lang="ru-RU" sz="1600" b="0" i="0" u="none" strike="noStrike" dirty="0">
                        <a:solidFill>
                          <a:srgbClr val="000000"/>
                        </a:solidFill>
                        <a:effectLst/>
                        <a:latin typeface="Arial" panose="020B0604020202020204" pitchFamily="34" charset="0"/>
                      </a:endParaRPr>
                    </a:p>
                  </a:txBody>
                  <a:tcPr marL="6164" marR="6164" marT="6164" marB="0" anchor="ctr"/>
                </a:tc>
                <a:tc>
                  <a:txBody>
                    <a:bodyPr/>
                    <a:lstStyle/>
                    <a:p>
                      <a:pPr algn="r" fontAlgn="b"/>
                      <a:r>
                        <a:rPr lang="ru-RU" sz="1600" b="0" u="none" strike="noStrike" dirty="0">
                          <a:effectLst/>
                        </a:rPr>
                        <a:t>   24 275 </a:t>
                      </a:r>
                      <a:endParaRPr lang="ru-RU" sz="1600" b="0" i="0" u="none" strike="noStrike" dirty="0">
                        <a:solidFill>
                          <a:srgbClr val="000000"/>
                        </a:solidFill>
                        <a:effectLst/>
                        <a:latin typeface="Arial "/>
                      </a:endParaRPr>
                    </a:p>
                  </a:txBody>
                  <a:tcPr marL="6164" marR="6164" marT="6164" marB="0" anchor="b"/>
                </a:tc>
                <a:tc>
                  <a:txBody>
                    <a:bodyPr/>
                    <a:lstStyle/>
                    <a:p>
                      <a:pPr algn="r" fontAlgn="b"/>
                      <a:r>
                        <a:rPr lang="ru-RU" sz="1600" b="0" u="none" strike="noStrike" dirty="0">
                          <a:effectLst/>
                        </a:rPr>
                        <a:t>1 350,6</a:t>
                      </a:r>
                      <a:endParaRPr lang="ru-RU" sz="1600" b="0" i="0" u="none" strike="noStrike" dirty="0">
                        <a:solidFill>
                          <a:srgbClr val="000000"/>
                        </a:solidFill>
                        <a:effectLst/>
                        <a:latin typeface="Arial" panose="020B0604020202020204" pitchFamily="34" charset="0"/>
                      </a:endParaRPr>
                    </a:p>
                  </a:txBody>
                  <a:tcPr marL="6164" marR="6164" marT="6164" marB="0" anchor="b"/>
                </a:tc>
                <a:tc>
                  <a:txBody>
                    <a:bodyPr/>
                    <a:lstStyle/>
                    <a:p>
                      <a:pPr algn="r" fontAlgn="b"/>
                      <a:r>
                        <a:rPr lang="ru-RU" sz="1600" b="0" u="none" strike="noStrike">
                          <a:effectLst/>
                        </a:rPr>
                        <a:t>2401,116667</a:t>
                      </a:r>
                      <a:endParaRPr lang="ru-RU" sz="1600" b="0" i="0" u="none" strike="noStrike">
                        <a:solidFill>
                          <a:srgbClr val="000000"/>
                        </a:solidFill>
                        <a:effectLst/>
                        <a:latin typeface="Calibri" panose="020F0502020204030204" pitchFamily="34" charset="0"/>
                      </a:endParaRPr>
                    </a:p>
                  </a:txBody>
                  <a:tcPr marL="6164" marR="6164" marT="6164" marB="0" anchor="b"/>
                </a:tc>
              </a:tr>
              <a:tr h="252249">
                <a:tc>
                  <a:txBody>
                    <a:bodyPr/>
                    <a:lstStyle/>
                    <a:p>
                      <a:pPr algn="r" fontAlgn="b"/>
                      <a:r>
                        <a:rPr lang="ru-RU" sz="1600" b="0" u="none" strike="noStrike">
                          <a:effectLst/>
                        </a:rPr>
                        <a:t>2019</a:t>
                      </a:r>
                      <a:endParaRPr lang="ru-RU" sz="1600" b="0" i="0" u="none" strike="noStrike">
                        <a:solidFill>
                          <a:srgbClr val="000000"/>
                        </a:solidFill>
                        <a:effectLst/>
                        <a:latin typeface="Calibri" panose="020F0502020204030204" pitchFamily="34" charset="0"/>
                      </a:endParaRPr>
                    </a:p>
                  </a:txBody>
                  <a:tcPr marL="6164" marR="6164" marT="6164" marB="0" anchor="b"/>
                </a:tc>
                <a:tc>
                  <a:txBody>
                    <a:bodyPr/>
                    <a:lstStyle/>
                    <a:p>
                      <a:pPr algn="r" fontAlgn="ctr"/>
                      <a:r>
                        <a:rPr lang="ru-RU" sz="1600" b="0" u="none" strike="noStrike">
                          <a:effectLst/>
                        </a:rPr>
                        <a:t>1295,9</a:t>
                      </a:r>
                      <a:endParaRPr lang="ru-RU" sz="1600" b="0" i="0" u="none" strike="noStrike">
                        <a:solidFill>
                          <a:srgbClr val="000000"/>
                        </a:solidFill>
                        <a:effectLst/>
                        <a:latin typeface="Arial" panose="020B0604020202020204" pitchFamily="34" charset="0"/>
                      </a:endParaRPr>
                    </a:p>
                  </a:txBody>
                  <a:tcPr marL="6164" marR="6164" marT="6164" marB="0" anchor="ctr"/>
                </a:tc>
                <a:tc>
                  <a:txBody>
                    <a:bodyPr/>
                    <a:lstStyle/>
                    <a:p>
                      <a:pPr algn="l" fontAlgn="ctr"/>
                      <a:r>
                        <a:rPr lang="ru-RU" sz="1600" b="0" u="none" strike="noStrike">
                          <a:effectLst/>
                        </a:rPr>
                        <a:t>  13 366,7 </a:t>
                      </a:r>
                      <a:endParaRPr lang="ru-RU" sz="1600" b="0" i="0" u="none" strike="noStrike">
                        <a:solidFill>
                          <a:srgbClr val="000000"/>
                        </a:solidFill>
                        <a:effectLst/>
                        <a:latin typeface="Arial" panose="020B0604020202020204" pitchFamily="34" charset="0"/>
                      </a:endParaRPr>
                    </a:p>
                  </a:txBody>
                  <a:tcPr marL="6164" marR="6164" marT="6164" marB="0" anchor="ctr"/>
                </a:tc>
                <a:tc>
                  <a:txBody>
                    <a:bodyPr/>
                    <a:lstStyle/>
                    <a:p>
                      <a:pPr algn="r" fontAlgn="b"/>
                      <a:r>
                        <a:rPr lang="ru-RU" sz="1600" b="0" u="none" strike="noStrike" dirty="0">
                          <a:effectLst/>
                        </a:rPr>
                        <a:t>   24 750 </a:t>
                      </a:r>
                      <a:endParaRPr lang="ru-RU" sz="1600" b="0" i="0" u="none" strike="noStrike" dirty="0">
                        <a:solidFill>
                          <a:srgbClr val="000000"/>
                        </a:solidFill>
                        <a:effectLst/>
                        <a:latin typeface="Arial "/>
                      </a:endParaRPr>
                    </a:p>
                  </a:txBody>
                  <a:tcPr marL="6164" marR="6164" marT="6164" marB="0" anchor="b"/>
                </a:tc>
                <a:tc>
                  <a:txBody>
                    <a:bodyPr/>
                    <a:lstStyle/>
                    <a:p>
                      <a:pPr algn="r" fontAlgn="b"/>
                      <a:r>
                        <a:rPr lang="ru-RU" sz="1600" b="0" u="none" strike="noStrike" dirty="0">
                          <a:effectLst/>
                        </a:rPr>
                        <a:t>1 367,8</a:t>
                      </a:r>
                      <a:endParaRPr lang="ru-RU" sz="1600" b="0" i="0" u="none" strike="noStrike" dirty="0">
                        <a:solidFill>
                          <a:srgbClr val="000000"/>
                        </a:solidFill>
                        <a:effectLst/>
                        <a:latin typeface="Arial" panose="020B0604020202020204" pitchFamily="34" charset="0"/>
                      </a:endParaRPr>
                    </a:p>
                  </a:txBody>
                  <a:tcPr marL="6164" marR="6164" marT="6164" marB="0" anchor="b"/>
                </a:tc>
                <a:tc>
                  <a:txBody>
                    <a:bodyPr/>
                    <a:lstStyle/>
                    <a:p>
                      <a:pPr algn="r" fontAlgn="b"/>
                      <a:r>
                        <a:rPr lang="ru-RU" sz="1600" b="0" u="none" strike="noStrike" dirty="0">
                          <a:effectLst/>
                        </a:rPr>
                        <a:t>2575,258</a:t>
                      </a:r>
                      <a:endParaRPr lang="ru-RU" sz="1600" b="0" i="0" u="none" strike="noStrike" dirty="0">
                        <a:solidFill>
                          <a:srgbClr val="000000"/>
                        </a:solidFill>
                        <a:effectLst/>
                        <a:latin typeface="Calibri" panose="020F0502020204030204" pitchFamily="34" charset="0"/>
                      </a:endParaRPr>
                    </a:p>
                  </a:txBody>
                  <a:tcPr marL="6164" marR="6164" marT="6164" marB="0" anchor="b"/>
                </a:tc>
              </a:tr>
              <a:tr h="252249">
                <a:tc>
                  <a:txBody>
                    <a:bodyPr/>
                    <a:lstStyle/>
                    <a:p>
                      <a:pPr algn="r" fontAlgn="b"/>
                      <a:r>
                        <a:rPr lang="ru-RU" sz="1600" b="0" u="none" strike="noStrike">
                          <a:effectLst/>
                        </a:rPr>
                        <a:t>2020</a:t>
                      </a:r>
                      <a:endParaRPr lang="ru-RU" sz="1600" b="0" i="0" u="none" strike="noStrike">
                        <a:solidFill>
                          <a:srgbClr val="000000"/>
                        </a:solidFill>
                        <a:effectLst/>
                        <a:latin typeface="Calibri" panose="020F0502020204030204" pitchFamily="34" charset="0"/>
                      </a:endParaRPr>
                    </a:p>
                  </a:txBody>
                  <a:tcPr marL="6164" marR="6164" marT="6164" marB="0" anchor="b"/>
                </a:tc>
                <a:tc>
                  <a:txBody>
                    <a:bodyPr/>
                    <a:lstStyle/>
                    <a:p>
                      <a:pPr algn="r" fontAlgn="ctr"/>
                      <a:r>
                        <a:rPr lang="ru-RU" sz="1600" b="0" u="none" strike="noStrike">
                          <a:effectLst/>
                        </a:rPr>
                        <a:t>1241,8</a:t>
                      </a:r>
                      <a:endParaRPr lang="ru-RU" sz="1600" b="0" i="0" u="none" strike="noStrike">
                        <a:solidFill>
                          <a:srgbClr val="000000"/>
                        </a:solidFill>
                        <a:effectLst/>
                        <a:latin typeface="Arial" panose="020B0604020202020204" pitchFamily="34" charset="0"/>
                      </a:endParaRPr>
                    </a:p>
                  </a:txBody>
                  <a:tcPr marL="6164" marR="6164" marT="6164" marB="0" anchor="ctr"/>
                </a:tc>
                <a:tc>
                  <a:txBody>
                    <a:bodyPr/>
                    <a:lstStyle/>
                    <a:p>
                      <a:pPr algn="l" fontAlgn="ctr"/>
                      <a:r>
                        <a:rPr lang="ru-RU" sz="1600" b="0" u="none" strike="noStrike">
                          <a:effectLst/>
                        </a:rPr>
                        <a:t>  13 374,3 </a:t>
                      </a:r>
                      <a:endParaRPr lang="ru-RU" sz="1600" b="0" i="0" u="none" strike="noStrike">
                        <a:solidFill>
                          <a:srgbClr val="000000"/>
                        </a:solidFill>
                        <a:effectLst/>
                        <a:latin typeface="Arial" panose="020B0604020202020204" pitchFamily="34" charset="0"/>
                      </a:endParaRPr>
                    </a:p>
                  </a:txBody>
                  <a:tcPr marL="6164" marR="6164" marT="6164" marB="0" anchor="ctr"/>
                </a:tc>
                <a:tc>
                  <a:txBody>
                    <a:bodyPr/>
                    <a:lstStyle/>
                    <a:p>
                      <a:pPr algn="r" fontAlgn="b"/>
                      <a:r>
                        <a:rPr lang="ru-RU" sz="1600" b="0" u="none" strike="noStrike">
                          <a:effectLst/>
                        </a:rPr>
                        <a:t>   23 485 </a:t>
                      </a:r>
                      <a:endParaRPr lang="ru-RU" sz="1600" b="0" i="0" u="none" strike="noStrike">
                        <a:solidFill>
                          <a:srgbClr val="000000"/>
                        </a:solidFill>
                        <a:effectLst/>
                        <a:latin typeface="Arial "/>
                      </a:endParaRPr>
                    </a:p>
                  </a:txBody>
                  <a:tcPr marL="6164" marR="6164" marT="6164" marB="0" anchor="b"/>
                </a:tc>
                <a:tc>
                  <a:txBody>
                    <a:bodyPr/>
                    <a:lstStyle/>
                    <a:p>
                      <a:pPr algn="r" fontAlgn="b"/>
                      <a:r>
                        <a:rPr lang="ru-RU" sz="1600" b="0" u="none" strike="noStrike" dirty="0">
                          <a:effectLst/>
                        </a:rPr>
                        <a:t>583,1</a:t>
                      </a:r>
                      <a:endParaRPr lang="ru-RU" sz="1600" b="0" i="0" u="none" strike="noStrike" dirty="0">
                        <a:solidFill>
                          <a:srgbClr val="000000"/>
                        </a:solidFill>
                        <a:effectLst/>
                        <a:latin typeface="Arial" panose="020B0604020202020204" pitchFamily="34" charset="0"/>
                      </a:endParaRPr>
                    </a:p>
                  </a:txBody>
                  <a:tcPr marL="6164" marR="6164" marT="6164" marB="0" anchor="b"/>
                </a:tc>
                <a:tc>
                  <a:txBody>
                    <a:bodyPr/>
                    <a:lstStyle/>
                    <a:p>
                      <a:pPr algn="r" fontAlgn="b"/>
                      <a:r>
                        <a:rPr lang="ru-RU" sz="1600" b="0" u="none" strike="noStrike" dirty="0">
                          <a:effectLst/>
                        </a:rPr>
                        <a:t>504,4736667</a:t>
                      </a:r>
                      <a:endParaRPr lang="ru-RU" sz="1600" b="0" i="0" u="none" strike="noStrike" dirty="0">
                        <a:solidFill>
                          <a:srgbClr val="000000"/>
                        </a:solidFill>
                        <a:effectLst/>
                        <a:latin typeface="Calibri" panose="020F0502020204030204" pitchFamily="34" charset="0"/>
                      </a:endParaRPr>
                    </a:p>
                  </a:txBody>
                  <a:tcPr marL="6164" marR="6164" marT="6164" marB="0" anchor="b"/>
                </a:tc>
              </a:tr>
              <a:tr h="252249">
                <a:tc>
                  <a:txBody>
                    <a:bodyPr/>
                    <a:lstStyle/>
                    <a:p>
                      <a:pPr algn="r" fontAlgn="b"/>
                      <a:r>
                        <a:rPr lang="ru-RU" sz="1600" b="0" u="none" strike="noStrike">
                          <a:effectLst/>
                        </a:rPr>
                        <a:t>2021</a:t>
                      </a:r>
                      <a:endParaRPr lang="ru-RU" sz="1600" b="0" i="0" u="none" strike="noStrike">
                        <a:solidFill>
                          <a:srgbClr val="000000"/>
                        </a:solidFill>
                        <a:effectLst/>
                        <a:latin typeface="Calibri" panose="020F0502020204030204" pitchFamily="34" charset="0"/>
                      </a:endParaRPr>
                    </a:p>
                  </a:txBody>
                  <a:tcPr marL="6164" marR="6164" marT="6164" marB="0" anchor="b"/>
                </a:tc>
                <a:tc>
                  <a:txBody>
                    <a:bodyPr/>
                    <a:lstStyle/>
                    <a:p>
                      <a:pPr algn="r" fontAlgn="ctr"/>
                      <a:r>
                        <a:rPr lang="ru-RU" sz="1600" b="0" u="none" strike="noStrike">
                          <a:effectLst/>
                        </a:rPr>
                        <a:t>1217,4</a:t>
                      </a:r>
                      <a:endParaRPr lang="ru-RU" sz="1600" b="0" i="0" u="none" strike="noStrike">
                        <a:solidFill>
                          <a:srgbClr val="000000"/>
                        </a:solidFill>
                        <a:effectLst/>
                        <a:latin typeface="Arial" panose="020B0604020202020204" pitchFamily="34" charset="0"/>
                      </a:endParaRPr>
                    </a:p>
                  </a:txBody>
                  <a:tcPr marL="6164" marR="6164" marT="6164" marB="0" anchor="ctr"/>
                </a:tc>
                <a:tc>
                  <a:txBody>
                    <a:bodyPr/>
                    <a:lstStyle/>
                    <a:p>
                      <a:pPr algn="l" fontAlgn="ctr"/>
                      <a:r>
                        <a:rPr lang="ru-RU" sz="1600" b="0" u="none" strike="noStrike">
                          <a:effectLst/>
                        </a:rPr>
                        <a:t>  16 373,8 </a:t>
                      </a:r>
                      <a:endParaRPr lang="ru-RU" sz="1600" b="0" i="0" u="none" strike="noStrike">
                        <a:solidFill>
                          <a:srgbClr val="000000"/>
                        </a:solidFill>
                        <a:effectLst/>
                        <a:latin typeface="Arial" panose="020B0604020202020204" pitchFamily="34" charset="0"/>
                      </a:endParaRPr>
                    </a:p>
                  </a:txBody>
                  <a:tcPr marL="6164" marR="6164" marT="6164" marB="0" anchor="ctr"/>
                </a:tc>
                <a:tc>
                  <a:txBody>
                    <a:bodyPr/>
                    <a:lstStyle/>
                    <a:p>
                      <a:pPr algn="r" fontAlgn="b"/>
                      <a:r>
                        <a:rPr lang="ru-RU" sz="1600" b="0" u="none" strike="noStrike">
                          <a:effectLst/>
                        </a:rPr>
                        <a:t>   25 865 </a:t>
                      </a:r>
                      <a:endParaRPr lang="ru-RU" sz="1600" b="0" i="0" u="none" strike="noStrike">
                        <a:solidFill>
                          <a:srgbClr val="000000"/>
                        </a:solidFill>
                        <a:effectLst/>
                        <a:latin typeface="Arial "/>
                      </a:endParaRPr>
                    </a:p>
                  </a:txBody>
                  <a:tcPr marL="6164" marR="6164" marT="6164" marB="0" anchor="b"/>
                </a:tc>
                <a:tc>
                  <a:txBody>
                    <a:bodyPr/>
                    <a:lstStyle/>
                    <a:p>
                      <a:pPr algn="r" fontAlgn="b"/>
                      <a:r>
                        <a:rPr lang="ru-RU" sz="1600" b="0" u="none" strike="noStrike" dirty="0">
                          <a:effectLst/>
                        </a:rPr>
                        <a:t>1 245,9</a:t>
                      </a:r>
                      <a:endParaRPr lang="ru-RU" sz="1600" b="0" i="0" u="none" strike="noStrike" dirty="0">
                        <a:solidFill>
                          <a:srgbClr val="000000"/>
                        </a:solidFill>
                        <a:effectLst/>
                        <a:latin typeface="Arial" panose="020B0604020202020204" pitchFamily="34" charset="0"/>
                      </a:endParaRPr>
                    </a:p>
                  </a:txBody>
                  <a:tcPr marL="6164" marR="6164" marT="6164" marB="0" anchor="b"/>
                </a:tc>
                <a:tc>
                  <a:txBody>
                    <a:bodyPr/>
                    <a:lstStyle/>
                    <a:p>
                      <a:pPr algn="r" fontAlgn="b"/>
                      <a:r>
                        <a:rPr lang="ru-RU" sz="1600" b="0" u="none" strike="noStrike" dirty="0">
                          <a:effectLst/>
                        </a:rPr>
                        <a:t>573,7473333</a:t>
                      </a:r>
                      <a:endParaRPr lang="ru-RU" sz="1600" b="0" i="0" u="none" strike="noStrike" dirty="0">
                        <a:solidFill>
                          <a:srgbClr val="000000"/>
                        </a:solidFill>
                        <a:effectLst/>
                        <a:latin typeface="Calibri" panose="020F0502020204030204" pitchFamily="34" charset="0"/>
                      </a:endParaRPr>
                    </a:p>
                  </a:txBody>
                  <a:tcPr marL="6164" marR="6164" marT="6164" marB="0" anchor="b"/>
                </a:tc>
              </a:tr>
              <a:tr h="252249">
                <a:tc>
                  <a:txBody>
                    <a:bodyPr/>
                    <a:lstStyle/>
                    <a:p>
                      <a:pPr algn="r" fontAlgn="b"/>
                      <a:r>
                        <a:rPr lang="ru-RU" sz="1600" b="0" u="none" strike="noStrike">
                          <a:effectLst/>
                        </a:rPr>
                        <a:t>2022</a:t>
                      </a:r>
                      <a:endParaRPr lang="ru-RU" sz="1600" b="0" i="0" u="none" strike="noStrike">
                        <a:solidFill>
                          <a:srgbClr val="000000"/>
                        </a:solidFill>
                        <a:effectLst/>
                        <a:latin typeface="Calibri" panose="020F0502020204030204" pitchFamily="34" charset="0"/>
                      </a:endParaRPr>
                    </a:p>
                  </a:txBody>
                  <a:tcPr marL="6164" marR="6164" marT="6164" marB="0" anchor="b"/>
                </a:tc>
                <a:tc>
                  <a:txBody>
                    <a:bodyPr/>
                    <a:lstStyle/>
                    <a:p>
                      <a:pPr algn="r" fontAlgn="ctr"/>
                      <a:r>
                        <a:rPr lang="ru-RU" sz="1600" b="0" u="none" strike="noStrike">
                          <a:effectLst/>
                        </a:rPr>
                        <a:t>1283,7</a:t>
                      </a:r>
                      <a:endParaRPr lang="ru-RU" sz="1600" b="0" i="0" u="none" strike="noStrike">
                        <a:solidFill>
                          <a:srgbClr val="000000"/>
                        </a:solidFill>
                        <a:effectLst/>
                        <a:latin typeface="Arial" panose="020B0604020202020204" pitchFamily="34" charset="0"/>
                      </a:endParaRPr>
                    </a:p>
                  </a:txBody>
                  <a:tcPr marL="6164" marR="6164" marT="6164" marB="0" anchor="ctr"/>
                </a:tc>
                <a:tc>
                  <a:txBody>
                    <a:bodyPr/>
                    <a:lstStyle/>
                    <a:p>
                      <a:pPr algn="l" fontAlgn="ctr"/>
                      <a:r>
                        <a:rPr lang="ru-RU" sz="1600" b="0" u="none" strike="noStrike">
                          <a:effectLst/>
                        </a:rPr>
                        <a:t>  19 625,6 </a:t>
                      </a:r>
                      <a:endParaRPr lang="ru-RU" sz="1600" b="0" i="0" u="none" strike="noStrike">
                        <a:solidFill>
                          <a:srgbClr val="000000"/>
                        </a:solidFill>
                        <a:effectLst/>
                        <a:latin typeface="Arial" panose="020B0604020202020204" pitchFamily="34" charset="0"/>
                      </a:endParaRPr>
                    </a:p>
                  </a:txBody>
                  <a:tcPr marL="6164" marR="6164" marT="6164" marB="0" anchor="ctr"/>
                </a:tc>
                <a:tc>
                  <a:txBody>
                    <a:bodyPr/>
                    <a:lstStyle/>
                    <a:p>
                      <a:pPr algn="r" fontAlgn="b"/>
                      <a:r>
                        <a:rPr lang="ru-RU" sz="1600" b="0" u="none" strike="noStrike">
                          <a:effectLst/>
                        </a:rPr>
                        <a:t>   25 778 </a:t>
                      </a:r>
                      <a:endParaRPr lang="ru-RU" sz="1600" b="0" i="0" u="none" strike="noStrike">
                        <a:solidFill>
                          <a:srgbClr val="000000"/>
                        </a:solidFill>
                        <a:effectLst/>
                        <a:latin typeface="Arial "/>
                      </a:endParaRPr>
                    </a:p>
                  </a:txBody>
                  <a:tcPr marL="6164" marR="6164" marT="6164" marB="0" anchor="b"/>
                </a:tc>
                <a:tc>
                  <a:txBody>
                    <a:bodyPr/>
                    <a:lstStyle/>
                    <a:p>
                      <a:pPr algn="r" fontAlgn="b"/>
                      <a:r>
                        <a:rPr lang="ru-RU" sz="1600" b="0" u="none" strike="noStrike" dirty="0">
                          <a:effectLst/>
                        </a:rPr>
                        <a:t>2 253,4</a:t>
                      </a:r>
                      <a:endParaRPr lang="ru-RU" sz="1600" b="0" i="0" u="none" strike="noStrike" dirty="0">
                        <a:solidFill>
                          <a:srgbClr val="000000"/>
                        </a:solidFill>
                        <a:effectLst/>
                        <a:latin typeface="Arial" panose="020B0604020202020204" pitchFamily="34" charset="0"/>
                      </a:endParaRPr>
                    </a:p>
                  </a:txBody>
                  <a:tcPr marL="6164" marR="6164" marT="6164" marB="0" anchor="b"/>
                </a:tc>
                <a:tc>
                  <a:txBody>
                    <a:bodyPr/>
                    <a:lstStyle/>
                    <a:p>
                      <a:pPr algn="r" fontAlgn="b"/>
                      <a:r>
                        <a:rPr lang="ru-RU" sz="1600" b="0" u="none" strike="noStrike" dirty="0">
                          <a:effectLst/>
                        </a:rPr>
                        <a:t>1567,981667</a:t>
                      </a:r>
                      <a:endParaRPr lang="ru-RU" sz="1600" b="0" i="0" u="none" strike="noStrike" dirty="0">
                        <a:solidFill>
                          <a:srgbClr val="000000"/>
                        </a:solidFill>
                        <a:effectLst/>
                        <a:latin typeface="Calibri" panose="020F0502020204030204" pitchFamily="34" charset="0"/>
                      </a:endParaRPr>
                    </a:p>
                  </a:txBody>
                  <a:tcPr marL="6164" marR="6164" marT="6164" marB="0" anchor="b"/>
                </a:tc>
              </a:tr>
              <a:tr h="252249">
                <a:tc>
                  <a:txBody>
                    <a:bodyPr/>
                    <a:lstStyle/>
                    <a:p>
                      <a:pPr algn="r" fontAlgn="b"/>
                      <a:r>
                        <a:rPr lang="ru-RU" sz="1600" b="0" u="none" strike="noStrike">
                          <a:effectLst/>
                        </a:rPr>
                        <a:t>2023</a:t>
                      </a:r>
                      <a:endParaRPr lang="ru-RU" sz="1600" b="0" i="0" u="none" strike="noStrike">
                        <a:solidFill>
                          <a:srgbClr val="000000"/>
                        </a:solidFill>
                        <a:effectLst/>
                        <a:latin typeface="Calibri" panose="020F0502020204030204" pitchFamily="34" charset="0"/>
                      </a:endParaRPr>
                    </a:p>
                  </a:txBody>
                  <a:tcPr marL="6164" marR="6164" marT="6164" marB="0" anchor="b"/>
                </a:tc>
                <a:tc>
                  <a:txBody>
                    <a:bodyPr/>
                    <a:lstStyle/>
                    <a:p>
                      <a:pPr algn="r" fontAlgn="ctr"/>
                      <a:r>
                        <a:rPr lang="ru-RU" sz="1600" b="0" u="none" strike="noStrike">
                          <a:effectLst/>
                        </a:rPr>
                        <a:t>1334,6</a:t>
                      </a:r>
                      <a:endParaRPr lang="ru-RU" sz="1600" b="0" i="0" u="none" strike="noStrike">
                        <a:solidFill>
                          <a:srgbClr val="000000"/>
                        </a:solidFill>
                        <a:effectLst/>
                        <a:latin typeface="Arial" panose="020B0604020202020204" pitchFamily="34" charset="0"/>
                      </a:endParaRPr>
                    </a:p>
                  </a:txBody>
                  <a:tcPr marL="6164" marR="6164" marT="6164" marB="0" anchor="ctr"/>
                </a:tc>
                <a:tc>
                  <a:txBody>
                    <a:bodyPr/>
                    <a:lstStyle/>
                    <a:p>
                      <a:pPr algn="l" fontAlgn="ctr"/>
                      <a:r>
                        <a:rPr lang="ru-RU" sz="1600" b="0" u="none" strike="noStrike">
                          <a:effectLst/>
                        </a:rPr>
                        <a:t>  21 769,1 </a:t>
                      </a:r>
                      <a:endParaRPr lang="ru-RU" sz="1600" b="0" i="0" u="none" strike="noStrike">
                        <a:solidFill>
                          <a:srgbClr val="000000"/>
                        </a:solidFill>
                        <a:effectLst/>
                        <a:latin typeface="Arial" panose="020B0604020202020204" pitchFamily="34" charset="0"/>
                      </a:endParaRPr>
                    </a:p>
                  </a:txBody>
                  <a:tcPr marL="6164" marR="6164" marT="6164" marB="0" anchor="ctr"/>
                </a:tc>
                <a:tc>
                  <a:txBody>
                    <a:bodyPr/>
                    <a:lstStyle/>
                    <a:p>
                      <a:pPr algn="r" fontAlgn="b"/>
                      <a:r>
                        <a:rPr lang="ru-RU" sz="1600" b="0" u="none" strike="noStrike">
                          <a:effectLst/>
                        </a:rPr>
                        <a:t>   26 312 </a:t>
                      </a:r>
                      <a:endParaRPr lang="ru-RU" sz="1600" b="0" i="0" u="none" strike="noStrike">
                        <a:solidFill>
                          <a:srgbClr val="000000"/>
                        </a:solidFill>
                        <a:effectLst/>
                        <a:latin typeface="Arial "/>
                      </a:endParaRPr>
                    </a:p>
                  </a:txBody>
                  <a:tcPr marL="6164" marR="6164" marT="6164" marB="0" anchor="b"/>
                </a:tc>
                <a:tc>
                  <a:txBody>
                    <a:bodyPr/>
                    <a:lstStyle/>
                    <a:p>
                      <a:pPr algn="r" fontAlgn="b"/>
                      <a:r>
                        <a:rPr lang="ru-RU" sz="1600" b="0" u="none" strike="noStrike" dirty="0">
                          <a:effectLst/>
                        </a:rPr>
                        <a:t>1 902,2</a:t>
                      </a:r>
                      <a:endParaRPr lang="ru-RU" sz="1600" b="0" i="0" u="none" strike="noStrike" dirty="0">
                        <a:solidFill>
                          <a:srgbClr val="000000"/>
                        </a:solidFill>
                        <a:effectLst/>
                        <a:latin typeface="Arial" panose="020B0604020202020204" pitchFamily="34" charset="0"/>
                      </a:endParaRPr>
                    </a:p>
                  </a:txBody>
                  <a:tcPr marL="6164" marR="6164" marT="6164" marB="0" anchor="b"/>
                </a:tc>
                <a:tc>
                  <a:txBody>
                    <a:bodyPr/>
                    <a:lstStyle/>
                    <a:p>
                      <a:pPr algn="r" fontAlgn="b"/>
                      <a:r>
                        <a:rPr lang="ru-RU" sz="1600" b="0" u="none" strike="noStrike" dirty="0">
                          <a:effectLst/>
                        </a:rPr>
                        <a:t>2057,18</a:t>
                      </a:r>
                      <a:endParaRPr lang="ru-RU" sz="1600" b="0" i="0" u="none" strike="noStrike" dirty="0">
                        <a:solidFill>
                          <a:srgbClr val="000000"/>
                        </a:solidFill>
                        <a:effectLst/>
                        <a:latin typeface="Calibri" panose="020F0502020204030204" pitchFamily="34" charset="0"/>
                      </a:endParaRPr>
                    </a:p>
                  </a:txBody>
                  <a:tcPr marL="6164" marR="6164" marT="6164" marB="0" anchor="b"/>
                </a:tc>
              </a:tr>
              <a:tr h="252249">
                <a:tc>
                  <a:txBody>
                    <a:bodyPr/>
                    <a:lstStyle/>
                    <a:p>
                      <a:pPr algn="r" fontAlgn="b"/>
                      <a:r>
                        <a:rPr lang="ru-RU" sz="1600" b="0" u="none" strike="noStrike">
                          <a:effectLst/>
                        </a:rPr>
                        <a:t>2024</a:t>
                      </a:r>
                      <a:endParaRPr lang="ru-RU" sz="1600" b="0" i="0" u="none" strike="noStrike">
                        <a:solidFill>
                          <a:srgbClr val="000000"/>
                        </a:solidFill>
                        <a:effectLst/>
                        <a:latin typeface="Calibri" panose="020F0502020204030204" pitchFamily="34" charset="0"/>
                      </a:endParaRPr>
                    </a:p>
                  </a:txBody>
                  <a:tcPr marL="6164" marR="6164" marT="6164" marB="0" anchor="b"/>
                </a:tc>
                <a:tc>
                  <a:txBody>
                    <a:bodyPr/>
                    <a:lstStyle/>
                    <a:p>
                      <a:pPr algn="r" fontAlgn="ctr"/>
                      <a:r>
                        <a:rPr lang="ru-RU" sz="1600" b="0" u="none" strike="noStrike">
                          <a:effectLst/>
                        </a:rPr>
                        <a:t>1402,5</a:t>
                      </a:r>
                      <a:endParaRPr lang="ru-RU" sz="1600" b="0" i="0" u="none" strike="noStrike">
                        <a:solidFill>
                          <a:srgbClr val="000000"/>
                        </a:solidFill>
                        <a:effectLst/>
                        <a:latin typeface="Arial" panose="020B0604020202020204" pitchFamily="34" charset="0"/>
                      </a:endParaRPr>
                    </a:p>
                  </a:txBody>
                  <a:tcPr marL="6164" marR="6164" marT="6164" marB="0" anchor="ctr"/>
                </a:tc>
                <a:tc>
                  <a:txBody>
                    <a:bodyPr/>
                    <a:lstStyle/>
                    <a:p>
                      <a:pPr algn="l" fontAlgn="ctr"/>
                      <a:r>
                        <a:rPr lang="ru-RU" sz="1600" b="0" u="none" strike="noStrike">
                          <a:effectLst/>
                        </a:rPr>
                        <a:t>  24 871,9 </a:t>
                      </a:r>
                      <a:endParaRPr lang="ru-RU" sz="1600" b="0" i="0" u="none" strike="noStrike">
                        <a:solidFill>
                          <a:srgbClr val="000000"/>
                        </a:solidFill>
                        <a:effectLst/>
                        <a:latin typeface="Arial" panose="020B0604020202020204" pitchFamily="34" charset="0"/>
                      </a:endParaRPr>
                    </a:p>
                  </a:txBody>
                  <a:tcPr marL="6164" marR="6164" marT="6164" marB="0" anchor="ctr"/>
                </a:tc>
                <a:tc>
                  <a:txBody>
                    <a:bodyPr/>
                    <a:lstStyle/>
                    <a:p>
                      <a:pPr algn="r" fontAlgn="b"/>
                      <a:r>
                        <a:rPr lang="ru-RU" sz="1600" b="0" u="none" strike="noStrike">
                          <a:effectLst/>
                        </a:rPr>
                        <a:t>29 571</a:t>
                      </a:r>
                      <a:endParaRPr lang="ru-RU" sz="1600" b="0" i="0" u="none" strike="noStrike">
                        <a:solidFill>
                          <a:srgbClr val="000000"/>
                        </a:solidFill>
                        <a:effectLst/>
                        <a:latin typeface="Calibri" panose="020F0502020204030204" pitchFamily="34" charset="0"/>
                      </a:endParaRPr>
                    </a:p>
                  </a:txBody>
                  <a:tcPr marL="6164" marR="6164" marT="6164" marB="0" anchor="b"/>
                </a:tc>
                <a:tc>
                  <a:txBody>
                    <a:bodyPr/>
                    <a:lstStyle/>
                    <a:p>
                      <a:pPr algn="r" fontAlgn="b"/>
                      <a:r>
                        <a:rPr lang="ru-RU" sz="1600" b="0" u="none" strike="noStrike">
                          <a:effectLst/>
                        </a:rPr>
                        <a:t>1 333,8</a:t>
                      </a:r>
                      <a:endParaRPr lang="ru-RU" sz="1600" b="0" i="0" u="none" strike="noStrike">
                        <a:solidFill>
                          <a:srgbClr val="000000"/>
                        </a:solidFill>
                        <a:effectLst/>
                        <a:latin typeface="Arial" panose="020B0604020202020204" pitchFamily="34" charset="0"/>
                      </a:endParaRPr>
                    </a:p>
                  </a:txBody>
                  <a:tcPr marL="6164" marR="6164" marT="6164" marB="0" anchor="b"/>
                </a:tc>
                <a:tc>
                  <a:txBody>
                    <a:bodyPr/>
                    <a:lstStyle/>
                    <a:p>
                      <a:pPr algn="r" fontAlgn="b"/>
                      <a:r>
                        <a:rPr lang="ru-RU" sz="1600" b="0" u="none" strike="noStrike" dirty="0">
                          <a:effectLst/>
                        </a:rPr>
                        <a:t>2152,021333</a:t>
                      </a:r>
                      <a:endParaRPr lang="ru-RU" sz="1600" b="0" i="0" u="none" strike="noStrike" dirty="0">
                        <a:solidFill>
                          <a:srgbClr val="000000"/>
                        </a:solidFill>
                        <a:effectLst/>
                        <a:latin typeface="Calibri" panose="020F0502020204030204" pitchFamily="34" charset="0"/>
                      </a:endParaRPr>
                    </a:p>
                  </a:txBody>
                  <a:tcPr marL="6164" marR="6164" marT="6164" marB="0" anchor="b"/>
                </a:tc>
              </a:tr>
              <a:tr h="252249">
                <a:tc>
                  <a:txBody>
                    <a:bodyPr/>
                    <a:lstStyle/>
                    <a:p>
                      <a:pPr algn="l" fontAlgn="b"/>
                      <a:endParaRPr lang="ru-RU" sz="1600" b="1" i="0" u="none" strike="noStrike">
                        <a:solidFill>
                          <a:srgbClr val="000000"/>
                        </a:solidFill>
                        <a:effectLst/>
                        <a:latin typeface="Calibri" panose="020F0502020204030204" pitchFamily="34" charset="0"/>
                      </a:endParaRPr>
                    </a:p>
                  </a:txBody>
                  <a:tcPr marL="6164" marR="6164" marT="6164" marB="0" anchor="b"/>
                </a:tc>
                <a:tc>
                  <a:txBody>
                    <a:bodyPr/>
                    <a:lstStyle/>
                    <a:p>
                      <a:pPr algn="l" fontAlgn="b"/>
                      <a:endParaRPr lang="ru-RU" sz="1600" b="1" i="0" u="none" strike="noStrike">
                        <a:solidFill>
                          <a:srgbClr val="000000"/>
                        </a:solidFill>
                        <a:effectLst/>
                        <a:latin typeface="Calibri" panose="020F0502020204030204" pitchFamily="34" charset="0"/>
                      </a:endParaRPr>
                    </a:p>
                  </a:txBody>
                  <a:tcPr marL="6164" marR="6164" marT="6164" marB="0" anchor="b"/>
                </a:tc>
                <a:tc>
                  <a:txBody>
                    <a:bodyPr/>
                    <a:lstStyle/>
                    <a:p>
                      <a:pPr algn="l" fontAlgn="ctr"/>
                      <a:endParaRPr lang="ru-RU" sz="1600" b="1" i="0" u="none" strike="noStrike">
                        <a:solidFill>
                          <a:srgbClr val="000000"/>
                        </a:solidFill>
                        <a:effectLst/>
                        <a:latin typeface="Arial" panose="020B0604020202020204" pitchFamily="34" charset="0"/>
                      </a:endParaRPr>
                    </a:p>
                  </a:txBody>
                  <a:tcPr marL="6164" marR="6164" marT="6164" marB="0" anchor="ctr"/>
                </a:tc>
                <a:tc>
                  <a:txBody>
                    <a:bodyPr/>
                    <a:lstStyle/>
                    <a:p>
                      <a:pPr algn="l" fontAlgn="b"/>
                      <a:endParaRPr lang="ru-RU" sz="1600" b="1" i="0" u="none" strike="noStrike">
                        <a:solidFill>
                          <a:srgbClr val="000000"/>
                        </a:solidFill>
                        <a:effectLst/>
                        <a:latin typeface="Calibri" panose="020F0502020204030204" pitchFamily="34" charset="0"/>
                      </a:endParaRPr>
                    </a:p>
                  </a:txBody>
                  <a:tcPr marL="6164" marR="6164" marT="6164" marB="0" anchor="b"/>
                </a:tc>
                <a:tc>
                  <a:txBody>
                    <a:bodyPr/>
                    <a:lstStyle/>
                    <a:p>
                      <a:pPr algn="l" fontAlgn="b"/>
                      <a:endParaRPr lang="ru-RU" sz="1600" b="1" i="0" u="none" strike="noStrike">
                        <a:solidFill>
                          <a:srgbClr val="000000"/>
                        </a:solidFill>
                        <a:effectLst/>
                        <a:latin typeface="Calibri" panose="020F0502020204030204" pitchFamily="34" charset="0"/>
                      </a:endParaRPr>
                    </a:p>
                  </a:txBody>
                  <a:tcPr marL="6164" marR="6164" marT="6164" marB="0" anchor="b"/>
                </a:tc>
                <a:tc>
                  <a:txBody>
                    <a:bodyPr/>
                    <a:lstStyle/>
                    <a:p>
                      <a:pPr algn="l" fontAlgn="b"/>
                      <a:endParaRPr lang="ru-RU" sz="1600" b="1" i="0" u="none" strike="noStrike" dirty="0">
                        <a:solidFill>
                          <a:srgbClr val="000000"/>
                        </a:solidFill>
                        <a:effectLst/>
                        <a:latin typeface="Calibri" panose="020F0502020204030204" pitchFamily="34" charset="0"/>
                      </a:endParaRPr>
                    </a:p>
                  </a:txBody>
                  <a:tcPr marL="6164" marR="6164" marT="6164" marB="0" anchor="b"/>
                </a:tc>
              </a:tr>
              <a:tr h="252249">
                <a:tc>
                  <a:txBody>
                    <a:bodyPr/>
                    <a:lstStyle/>
                    <a:p>
                      <a:pPr algn="l" fontAlgn="b"/>
                      <a:endParaRPr lang="ru-RU" sz="1600" b="1" i="0" u="none" strike="noStrike">
                        <a:solidFill>
                          <a:srgbClr val="000000"/>
                        </a:solidFill>
                        <a:effectLst/>
                        <a:latin typeface="Calibri" panose="020F0502020204030204" pitchFamily="34" charset="0"/>
                      </a:endParaRPr>
                    </a:p>
                  </a:txBody>
                  <a:tcPr marL="6164" marR="6164" marT="6164" marB="0" anchor="b"/>
                </a:tc>
                <a:tc>
                  <a:txBody>
                    <a:bodyPr/>
                    <a:lstStyle/>
                    <a:p>
                      <a:pPr algn="l" fontAlgn="b"/>
                      <a:endParaRPr lang="ru-RU" sz="1600" b="1" i="0" u="none" strike="noStrike">
                        <a:solidFill>
                          <a:srgbClr val="000000"/>
                        </a:solidFill>
                        <a:effectLst/>
                        <a:latin typeface="Calibri" panose="020F0502020204030204" pitchFamily="34" charset="0"/>
                      </a:endParaRPr>
                    </a:p>
                  </a:txBody>
                  <a:tcPr marL="6164" marR="6164" marT="6164" marB="0" anchor="b"/>
                </a:tc>
                <a:tc>
                  <a:txBody>
                    <a:bodyPr/>
                    <a:lstStyle/>
                    <a:p>
                      <a:pPr algn="r" fontAlgn="ctr"/>
                      <a:r>
                        <a:rPr lang="ru-RU" sz="1600" b="1" u="none" strike="noStrike">
                          <a:effectLst/>
                        </a:rPr>
                        <a:t>0,5</a:t>
                      </a:r>
                      <a:endParaRPr lang="ru-RU" sz="1600" b="1" i="0" u="none" strike="noStrike">
                        <a:solidFill>
                          <a:srgbClr val="000000"/>
                        </a:solidFill>
                        <a:effectLst/>
                        <a:latin typeface="Arial" panose="020B0604020202020204" pitchFamily="34" charset="0"/>
                      </a:endParaRPr>
                    </a:p>
                  </a:txBody>
                  <a:tcPr marL="6164" marR="6164" marT="6164" marB="0" anchor="ctr"/>
                </a:tc>
                <a:tc>
                  <a:txBody>
                    <a:bodyPr/>
                    <a:lstStyle/>
                    <a:p>
                      <a:pPr algn="r" fontAlgn="b"/>
                      <a:r>
                        <a:rPr lang="ru-RU" sz="1600" b="1" u="none" strike="noStrike" dirty="0">
                          <a:effectLst/>
                        </a:rPr>
                        <a:t>0,543745</a:t>
                      </a:r>
                      <a:endParaRPr lang="ru-RU" sz="1600" b="1" i="0" u="none" strike="noStrike" dirty="0">
                        <a:solidFill>
                          <a:srgbClr val="000000"/>
                        </a:solidFill>
                        <a:effectLst/>
                        <a:latin typeface="Calibri" panose="020F0502020204030204" pitchFamily="34" charset="0"/>
                      </a:endParaRPr>
                    </a:p>
                  </a:txBody>
                  <a:tcPr marL="6164" marR="6164" marT="6164" marB="0" anchor="b"/>
                </a:tc>
                <a:tc>
                  <a:txBody>
                    <a:bodyPr/>
                    <a:lstStyle/>
                    <a:p>
                      <a:pPr algn="r" fontAlgn="b"/>
                      <a:r>
                        <a:rPr lang="ru-RU" sz="1600" b="1" u="none" strike="noStrike">
                          <a:effectLst/>
                        </a:rPr>
                        <a:t>0,266031</a:t>
                      </a:r>
                      <a:endParaRPr lang="ru-RU" sz="1600" b="1" i="0" u="none" strike="noStrike">
                        <a:solidFill>
                          <a:srgbClr val="000000"/>
                        </a:solidFill>
                        <a:effectLst/>
                        <a:latin typeface="Calibri" panose="020F0502020204030204" pitchFamily="34" charset="0"/>
                      </a:endParaRPr>
                    </a:p>
                  </a:txBody>
                  <a:tcPr marL="6164" marR="6164" marT="6164" marB="0" anchor="b"/>
                </a:tc>
                <a:tc>
                  <a:txBody>
                    <a:bodyPr/>
                    <a:lstStyle/>
                    <a:p>
                      <a:pPr algn="r" fontAlgn="b"/>
                      <a:r>
                        <a:rPr lang="ru-RU" sz="1600" b="1" u="none" strike="noStrike" dirty="0">
                          <a:effectLst/>
                        </a:rPr>
                        <a:t>0,672267961</a:t>
                      </a:r>
                      <a:endParaRPr lang="ru-RU" sz="1600" b="1" i="0" u="none" strike="noStrike" dirty="0">
                        <a:solidFill>
                          <a:srgbClr val="000000"/>
                        </a:solidFill>
                        <a:effectLst/>
                        <a:latin typeface="Calibri" panose="020F0502020204030204" pitchFamily="34" charset="0"/>
                      </a:endParaRPr>
                    </a:p>
                  </a:txBody>
                  <a:tcPr marL="6164" marR="6164" marT="6164" marB="0" anchor="b"/>
                </a:tc>
              </a:tr>
            </a:tbl>
          </a:graphicData>
        </a:graphic>
      </p:graphicFrame>
    </p:spTree>
    <p:extLst>
      <p:ext uri="{BB962C8B-B14F-4D97-AF65-F5344CB8AC3E}">
        <p14:creationId xmlns:p14="http://schemas.microsoft.com/office/powerpoint/2010/main" val="25143469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1283" y="4427622"/>
            <a:ext cx="10703293" cy="2502568"/>
          </a:xfrm>
        </p:spPr>
        <p:txBody>
          <a:bodyPr>
            <a:noAutofit/>
          </a:bodyPr>
          <a:lstStyle/>
          <a:p>
            <a:pPr algn="just"/>
            <a:r>
              <a:rPr lang="ka-GE" sz="1800" dirty="0"/>
              <a:t>სტატისტიკის სამსახურის განმარტებით, არაფორმალურ დასაქმებულად ითვლებიან არასასოფლო-სამეურნეო სექტორში მომუშავეები, რომლებიც თავიანთ სამუშაოზე არ იყვნენ ან ნაწილობრივ იყვნენ დაცული ფორმალური შეთანხმებებით (არ იხდიდა საშემოსავლო გადასახადს ხელფასიდან; დასაქმებულს არ შეეძლო ესარგებლა ანაზღაურებადი ყოველწლიური შვებულებით; დასაქმებულს არ შეეძლო ესარგებლა ანაზღაურებადი საავადმყოფო ფურცლით ავადმყოფობის შემთხვევაში; ან/და დამსაქმებელი არ იხდიდა საპენსიო ფონდში შენატანს) ან განსაზღვრავენ საკუთარი დასაქმების სტატუსს, როგორც ოჯახის საწარმოში/მეურნეობაში დამხმარე, ან მუშაობდნენ საწარმოებში, რომლებიც არ არის რეგისტრირებული.</a:t>
            </a:r>
            <a:endParaRPr lang="ru-RU" sz="18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110080479"/>
              </p:ext>
            </p:extLst>
          </p:nvPr>
        </p:nvGraphicFramePr>
        <p:xfrm>
          <a:off x="1337912" y="288755"/>
          <a:ext cx="10568539" cy="4080510"/>
        </p:xfrm>
        <a:graphic>
          <a:graphicData uri="http://schemas.openxmlformats.org/drawingml/2006/table">
            <a:tbl>
              <a:tblPr>
                <a:tableStyleId>{5C22544A-7EE6-4342-B048-85BDC9FD1C3A}</a:tableStyleId>
              </a:tblPr>
              <a:tblGrid>
                <a:gridCol w="4366954"/>
                <a:gridCol w="1240317"/>
                <a:gridCol w="1240317"/>
                <a:gridCol w="1240317"/>
                <a:gridCol w="1240317"/>
                <a:gridCol w="1240317"/>
              </a:tblGrid>
              <a:tr h="1054331">
                <a:tc gridSpan="6">
                  <a:txBody>
                    <a:bodyPr/>
                    <a:lstStyle/>
                    <a:p>
                      <a:pPr algn="ctr" fontAlgn="ctr"/>
                      <a:r>
                        <a:rPr lang="ka-GE" sz="2400" b="1" u="none" strike="noStrike" dirty="0">
                          <a:effectLst/>
                          <a:latin typeface="+mj-lt"/>
                        </a:rPr>
                        <a:t>არაფორმალურად დასაქმებულთა წილი არასასოფლო-სამეურნეო სფეროს დასაქმებულებში</a:t>
                      </a:r>
                      <a:br>
                        <a:rPr lang="ka-GE" sz="2400" b="1" u="none" strike="noStrike" dirty="0">
                          <a:effectLst/>
                          <a:latin typeface="+mj-lt"/>
                        </a:rPr>
                      </a:br>
                      <a:r>
                        <a:rPr lang="ka-GE" sz="2400" b="1" u="none" strike="noStrike" dirty="0">
                          <a:effectLst/>
                          <a:latin typeface="+mj-lt"/>
                        </a:rPr>
                        <a:t>(%)</a:t>
                      </a:r>
                      <a:endParaRPr lang="ka-GE" sz="2400" b="1" i="0" u="none" strike="noStrike" dirty="0">
                        <a:solidFill>
                          <a:srgbClr val="000000"/>
                        </a:solidFill>
                        <a:effectLst/>
                        <a:latin typeface="+mj-lt"/>
                      </a:endParaRPr>
                    </a:p>
                  </a:txBody>
                  <a:tcPr marL="6350" marR="6350" marT="635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55488">
                <a:tc>
                  <a:txBody>
                    <a:bodyPr/>
                    <a:lstStyle/>
                    <a:p>
                      <a:pPr algn="ctr" fontAlgn="ctr"/>
                      <a:r>
                        <a:rPr lang="ru-RU" sz="2400" b="1" u="none" strike="noStrike">
                          <a:effectLst/>
                          <a:latin typeface="+mj-lt"/>
                        </a:rPr>
                        <a:t> </a:t>
                      </a:r>
                      <a:endParaRPr lang="ru-RU" sz="2400" b="1" i="0" u="none" strike="noStrike">
                        <a:solidFill>
                          <a:srgbClr val="000000"/>
                        </a:solidFill>
                        <a:effectLst/>
                        <a:latin typeface="+mj-lt"/>
                      </a:endParaRPr>
                    </a:p>
                  </a:txBody>
                  <a:tcPr marL="6350" marR="6350" marT="6350" marB="0" anchor="ctr"/>
                </a:tc>
                <a:tc>
                  <a:txBody>
                    <a:bodyPr/>
                    <a:lstStyle/>
                    <a:p>
                      <a:pPr algn="r" fontAlgn="b"/>
                      <a:r>
                        <a:rPr lang="ru-RU" sz="2400" b="1" u="none" strike="noStrike" dirty="0">
                          <a:effectLst/>
                          <a:latin typeface="+mj-lt"/>
                        </a:rPr>
                        <a:t>2020</a:t>
                      </a:r>
                      <a:endParaRPr lang="ru-RU" sz="2400" b="1" i="0" u="none" strike="noStrike" dirty="0">
                        <a:solidFill>
                          <a:srgbClr val="000000"/>
                        </a:solidFill>
                        <a:effectLst/>
                        <a:latin typeface="+mj-lt"/>
                      </a:endParaRPr>
                    </a:p>
                  </a:txBody>
                  <a:tcPr marL="6350" marR="6350" marT="6350" marB="0" anchor="b"/>
                </a:tc>
                <a:tc>
                  <a:txBody>
                    <a:bodyPr/>
                    <a:lstStyle/>
                    <a:p>
                      <a:pPr algn="r" fontAlgn="b"/>
                      <a:r>
                        <a:rPr lang="ru-RU" sz="2400" b="1" u="none" strike="noStrike">
                          <a:effectLst/>
                          <a:latin typeface="+mj-lt"/>
                        </a:rPr>
                        <a:t>2021</a:t>
                      </a:r>
                      <a:endParaRPr lang="ru-RU" sz="2400" b="1" i="0" u="none" strike="noStrike">
                        <a:solidFill>
                          <a:srgbClr val="000000"/>
                        </a:solidFill>
                        <a:effectLst/>
                        <a:latin typeface="+mj-lt"/>
                      </a:endParaRPr>
                    </a:p>
                  </a:txBody>
                  <a:tcPr marL="6350" marR="6350" marT="6350" marB="0" anchor="b"/>
                </a:tc>
                <a:tc>
                  <a:txBody>
                    <a:bodyPr/>
                    <a:lstStyle/>
                    <a:p>
                      <a:pPr algn="r" fontAlgn="b"/>
                      <a:r>
                        <a:rPr lang="ru-RU" sz="2400" b="1" u="none" strike="noStrike">
                          <a:effectLst/>
                          <a:latin typeface="+mj-lt"/>
                        </a:rPr>
                        <a:t>2022</a:t>
                      </a:r>
                      <a:endParaRPr lang="ru-RU" sz="2400" b="1" i="0" u="none" strike="noStrike">
                        <a:solidFill>
                          <a:srgbClr val="000000"/>
                        </a:solidFill>
                        <a:effectLst/>
                        <a:latin typeface="+mj-lt"/>
                      </a:endParaRPr>
                    </a:p>
                  </a:txBody>
                  <a:tcPr marL="6350" marR="6350" marT="6350" marB="0" anchor="b"/>
                </a:tc>
                <a:tc>
                  <a:txBody>
                    <a:bodyPr/>
                    <a:lstStyle/>
                    <a:p>
                      <a:pPr algn="r" fontAlgn="b"/>
                      <a:r>
                        <a:rPr lang="ru-RU" sz="2400" b="1" u="none" strike="noStrike">
                          <a:effectLst/>
                          <a:latin typeface="+mj-lt"/>
                        </a:rPr>
                        <a:t>2023</a:t>
                      </a:r>
                      <a:endParaRPr lang="ru-RU" sz="2400" b="1" i="0" u="none" strike="noStrike">
                        <a:solidFill>
                          <a:srgbClr val="000000"/>
                        </a:solidFill>
                        <a:effectLst/>
                        <a:latin typeface="+mj-lt"/>
                      </a:endParaRPr>
                    </a:p>
                  </a:txBody>
                  <a:tcPr marL="6350" marR="6350" marT="6350" marB="0" anchor="b"/>
                </a:tc>
                <a:tc>
                  <a:txBody>
                    <a:bodyPr/>
                    <a:lstStyle/>
                    <a:p>
                      <a:pPr algn="r" fontAlgn="b"/>
                      <a:r>
                        <a:rPr lang="ru-RU" sz="2400" b="1" u="none" strike="noStrike">
                          <a:effectLst/>
                          <a:latin typeface="+mj-lt"/>
                        </a:rPr>
                        <a:t>2024</a:t>
                      </a:r>
                      <a:endParaRPr lang="ru-RU" sz="2400" b="1" i="0" u="none" strike="noStrike">
                        <a:solidFill>
                          <a:srgbClr val="000000"/>
                        </a:solidFill>
                        <a:effectLst/>
                        <a:latin typeface="+mj-lt"/>
                      </a:endParaRPr>
                    </a:p>
                  </a:txBody>
                  <a:tcPr marL="6350" marR="6350" marT="6350" marB="0" anchor="b"/>
                </a:tc>
              </a:tr>
              <a:tr h="355488">
                <a:tc>
                  <a:txBody>
                    <a:bodyPr/>
                    <a:lstStyle/>
                    <a:p>
                      <a:pPr algn="l" fontAlgn="ctr"/>
                      <a:r>
                        <a:rPr lang="ka-GE" sz="2400" b="1" u="none" strike="noStrike">
                          <a:effectLst/>
                          <a:latin typeface="+mj-lt"/>
                        </a:rPr>
                        <a:t>სულ</a:t>
                      </a:r>
                      <a:endParaRPr lang="ka-GE" sz="2400" b="1" i="0" u="none" strike="noStrike">
                        <a:solidFill>
                          <a:srgbClr val="000000"/>
                        </a:solidFill>
                        <a:effectLst/>
                        <a:latin typeface="+mj-lt"/>
                      </a:endParaRPr>
                    </a:p>
                  </a:txBody>
                  <a:tcPr marL="6350" marR="6350" marT="6350" marB="0" anchor="ctr"/>
                </a:tc>
                <a:tc>
                  <a:txBody>
                    <a:bodyPr/>
                    <a:lstStyle/>
                    <a:p>
                      <a:pPr algn="r" fontAlgn="b"/>
                      <a:r>
                        <a:rPr lang="ru-RU" sz="2400" b="1" u="none" strike="noStrike" dirty="0">
                          <a:effectLst/>
                          <a:latin typeface="+mj-lt"/>
                        </a:rPr>
                        <a:t>31,7</a:t>
                      </a:r>
                      <a:endParaRPr lang="ru-RU" sz="2400" b="1" i="0" u="none" strike="noStrike" dirty="0">
                        <a:solidFill>
                          <a:srgbClr val="000000"/>
                        </a:solidFill>
                        <a:effectLst/>
                        <a:latin typeface="+mj-lt"/>
                      </a:endParaRPr>
                    </a:p>
                  </a:txBody>
                  <a:tcPr marL="6350" marR="6350" marT="6350" marB="0" anchor="b"/>
                </a:tc>
                <a:tc>
                  <a:txBody>
                    <a:bodyPr/>
                    <a:lstStyle/>
                    <a:p>
                      <a:pPr algn="r" fontAlgn="b"/>
                      <a:r>
                        <a:rPr lang="ru-RU" sz="2400" b="1" u="none" strike="noStrike" dirty="0">
                          <a:effectLst/>
                          <a:latin typeface="+mj-lt"/>
                        </a:rPr>
                        <a:t>28,8</a:t>
                      </a:r>
                      <a:endParaRPr lang="ru-RU" sz="2400" b="1" i="0" u="none" strike="noStrike" dirty="0">
                        <a:solidFill>
                          <a:srgbClr val="000000"/>
                        </a:solidFill>
                        <a:effectLst/>
                        <a:latin typeface="+mj-lt"/>
                      </a:endParaRPr>
                    </a:p>
                  </a:txBody>
                  <a:tcPr marL="6350" marR="6350" marT="6350" marB="0" anchor="b"/>
                </a:tc>
                <a:tc>
                  <a:txBody>
                    <a:bodyPr/>
                    <a:lstStyle/>
                    <a:p>
                      <a:pPr algn="r" fontAlgn="b"/>
                      <a:r>
                        <a:rPr lang="ru-RU" sz="2400" b="1" u="none" strike="noStrike">
                          <a:effectLst/>
                          <a:latin typeface="+mj-lt"/>
                        </a:rPr>
                        <a:t>28,4</a:t>
                      </a:r>
                      <a:endParaRPr lang="ru-RU" sz="2400" b="1" i="0" u="none" strike="noStrike">
                        <a:solidFill>
                          <a:srgbClr val="000000"/>
                        </a:solidFill>
                        <a:effectLst/>
                        <a:latin typeface="+mj-lt"/>
                      </a:endParaRPr>
                    </a:p>
                  </a:txBody>
                  <a:tcPr marL="6350" marR="6350" marT="6350" marB="0" anchor="b"/>
                </a:tc>
                <a:tc>
                  <a:txBody>
                    <a:bodyPr/>
                    <a:lstStyle/>
                    <a:p>
                      <a:pPr algn="r" fontAlgn="b"/>
                      <a:r>
                        <a:rPr lang="ru-RU" sz="2400" b="1" u="none" strike="noStrike">
                          <a:effectLst/>
                          <a:latin typeface="+mj-lt"/>
                        </a:rPr>
                        <a:t>27,6</a:t>
                      </a:r>
                      <a:endParaRPr lang="ru-RU" sz="2400" b="1" i="0" u="none" strike="noStrike">
                        <a:solidFill>
                          <a:srgbClr val="000000"/>
                        </a:solidFill>
                        <a:effectLst/>
                        <a:latin typeface="+mj-lt"/>
                      </a:endParaRPr>
                    </a:p>
                  </a:txBody>
                  <a:tcPr marL="6350" marR="6350" marT="6350" marB="0" anchor="b"/>
                </a:tc>
                <a:tc>
                  <a:txBody>
                    <a:bodyPr/>
                    <a:lstStyle/>
                    <a:p>
                      <a:pPr algn="r" fontAlgn="b"/>
                      <a:r>
                        <a:rPr lang="ru-RU" sz="2400" b="1" u="none" strike="noStrike">
                          <a:effectLst/>
                          <a:latin typeface="+mj-lt"/>
                        </a:rPr>
                        <a:t>29,1</a:t>
                      </a:r>
                      <a:endParaRPr lang="ru-RU" sz="2400" b="1" i="0" u="none" strike="noStrike">
                        <a:solidFill>
                          <a:srgbClr val="000000"/>
                        </a:solidFill>
                        <a:effectLst/>
                        <a:latin typeface="+mj-lt"/>
                      </a:endParaRPr>
                    </a:p>
                  </a:txBody>
                  <a:tcPr marL="6350" marR="6350" marT="6350" marB="0" anchor="b"/>
                </a:tc>
              </a:tr>
              <a:tr h="355488">
                <a:tc>
                  <a:txBody>
                    <a:bodyPr/>
                    <a:lstStyle/>
                    <a:p>
                      <a:pPr algn="l" fontAlgn="ctr"/>
                      <a:r>
                        <a:rPr lang="ka-GE" sz="2400" b="1" u="none" strike="noStrike" dirty="0">
                          <a:effectLst/>
                          <a:latin typeface="+mj-lt"/>
                        </a:rPr>
                        <a:t>ქალი</a:t>
                      </a:r>
                      <a:endParaRPr lang="ka-GE" sz="2400" b="1" i="0" u="none" strike="noStrike" dirty="0">
                        <a:solidFill>
                          <a:srgbClr val="000000"/>
                        </a:solidFill>
                        <a:effectLst/>
                        <a:latin typeface="+mj-lt"/>
                      </a:endParaRPr>
                    </a:p>
                  </a:txBody>
                  <a:tcPr marL="95250" marR="6350" marT="6350" marB="0" anchor="ctr"/>
                </a:tc>
                <a:tc>
                  <a:txBody>
                    <a:bodyPr/>
                    <a:lstStyle/>
                    <a:p>
                      <a:pPr algn="r" fontAlgn="b"/>
                      <a:r>
                        <a:rPr lang="ru-RU" sz="2400" b="1" u="none" strike="noStrike" dirty="0">
                          <a:effectLst/>
                          <a:latin typeface="+mj-lt"/>
                        </a:rPr>
                        <a:t>26,2</a:t>
                      </a:r>
                      <a:endParaRPr lang="ru-RU" sz="2400" b="1" i="0" u="none" strike="noStrike" dirty="0">
                        <a:solidFill>
                          <a:srgbClr val="000000"/>
                        </a:solidFill>
                        <a:effectLst/>
                        <a:latin typeface="+mj-lt"/>
                      </a:endParaRPr>
                    </a:p>
                  </a:txBody>
                  <a:tcPr marL="6350" marR="6350" marT="6350" marB="0" anchor="b"/>
                </a:tc>
                <a:tc>
                  <a:txBody>
                    <a:bodyPr/>
                    <a:lstStyle/>
                    <a:p>
                      <a:pPr algn="r" fontAlgn="b"/>
                      <a:r>
                        <a:rPr lang="ru-RU" sz="2400" b="1" u="none" strike="noStrike" dirty="0">
                          <a:effectLst/>
                          <a:latin typeface="+mj-lt"/>
                        </a:rPr>
                        <a:t>22,5</a:t>
                      </a:r>
                      <a:endParaRPr lang="ru-RU" sz="2400" b="1" i="0" u="none" strike="noStrike" dirty="0">
                        <a:solidFill>
                          <a:srgbClr val="000000"/>
                        </a:solidFill>
                        <a:effectLst/>
                        <a:latin typeface="+mj-lt"/>
                      </a:endParaRPr>
                    </a:p>
                  </a:txBody>
                  <a:tcPr marL="6350" marR="6350" marT="6350" marB="0" anchor="b"/>
                </a:tc>
                <a:tc>
                  <a:txBody>
                    <a:bodyPr/>
                    <a:lstStyle/>
                    <a:p>
                      <a:pPr algn="r" fontAlgn="b"/>
                      <a:r>
                        <a:rPr lang="ru-RU" sz="2400" b="1" u="none" strike="noStrike">
                          <a:effectLst/>
                          <a:latin typeface="+mj-lt"/>
                        </a:rPr>
                        <a:t>22,5</a:t>
                      </a:r>
                      <a:endParaRPr lang="ru-RU" sz="2400" b="1" i="0" u="none" strike="noStrike">
                        <a:solidFill>
                          <a:srgbClr val="000000"/>
                        </a:solidFill>
                        <a:effectLst/>
                        <a:latin typeface="+mj-lt"/>
                      </a:endParaRPr>
                    </a:p>
                  </a:txBody>
                  <a:tcPr marL="6350" marR="6350" marT="6350" marB="0" anchor="b"/>
                </a:tc>
                <a:tc>
                  <a:txBody>
                    <a:bodyPr/>
                    <a:lstStyle/>
                    <a:p>
                      <a:pPr algn="r" fontAlgn="b"/>
                      <a:r>
                        <a:rPr lang="ru-RU" sz="2400" b="1" u="none" strike="noStrike">
                          <a:effectLst/>
                          <a:latin typeface="+mj-lt"/>
                        </a:rPr>
                        <a:t>21,7</a:t>
                      </a:r>
                      <a:endParaRPr lang="ru-RU" sz="2400" b="1" i="0" u="none" strike="noStrike">
                        <a:solidFill>
                          <a:srgbClr val="000000"/>
                        </a:solidFill>
                        <a:effectLst/>
                        <a:latin typeface="+mj-lt"/>
                      </a:endParaRPr>
                    </a:p>
                  </a:txBody>
                  <a:tcPr marL="6350" marR="6350" marT="6350" marB="0" anchor="b"/>
                </a:tc>
                <a:tc>
                  <a:txBody>
                    <a:bodyPr/>
                    <a:lstStyle/>
                    <a:p>
                      <a:pPr algn="r" fontAlgn="b"/>
                      <a:r>
                        <a:rPr lang="ru-RU" sz="2400" b="1" u="none" strike="noStrike">
                          <a:effectLst/>
                          <a:latin typeface="+mj-lt"/>
                        </a:rPr>
                        <a:t>23,3</a:t>
                      </a:r>
                      <a:endParaRPr lang="ru-RU" sz="2400" b="1" i="0" u="none" strike="noStrike">
                        <a:solidFill>
                          <a:srgbClr val="000000"/>
                        </a:solidFill>
                        <a:effectLst/>
                        <a:latin typeface="+mj-lt"/>
                      </a:endParaRPr>
                    </a:p>
                  </a:txBody>
                  <a:tcPr marL="6350" marR="6350" marT="6350" marB="0" anchor="b"/>
                </a:tc>
              </a:tr>
              <a:tr h="355488">
                <a:tc>
                  <a:txBody>
                    <a:bodyPr/>
                    <a:lstStyle/>
                    <a:p>
                      <a:pPr algn="l" fontAlgn="ctr"/>
                      <a:r>
                        <a:rPr lang="ka-GE" sz="2400" b="1" u="none" strike="noStrike">
                          <a:effectLst/>
                          <a:latin typeface="+mj-lt"/>
                        </a:rPr>
                        <a:t>კაცი</a:t>
                      </a:r>
                      <a:endParaRPr lang="ka-GE" sz="2400" b="1" i="0" u="none" strike="noStrike">
                        <a:solidFill>
                          <a:srgbClr val="000000"/>
                        </a:solidFill>
                        <a:effectLst/>
                        <a:latin typeface="+mj-lt"/>
                      </a:endParaRPr>
                    </a:p>
                  </a:txBody>
                  <a:tcPr marL="95250" marR="6350" marT="6350" marB="0" anchor="ctr"/>
                </a:tc>
                <a:tc>
                  <a:txBody>
                    <a:bodyPr/>
                    <a:lstStyle/>
                    <a:p>
                      <a:pPr algn="r" fontAlgn="b"/>
                      <a:r>
                        <a:rPr lang="ru-RU" sz="2400" b="1" u="none" strike="noStrike">
                          <a:effectLst/>
                          <a:latin typeface="+mj-lt"/>
                        </a:rPr>
                        <a:t>36,4</a:t>
                      </a:r>
                      <a:endParaRPr lang="ru-RU" sz="2400" b="1" i="0" u="none" strike="noStrike">
                        <a:solidFill>
                          <a:srgbClr val="000000"/>
                        </a:solidFill>
                        <a:effectLst/>
                        <a:latin typeface="+mj-lt"/>
                      </a:endParaRPr>
                    </a:p>
                  </a:txBody>
                  <a:tcPr marL="6350" marR="6350" marT="6350" marB="0" anchor="b"/>
                </a:tc>
                <a:tc>
                  <a:txBody>
                    <a:bodyPr/>
                    <a:lstStyle/>
                    <a:p>
                      <a:pPr algn="r" fontAlgn="b"/>
                      <a:r>
                        <a:rPr lang="ru-RU" sz="2400" b="1" u="none" strike="noStrike" dirty="0">
                          <a:effectLst/>
                          <a:latin typeface="+mj-lt"/>
                        </a:rPr>
                        <a:t>34,2</a:t>
                      </a:r>
                      <a:endParaRPr lang="ru-RU" sz="2400" b="1" i="0" u="none" strike="noStrike" dirty="0">
                        <a:solidFill>
                          <a:srgbClr val="000000"/>
                        </a:solidFill>
                        <a:effectLst/>
                        <a:latin typeface="+mj-lt"/>
                      </a:endParaRPr>
                    </a:p>
                  </a:txBody>
                  <a:tcPr marL="6350" marR="6350" marT="6350" marB="0" anchor="b"/>
                </a:tc>
                <a:tc>
                  <a:txBody>
                    <a:bodyPr/>
                    <a:lstStyle/>
                    <a:p>
                      <a:pPr algn="r" fontAlgn="b"/>
                      <a:r>
                        <a:rPr lang="ru-RU" sz="2400" b="1" u="none" strike="noStrike">
                          <a:effectLst/>
                          <a:latin typeface="+mj-lt"/>
                        </a:rPr>
                        <a:t>33,4</a:t>
                      </a:r>
                      <a:endParaRPr lang="ru-RU" sz="2400" b="1" i="0" u="none" strike="noStrike">
                        <a:solidFill>
                          <a:srgbClr val="000000"/>
                        </a:solidFill>
                        <a:effectLst/>
                        <a:latin typeface="+mj-lt"/>
                      </a:endParaRPr>
                    </a:p>
                  </a:txBody>
                  <a:tcPr marL="6350" marR="6350" marT="6350" marB="0" anchor="b"/>
                </a:tc>
                <a:tc>
                  <a:txBody>
                    <a:bodyPr/>
                    <a:lstStyle/>
                    <a:p>
                      <a:pPr algn="r" fontAlgn="b"/>
                      <a:r>
                        <a:rPr lang="ru-RU" sz="2400" b="1" u="none" strike="noStrike">
                          <a:effectLst/>
                          <a:latin typeface="+mj-lt"/>
                        </a:rPr>
                        <a:t>32,6</a:t>
                      </a:r>
                      <a:endParaRPr lang="ru-RU" sz="2400" b="1" i="0" u="none" strike="noStrike">
                        <a:solidFill>
                          <a:srgbClr val="000000"/>
                        </a:solidFill>
                        <a:effectLst/>
                        <a:latin typeface="+mj-lt"/>
                      </a:endParaRPr>
                    </a:p>
                  </a:txBody>
                  <a:tcPr marL="6350" marR="6350" marT="6350" marB="0" anchor="b"/>
                </a:tc>
                <a:tc>
                  <a:txBody>
                    <a:bodyPr/>
                    <a:lstStyle/>
                    <a:p>
                      <a:pPr algn="r" fontAlgn="b"/>
                      <a:r>
                        <a:rPr lang="ru-RU" sz="2400" b="1" u="none" strike="noStrike" dirty="0">
                          <a:effectLst/>
                          <a:latin typeface="+mj-lt"/>
                        </a:rPr>
                        <a:t>34,2</a:t>
                      </a:r>
                      <a:endParaRPr lang="ru-RU" sz="2400" b="1" i="0" u="none" strike="noStrike" dirty="0">
                        <a:solidFill>
                          <a:srgbClr val="000000"/>
                        </a:solidFill>
                        <a:effectLst/>
                        <a:latin typeface="+mj-lt"/>
                      </a:endParaRPr>
                    </a:p>
                  </a:txBody>
                  <a:tcPr marL="6350" marR="6350" marT="6350" marB="0" anchor="b"/>
                </a:tc>
              </a:tr>
              <a:tr h="355488">
                <a:tc>
                  <a:txBody>
                    <a:bodyPr/>
                    <a:lstStyle/>
                    <a:p>
                      <a:pPr algn="l" fontAlgn="ctr"/>
                      <a:r>
                        <a:rPr lang="ka-GE" sz="2400" b="1" u="none" strike="noStrike">
                          <a:effectLst/>
                          <a:latin typeface="+mj-lt"/>
                        </a:rPr>
                        <a:t>ქალაქი</a:t>
                      </a:r>
                      <a:endParaRPr lang="ka-GE" sz="2400" b="1" i="0" u="none" strike="noStrike">
                        <a:solidFill>
                          <a:srgbClr val="000000"/>
                        </a:solidFill>
                        <a:effectLst/>
                        <a:latin typeface="+mj-lt"/>
                      </a:endParaRPr>
                    </a:p>
                  </a:txBody>
                  <a:tcPr marL="95250" marR="6350" marT="6350" marB="0" anchor="ctr"/>
                </a:tc>
                <a:tc>
                  <a:txBody>
                    <a:bodyPr/>
                    <a:lstStyle/>
                    <a:p>
                      <a:pPr algn="r" fontAlgn="b"/>
                      <a:r>
                        <a:rPr lang="ru-RU" sz="2400" b="1" u="none" strike="noStrike">
                          <a:effectLst/>
                          <a:latin typeface="+mj-lt"/>
                        </a:rPr>
                        <a:t>30,2</a:t>
                      </a:r>
                      <a:endParaRPr lang="ru-RU" sz="2400" b="1" i="0" u="none" strike="noStrike">
                        <a:solidFill>
                          <a:srgbClr val="000000"/>
                        </a:solidFill>
                        <a:effectLst/>
                        <a:latin typeface="+mj-lt"/>
                      </a:endParaRPr>
                    </a:p>
                  </a:txBody>
                  <a:tcPr marL="6350" marR="6350" marT="6350" marB="0" anchor="b"/>
                </a:tc>
                <a:tc>
                  <a:txBody>
                    <a:bodyPr/>
                    <a:lstStyle/>
                    <a:p>
                      <a:pPr algn="r" fontAlgn="b"/>
                      <a:r>
                        <a:rPr lang="ru-RU" sz="2400" b="1" u="none" strike="noStrike" dirty="0">
                          <a:effectLst/>
                          <a:latin typeface="+mj-lt"/>
                        </a:rPr>
                        <a:t>26,8</a:t>
                      </a:r>
                      <a:endParaRPr lang="ru-RU" sz="2400" b="1" i="0" u="none" strike="noStrike" dirty="0">
                        <a:solidFill>
                          <a:srgbClr val="000000"/>
                        </a:solidFill>
                        <a:effectLst/>
                        <a:latin typeface="+mj-lt"/>
                      </a:endParaRPr>
                    </a:p>
                  </a:txBody>
                  <a:tcPr marL="6350" marR="6350" marT="6350" marB="0" anchor="b"/>
                </a:tc>
                <a:tc>
                  <a:txBody>
                    <a:bodyPr/>
                    <a:lstStyle/>
                    <a:p>
                      <a:pPr algn="r" fontAlgn="b"/>
                      <a:r>
                        <a:rPr lang="ru-RU" sz="2400" b="1" u="none" strike="noStrike" dirty="0">
                          <a:effectLst/>
                          <a:latin typeface="+mj-lt"/>
                        </a:rPr>
                        <a:t>27,0</a:t>
                      </a:r>
                      <a:endParaRPr lang="ru-RU" sz="2400" b="1" i="0" u="none" strike="noStrike" dirty="0">
                        <a:solidFill>
                          <a:srgbClr val="000000"/>
                        </a:solidFill>
                        <a:effectLst/>
                        <a:latin typeface="+mj-lt"/>
                      </a:endParaRPr>
                    </a:p>
                  </a:txBody>
                  <a:tcPr marL="6350" marR="6350" marT="6350" marB="0" anchor="b"/>
                </a:tc>
                <a:tc>
                  <a:txBody>
                    <a:bodyPr/>
                    <a:lstStyle/>
                    <a:p>
                      <a:pPr algn="r" fontAlgn="b"/>
                      <a:r>
                        <a:rPr lang="ru-RU" sz="2400" b="1" u="none" strike="noStrike" dirty="0">
                          <a:effectLst/>
                          <a:latin typeface="+mj-lt"/>
                        </a:rPr>
                        <a:t>25,4</a:t>
                      </a:r>
                      <a:endParaRPr lang="ru-RU" sz="2400" b="1" i="0" u="none" strike="noStrike" dirty="0">
                        <a:solidFill>
                          <a:srgbClr val="000000"/>
                        </a:solidFill>
                        <a:effectLst/>
                        <a:latin typeface="+mj-lt"/>
                      </a:endParaRPr>
                    </a:p>
                  </a:txBody>
                  <a:tcPr marL="6350" marR="6350" marT="6350" marB="0" anchor="b"/>
                </a:tc>
                <a:tc>
                  <a:txBody>
                    <a:bodyPr/>
                    <a:lstStyle/>
                    <a:p>
                      <a:pPr algn="r" fontAlgn="b"/>
                      <a:r>
                        <a:rPr lang="ru-RU" sz="2400" b="1" u="none" strike="noStrike">
                          <a:effectLst/>
                          <a:latin typeface="+mj-lt"/>
                        </a:rPr>
                        <a:t>26,8</a:t>
                      </a:r>
                      <a:endParaRPr lang="ru-RU" sz="2400" b="1" i="0" u="none" strike="noStrike">
                        <a:solidFill>
                          <a:srgbClr val="000000"/>
                        </a:solidFill>
                        <a:effectLst/>
                        <a:latin typeface="+mj-lt"/>
                      </a:endParaRPr>
                    </a:p>
                  </a:txBody>
                  <a:tcPr marL="6350" marR="6350" marT="6350" marB="0" anchor="b"/>
                </a:tc>
              </a:tr>
              <a:tr h="355488">
                <a:tc>
                  <a:txBody>
                    <a:bodyPr/>
                    <a:lstStyle/>
                    <a:p>
                      <a:pPr algn="l" fontAlgn="ctr"/>
                      <a:r>
                        <a:rPr lang="ka-GE" sz="2400" b="1" u="none" strike="noStrike" dirty="0">
                          <a:effectLst/>
                          <a:latin typeface="+mj-lt"/>
                        </a:rPr>
                        <a:t>სოფელი</a:t>
                      </a:r>
                      <a:endParaRPr lang="ka-GE" sz="2400" b="1" i="0" u="none" strike="noStrike" dirty="0">
                        <a:solidFill>
                          <a:srgbClr val="000000"/>
                        </a:solidFill>
                        <a:effectLst/>
                        <a:latin typeface="+mj-lt"/>
                      </a:endParaRPr>
                    </a:p>
                  </a:txBody>
                  <a:tcPr marL="95250" marR="6350" marT="6350" marB="0" anchor="ctr"/>
                </a:tc>
                <a:tc>
                  <a:txBody>
                    <a:bodyPr/>
                    <a:lstStyle/>
                    <a:p>
                      <a:pPr algn="r" fontAlgn="b"/>
                      <a:r>
                        <a:rPr lang="ru-RU" sz="2400" b="1" u="none" strike="noStrike">
                          <a:effectLst/>
                          <a:latin typeface="+mj-lt"/>
                        </a:rPr>
                        <a:t>35,6</a:t>
                      </a:r>
                      <a:endParaRPr lang="ru-RU" sz="2400" b="1" i="0" u="none" strike="noStrike">
                        <a:solidFill>
                          <a:srgbClr val="000000"/>
                        </a:solidFill>
                        <a:effectLst/>
                        <a:latin typeface="+mj-lt"/>
                      </a:endParaRPr>
                    </a:p>
                  </a:txBody>
                  <a:tcPr marL="6350" marR="6350" marT="6350" marB="0" anchor="b"/>
                </a:tc>
                <a:tc>
                  <a:txBody>
                    <a:bodyPr/>
                    <a:lstStyle/>
                    <a:p>
                      <a:pPr algn="r" fontAlgn="b"/>
                      <a:r>
                        <a:rPr lang="ru-RU" sz="2400" b="1" u="none" strike="noStrike">
                          <a:effectLst/>
                          <a:latin typeface="+mj-lt"/>
                        </a:rPr>
                        <a:t>33,7</a:t>
                      </a:r>
                      <a:endParaRPr lang="ru-RU" sz="2400" b="1" i="0" u="none" strike="noStrike">
                        <a:solidFill>
                          <a:srgbClr val="000000"/>
                        </a:solidFill>
                        <a:effectLst/>
                        <a:latin typeface="+mj-lt"/>
                      </a:endParaRPr>
                    </a:p>
                  </a:txBody>
                  <a:tcPr marL="6350" marR="6350" marT="6350" marB="0" anchor="b"/>
                </a:tc>
                <a:tc>
                  <a:txBody>
                    <a:bodyPr/>
                    <a:lstStyle/>
                    <a:p>
                      <a:pPr algn="r" fontAlgn="b"/>
                      <a:r>
                        <a:rPr lang="ru-RU" sz="2400" b="1" u="none" strike="noStrike" dirty="0">
                          <a:effectLst/>
                          <a:latin typeface="+mj-lt"/>
                        </a:rPr>
                        <a:t>31,6</a:t>
                      </a:r>
                      <a:endParaRPr lang="ru-RU" sz="2400" b="1" i="0" u="none" strike="noStrike" dirty="0">
                        <a:solidFill>
                          <a:srgbClr val="000000"/>
                        </a:solidFill>
                        <a:effectLst/>
                        <a:latin typeface="+mj-lt"/>
                      </a:endParaRPr>
                    </a:p>
                  </a:txBody>
                  <a:tcPr marL="6350" marR="6350" marT="6350" marB="0" anchor="b"/>
                </a:tc>
                <a:tc>
                  <a:txBody>
                    <a:bodyPr/>
                    <a:lstStyle/>
                    <a:p>
                      <a:pPr algn="r" fontAlgn="b"/>
                      <a:r>
                        <a:rPr lang="ru-RU" sz="2400" b="1" u="none" strike="noStrike" dirty="0">
                          <a:effectLst/>
                          <a:latin typeface="+mj-lt"/>
                        </a:rPr>
                        <a:t>32,7</a:t>
                      </a:r>
                      <a:endParaRPr lang="ru-RU" sz="2400" b="1" i="0" u="none" strike="noStrike" dirty="0">
                        <a:solidFill>
                          <a:srgbClr val="000000"/>
                        </a:solidFill>
                        <a:effectLst/>
                        <a:latin typeface="+mj-lt"/>
                      </a:endParaRPr>
                    </a:p>
                  </a:txBody>
                  <a:tcPr marL="6350" marR="6350" marT="6350" marB="0" anchor="b"/>
                </a:tc>
                <a:tc>
                  <a:txBody>
                    <a:bodyPr/>
                    <a:lstStyle/>
                    <a:p>
                      <a:pPr algn="r" fontAlgn="b"/>
                      <a:r>
                        <a:rPr lang="ru-RU" sz="2400" b="1" u="none" strike="noStrike">
                          <a:effectLst/>
                          <a:latin typeface="+mj-lt"/>
                        </a:rPr>
                        <a:t>34,4</a:t>
                      </a:r>
                      <a:endParaRPr lang="ru-RU" sz="2400" b="1" i="0" u="none" strike="noStrike">
                        <a:solidFill>
                          <a:srgbClr val="000000"/>
                        </a:solidFill>
                        <a:effectLst/>
                        <a:latin typeface="+mj-lt"/>
                      </a:endParaRPr>
                    </a:p>
                  </a:txBody>
                  <a:tcPr marL="6350" marR="6350" marT="6350" marB="0" anchor="b"/>
                </a:tc>
              </a:tr>
              <a:tr h="355488">
                <a:tc>
                  <a:txBody>
                    <a:bodyPr/>
                    <a:lstStyle/>
                    <a:p>
                      <a:pPr algn="l" fontAlgn="b"/>
                      <a:endParaRPr lang="ru-RU" sz="2400" b="1" i="0" u="none" strike="noStrike">
                        <a:solidFill>
                          <a:srgbClr val="000000"/>
                        </a:solidFill>
                        <a:effectLst/>
                        <a:latin typeface="+mj-lt"/>
                      </a:endParaRPr>
                    </a:p>
                  </a:txBody>
                  <a:tcPr marL="6350" marR="6350" marT="6350" marB="0" anchor="b"/>
                </a:tc>
                <a:tc>
                  <a:txBody>
                    <a:bodyPr/>
                    <a:lstStyle/>
                    <a:p>
                      <a:pPr algn="l" fontAlgn="b"/>
                      <a:endParaRPr lang="ru-RU" sz="2400" b="1" i="0" u="none" strike="noStrike">
                        <a:solidFill>
                          <a:srgbClr val="000000"/>
                        </a:solidFill>
                        <a:effectLst/>
                        <a:latin typeface="+mj-lt"/>
                      </a:endParaRPr>
                    </a:p>
                  </a:txBody>
                  <a:tcPr marL="6350" marR="6350" marT="6350" marB="0" anchor="b"/>
                </a:tc>
                <a:tc>
                  <a:txBody>
                    <a:bodyPr/>
                    <a:lstStyle/>
                    <a:p>
                      <a:pPr algn="l" fontAlgn="b"/>
                      <a:endParaRPr lang="ru-RU" sz="2400" b="1" i="0" u="none" strike="noStrike">
                        <a:solidFill>
                          <a:srgbClr val="000000"/>
                        </a:solidFill>
                        <a:effectLst/>
                        <a:latin typeface="+mj-lt"/>
                      </a:endParaRPr>
                    </a:p>
                  </a:txBody>
                  <a:tcPr marL="6350" marR="6350" marT="6350" marB="0" anchor="b"/>
                </a:tc>
                <a:tc>
                  <a:txBody>
                    <a:bodyPr/>
                    <a:lstStyle/>
                    <a:p>
                      <a:pPr algn="l" fontAlgn="b"/>
                      <a:endParaRPr lang="ru-RU" sz="2400" b="1" i="0" u="none" strike="noStrike">
                        <a:solidFill>
                          <a:srgbClr val="000000"/>
                        </a:solidFill>
                        <a:effectLst/>
                        <a:latin typeface="+mj-lt"/>
                      </a:endParaRPr>
                    </a:p>
                  </a:txBody>
                  <a:tcPr marL="6350" marR="6350" marT="6350" marB="0" anchor="b"/>
                </a:tc>
                <a:tc>
                  <a:txBody>
                    <a:bodyPr/>
                    <a:lstStyle/>
                    <a:p>
                      <a:pPr algn="l" fontAlgn="b"/>
                      <a:endParaRPr lang="ru-RU" sz="2400" b="1" i="0" u="none" strike="noStrike" dirty="0">
                        <a:solidFill>
                          <a:srgbClr val="000000"/>
                        </a:solidFill>
                        <a:effectLst/>
                        <a:latin typeface="+mj-lt"/>
                      </a:endParaRPr>
                    </a:p>
                  </a:txBody>
                  <a:tcPr marL="6350" marR="6350" marT="6350" marB="0" anchor="b"/>
                </a:tc>
                <a:tc>
                  <a:txBody>
                    <a:bodyPr/>
                    <a:lstStyle/>
                    <a:p>
                      <a:pPr algn="l" fontAlgn="b"/>
                      <a:endParaRPr lang="ru-RU" sz="2400" b="1" i="0" u="none" strike="noStrike">
                        <a:solidFill>
                          <a:srgbClr val="000000"/>
                        </a:solidFill>
                        <a:effectLst/>
                        <a:latin typeface="+mj-lt"/>
                      </a:endParaRPr>
                    </a:p>
                  </a:txBody>
                  <a:tcPr marL="6350" marR="6350" marT="6350" marB="0" anchor="b"/>
                </a:tc>
              </a:tr>
              <a:tr h="355488">
                <a:tc gridSpan="6">
                  <a:txBody>
                    <a:bodyPr/>
                    <a:lstStyle/>
                    <a:p>
                      <a:pPr algn="l" fontAlgn="b"/>
                      <a:r>
                        <a:rPr lang="ka-GE" sz="2400" b="1" u="sng" strike="noStrike" dirty="0">
                          <a:effectLst/>
                          <a:latin typeface="+mj-lt"/>
                        </a:rPr>
                        <a:t>წყარო: </a:t>
                      </a:r>
                      <a:r>
                        <a:rPr lang="ka-GE" sz="2400" b="1" u="none" strike="noStrike" dirty="0">
                          <a:effectLst/>
                          <a:latin typeface="+mj-lt"/>
                        </a:rPr>
                        <a:t>სამუშაო ძალის გამოკვლევა. </a:t>
                      </a:r>
                      <a:endParaRPr lang="ka-GE" sz="2400" b="1" i="0" u="none" strike="noStrike" dirty="0">
                        <a:solidFill>
                          <a:srgbClr val="000000"/>
                        </a:solidFill>
                        <a:effectLst/>
                        <a:latin typeface="+mj-lt"/>
                      </a:endParaRPr>
                    </a:p>
                  </a:txBody>
                  <a:tcPr marL="6350" marR="6350" marT="6350"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Tree>
    <p:extLst>
      <p:ext uri="{BB962C8B-B14F-4D97-AF65-F5344CB8AC3E}">
        <p14:creationId xmlns:p14="http://schemas.microsoft.com/office/powerpoint/2010/main" val="6710552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შრომის</a:t>
            </a:r>
            <a:r>
              <a:rPr lang="en-US"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ka-GE"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ბაზარი</a:t>
            </a:r>
            <a:endParaRPr lang="ru-RU"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Объект 2"/>
          <p:cNvSpPr>
            <a:spLocks noGrp="1"/>
          </p:cNvSpPr>
          <p:nvPr>
            <p:ph idx="1"/>
          </p:nvPr>
        </p:nvSpPr>
        <p:spPr>
          <a:xfrm>
            <a:off x="1124712" y="1563624"/>
            <a:ext cx="8074152" cy="4347598"/>
          </a:xfrm>
        </p:spPr>
        <p:txBody>
          <a:bodyPr>
            <a:normAutofit/>
          </a:bodyPr>
          <a:lstStyle/>
          <a:p>
            <a:pPr marL="0" indent="0" algn="just">
              <a:buNone/>
            </a:pPr>
            <a:r>
              <a:rPr lang="ka-GE" sz="2000" b="1" dirty="0">
                <a:solidFill>
                  <a:schemeClr val="accent1">
                    <a:lumMod val="75000"/>
                  </a:schemeClr>
                </a:solidFill>
              </a:rPr>
              <a:t>შრომის ბაზარი </a:t>
            </a:r>
            <a:r>
              <a:rPr lang="ka-GE" sz="2000" dirty="0"/>
              <a:t>არის საბაზრო ეკონომიკის </a:t>
            </a:r>
            <a:r>
              <a:rPr lang="ka-GE" sz="2000" dirty="0" smtClean="0"/>
              <a:t>ორგანული</a:t>
            </a:r>
            <a:r>
              <a:rPr lang="en-US" sz="2000" dirty="0" smtClean="0"/>
              <a:t> </a:t>
            </a:r>
            <a:r>
              <a:rPr lang="ka-GE" sz="2000" dirty="0" smtClean="0"/>
              <a:t>შემადგენელი </a:t>
            </a:r>
            <a:r>
              <a:rPr lang="ka-GE" sz="2000" dirty="0"/>
              <a:t>ნაწილი, რომელიც შესაბამისი მექანიზმების (</a:t>
            </a:r>
            <a:r>
              <a:rPr lang="ka-GE" sz="2000" dirty="0" smtClean="0"/>
              <a:t>შრომის</a:t>
            </a:r>
            <a:r>
              <a:rPr lang="en-US" sz="2000" dirty="0" smtClean="0"/>
              <a:t> </a:t>
            </a:r>
            <a:r>
              <a:rPr lang="ka-GE" sz="2000" dirty="0" smtClean="0"/>
              <a:t>ბირჟები</a:t>
            </a:r>
            <a:r>
              <a:rPr lang="ka-GE" sz="2000" dirty="0"/>
              <a:t>, შრომითი მოწყობის ბიუროები, პროფორიენტაციის </a:t>
            </a:r>
            <a:r>
              <a:rPr lang="ka-GE" sz="2000" dirty="0" smtClean="0"/>
              <a:t>ცენტრები</a:t>
            </a:r>
            <a:r>
              <a:rPr lang="en-US" sz="2000" dirty="0" smtClean="0"/>
              <a:t> </a:t>
            </a:r>
            <a:r>
              <a:rPr lang="ka-GE" sz="2000" dirty="0" smtClean="0"/>
              <a:t>და </a:t>
            </a:r>
            <a:r>
              <a:rPr lang="ka-GE" sz="2000" dirty="0"/>
              <a:t>ა.შ.) საშუალებით უზრუნველყოფს სამეურნეო კავშირების დამყარებას დამსაქმებლებსა (მოთხოვნის მხარე) და დასაქირავებელ მომუშავეებს (მიწოდების მხარე) შორის, დაქირავების პროცესის განხორციელებისათვის.</a:t>
            </a:r>
            <a:endParaRPr lang="ru-RU" sz="2000" dirty="0"/>
          </a:p>
        </p:txBody>
      </p:sp>
      <p:pic>
        <p:nvPicPr>
          <p:cNvPr id="4" name="Рисунок 3"/>
          <p:cNvPicPr>
            <a:picLocks noChangeAspect="1"/>
          </p:cNvPicPr>
          <p:nvPr/>
        </p:nvPicPr>
        <p:blipFill>
          <a:blip r:embed="rId2"/>
          <a:stretch>
            <a:fillRect/>
          </a:stretch>
        </p:blipFill>
        <p:spPr>
          <a:xfrm>
            <a:off x="2957461" y="3864397"/>
            <a:ext cx="5269611" cy="263480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5" name="Объект 2"/>
          <p:cNvSpPr txBox="1">
            <a:spLocks/>
          </p:cNvSpPr>
          <p:nvPr/>
        </p:nvSpPr>
        <p:spPr>
          <a:xfrm>
            <a:off x="9310052" y="1905000"/>
            <a:ext cx="2302828" cy="2602992"/>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ü"/>
            </a:pPr>
            <a:r>
              <a:rPr lang="ka-GE" sz="2000" b="1" i="1" dirty="0" smtClean="0"/>
              <a:t>კვლევის მიზანი</a:t>
            </a:r>
          </a:p>
          <a:p>
            <a:pPr algn="just">
              <a:buFont typeface="Wingdings" panose="05000000000000000000" pitchFamily="2" charset="2"/>
              <a:buChar char="ü"/>
            </a:pPr>
            <a:r>
              <a:rPr lang="ka-GE" sz="2000" b="1" i="1" dirty="0" smtClean="0"/>
              <a:t>ამოცანები</a:t>
            </a:r>
          </a:p>
          <a:p>
            <a:pPr algn="just">
              <a:buFont typeface="Wingdings" panose="05000000000000000000" pitchFamily="2" charset="2"/>
              <a:buChar char="ü"/>
            </a:pPr>
            <a:r>
              <a:rPr lang="ka-GE" sz="2000" b="1" i="1" dirty="0" smtClean="0"/>
              <a:t>კვლევის პროცესში გამოყენებული მეთოდები</a:t>
            </a:r>
            <a:endParaRPr lang="ru-RU" sz="2000" b="1" i="1" dirty="0"/>
          </a:p>
        </p:txBody>
      </p:sp>
    </p:spTree>
    <p:extLst>
      <p:ext uri="{BB962C8B-B14F-4D97-AF65-F5344CB8AC3E}">
        <p14:creationId xmlns:p14="http://schemas.microsoft.com/office/powerpoint/2010/main" val="31544479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646425"/>
          </a:xfrm>
        </p:spPr>
        <p:txBody>
          <a:bodyPr>
            <a:normAutofit fontScale="90000"/>
          </a:bodyPr>
          <a:lstStyle/>
          <a:p>
            <a:pPr algn="ctr"/>
            <a:r>
              <a:rPr lang="ka-GE" sz="2800" dirty="0" smtClean="0"/>
              <a:t>არაფორმალური და არასტანდართული დასაქმება</a:t>
            </a:r>
            <a:br>
              <a:rPr lang="ka-GE" sz="2800" dirty="0" smtClean="0"/>
            </a:br>
            <a:r>
              <a:rPr lang="ka-GE" sz="1200" dirty="0" smtClean="0"/>
              <a:t>სოციალური სამართლიანობის ცენტრი</a:t>
            </a:r>
            <a:endParaRPr lang="ru-RU" sz="28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360162550"/>
              </p:ext>
            </p:extLst>
          </p:nvPr>
        </p:nvGraphicFramePr>
        <p:xfrm>
          <a:off x="471633" y="1270535"/>
          <a:ext cx="11571014" cy="5456173"/>
        </p:xfrm>
        <a:graphic>
          <a:graphicData uri="http://schemas.openxmlformats.org/drawingml/2006/table">
            <a:tbl>
              <a:tblPr firstRow="1" bandRow="1">
                <a:tableStyleId>{5C22544A-7EE6-4342-B048-85BDC9FD1C3A}</a:tableStyleId>
              </a:tblPr>
              <a:tblGrid>
                <a:gridCol w="5785507"/>
                <a:gridCol w="5785507"/>
              </a:tblGrid>
              <a:tr h="418370">
                <a:tc>
                  <a:txBody>
                    <a:bodyPr/>
                    <a:lstStyle/>
                    <a:p>
                      <a:r>
                        <a:rPr lang="ka-GE" dirty="0" smtClean="0"/>
                        <a:t>არასტანდარტული დასაქმების სახე</a:t>
                      </a:r>
                      <a:endParaRPr lang="ru-RU" dirty="0"/>
                    </a:p>
                  </a:txBody>
                  <a:tcPr/>
                </a:tc>
                <a:tc>
                  <a:txBody>
                    <a:bodyPr/>
                    <a:lstStyle/>
                    <a:p>
                      <a:r>
                        <a:rPr lang="ka-GE" dirty="0" smtClean="0"/>
                        <a:t>მაგალითები ქართული რეალობიდან</a:t>
                      </a:r>
                      <a:endParaRPr lang="ru-RU" dirty="0"/>
                    </a:p>
                  </a:txBody>
                  <a:tcPr/>
                </a:tc>
              </a:tr>
              <a:tr h="418370">
                <a:tc>
                  <a:txBody>
                    <a:bodyPr/>
                    <a:lstStyle/>
                    <a:p>
                      <a:r>
                        <a:rPr lang="ka-GE" dirty="0" smtClean="0"/>
                        <a:t>1. დროებითი</a:t>
                      </a:r>
                      <a:endParaRPr lang="ru-RU" dirty="0"/>
                    </a:p>
                  </a:txBody>
                  <a:tcPr/>
                </a:tc>
                <a:tc rowSpan="2">
                  <a:txBody>
                    <a:bodyPr/>
                    <a:lstStyle/>
                    <a:p>
                      <a:pPr marL="285750" indent="-285750">
                        <a:buFontTx/>
                        <a:buChar char="-"/>
                      </a:pPr>
                      <a:r>
                        <a:rPr lang="ka-GE" b="1" dirty="0" smtClean="0"/>
                        <a:t>სილამაზის სალონში დასაქმებულები, რომლებიც მხოლოდ მაშინ მიდიან სამუშაოდ როდესაც კლიენტი ყავთ ჩაწერილი </a:t>
                      </a:r>
                    </a:p>
                    <a:p>
                      <a:pPr marL="285750" indent="-285750">
                        <a:buFontTx/>
                        <a:buChar char="-"/>
                      </a:pPr>
                      <a:r>
                        <a:rPr lang="ka-GE" b="1" dirty="0" smtClean="0"/>
                        <a:t>ხელოსნები (გამოძახებით მომუშავე) - ფიზიკური მუშები მშენებლობაზე </a:t>
                      </a:r>
                    </a:p>
                    <a:p>
                      <a:pPr marL="285750" indent="-285750">
                        <a:buFontTx/>
                        <a:buChar char="-"/>
                      </a:pPr>
                      <a:r>
                        <a:rPr lang="ka-GE" b="1" dirty="0" smtClean="0"/>
                        <a:t>დღიური მუშები </a:t>
                      </a:r>
                    </a:p>
                    <a:p>
                      <a:pPr marL="285750" indent="-285750">
                        <a:buFontTx/>
                        <a:buChar char="-"/>
                      </a:pPr>
                      <a:r>
                        <a:rPr lang="ka-GE" b="1" dirty="0" smtClean="0"/>
                        <a:t>სახლში დამხმარეები (რომლებსაც საჭიროების შემთხვევაში ქირაობენ ოჯახები რამდენიმე საათით ან დღით) </a:t>
                      </a:r>
                      <a:endParaRPr lang="ru-RU" b="1" dirty="0"/>
                    </a:p>
                  </a:txBody>
                  <a:tcPr/>
                </a:tc>
              </a:tr>
              <a:tr h="2016347">
                <a:tc>
                  <a:txBody>
                    <a:bodyPr/>
                    <a:lstStyle/>
                    <a:p>
                      <a:r>
                        <a:rPr lang="ka-GE" dirty="0" smtClean="0"/>
                        <a:t>2. არაფიქსირებული სამუშაო საათები</a:t>
                      </a:r>
                      <a:endParaRPr lang="ru-RU" dirty="0"/>
                    </a:p>
                  </a:txBody>
                  <a:tcPr/>
                </a:tc>
                <a:tc vMerge="1">
                  <a:txBody>
                    <a:bodyPr/>
                    <a:lstStyle/>
                    <a:p>
                      <a:endParaRPr lang="ru-RU"/>
                    </a:p>
                  </a:txBody>
                  <a:tcPr/>
                </a:tc>
              </a:tr>
              <a:tr h="869542">
                <a:tc>
                  <a:txBody>
                    <a:bodyPr/>
                    <a:lstStyle/>
                    <a:p>
                      <a:r>
                        <a:rPr lang="ka-GE" dirty="0" smtClean="0"/>
                        <a:t>3. ქვეკონტრაქტირებით დასაქმებული </a:t>
                      </a:r>
                      <a:endParaRPr lang="ru-RU" dirty="0"/>
                    </a:p>
                  </a:txBody>
                  <a:tcPr/>
                </a:tc>
                <a:tc>
                  <a:txBody>
                    <a:bodyPr/>
                    <a:lstStyle/>
                    <a:p>
                      <a:pPr marL="285750" indent="-285750">
                        <a:buFontTx/>
                        <a:buChar char="-"/>
                      </a:pPr>
                      <a:r>
                        <a:rPr lang="ka-GE" b="1" dirty="0" smtClean="0"/>
                        <a:t>სააგენტოს შუამავლობით დასაქმებული ძიძები</a:t>
                      </a:r>
                    </a:p>
                    <a:p>
                      <a:pPr marL="285750" indent="-285750">
                        <a:buFontTx/>
                        <a:buChar char="-"/>
                      </a:pPr>
                      <a:r>
                        <a:rPr lang="ka-GE" b="1" dirty="0" smtClean="0"/>
                        <a:t>დაცვის თანამშრომლები </a:t>
                      </a:r>
                    </a:p>
                    <a:p>
                      <a:pPr marL="285750" indent="-285750">
                        <a:buFontTx/>
                        <a:buChar char="-"/>
                      </a:pPr>
                      <a:r>
                        <a:rPr lang="ka-GE" b="1" dirty="0" smtClean="0"/>
                        <a:t>დასუფთავების სამსახურში დასაქმებულები</a:t>
                      </a:r>
                      <a:endParaRPr lang="ru-RU" b="1" dirty="0"/>
                    </a:p>
                  </a:txBody>
                  <a:tcPr/>
                </a:tc>
              </a:tr>
              <a:tr h="1563083">
                <a:tc>
                  <a:txBody>
                    <a:bodyPr/>
                    <a:lstStyle/>
                    <a:p>
                      <a:r>
                        <a:rPr lang="ka-GE" dirty="0" smtClean="0"/>
                        <a:t>4. შენიღბული (ცრუ) თვითდასაქმება </a:t>
                      </a:r>
                      <a:endParaRPr lang="ru-RU" dirty="0"/>
                    </a:p>
                  </a:txBody>
                  <a:tcPr/>
                </a:tc>
                <a:tc>
                  <a:txBody>
                    <a:bodyPr/>
                    <a:lstStyle/>
                    <a:p>
                      <a:pPr marL="285750" indent="-285750">
                        <a:buFontTx/>
                        <a:buChar char="-"/>
                      </a:pPr>
                      <a:r>
                        <a:rPr lang="ka-GE" b="1" dirty="0" smtClean="0"/>
                        <a:t>აპლიკაციების საშუალებით მომუშავე კურიერები, ტაქსის მძღოლები, ძიძები და ტუტორები </a:t>
                      </a:r>
                    </a:p>
                    <a:p>
                      <a:pPr marL="285750" indent="-285750">
                        <a:buFontTx/>
                        <a:buChar char="-"/>
                      </a:pPr>
                      <a:r>
                        <a:rPr lang="ka-GE" b="1" dirty="0" smtClean="0"/>
                        <a:t>ფრილანსერები </a:t>
                      </a:r>
                    </a:p>
                    <a:p>
                      <a:pPr marL="285750" indent="-285750">
                        <a:buFontTx/>
                        <a:buChar char="-"/>
                      </a:pPr>
                      <a:r>
                        <a:rPr lang="ka-GE" b="1" dirty="0" smtClean="0"/>
                        <a:t>სილამაზის ინდუსტრიაში დასაქმებულები</a:t>
                      </a:r>
                    </a:p>
                    <a:p>
                      <a:pPr marL="285750" indent="-285750">
                        <a:buFontTx/>
                        <a:buChar char="-"/>
                      </a:pPr>
                      <a:r>
                        <a:rPr lang="ka-GE" b="1" dirty="0" smtClean="0"/>
                        <a:t>სამარშრუტო ხაზის მძღოლები </a:t>
                      </a:r>
                      <a:endParaRPr lang="ru-RU" b="1" dirty="0"/>
                    </a:p>
                  </a:txBody>
                  <a:tcPr/>
                </a:tc>
              </a:tr>
            </a:tbl>
          </a:graphicData>
        </a:graphic>
      </p:graphicFrame>
    </p:spTree>
    <p:extLst>
      <p:ext uri="{BB962C8B-B14F-4D97-AF65-F5344CB8AC3E}">
        <p14:creationId xmlns:p14="http://schemas.microsoft.com/office/powerpoint/2010/main" val="42782305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ka-GE" dirty="0"/>
              <a:t>გიგ ეკონომიკა</a:t>
            </a:r>
            <a:endParaRPr lang="ru-RU" dirty="0"/>
          </a:p>
        </p:txBody>
      </p:sp>
      <p:sp>
        <p:nvSpPr>
          <p:cNvPr id="3" name="Объект 2"/>
          <p:cNvSpPr>
            <a:spLocks noGrp="1"/>
          </p:cNvSpPr>
          <p:nvPr>
            <p:ph idx="1"/>
          </p:nvPr>
        </p:nvSpPr>
        <p:spPr>
          <a:xfrm>
            <a:off x="2011680" y="2133600"/>
            <a:ext cx="9492932" cy="3777622"/>
          </a:xfrm>
        </p:spPr>
        <p:txBody>
          <a:bodyPr/>
          <a:lstStyle/>
          <a:p>
            <a:pPr marL="0" indent="0" algn="just">
              <a:buNone/>
            </a:pPr>
            <a:r>
              <a:rPr lang="ka-GE" sz="2000" dirty="0"/>
              <a:t>გიგ ეკონომიკა მუშაობის მოდელია, როდესაც ბიზნესი არ ქირაობს თანამშრომლებს, არამედ იზიდავს მესამე მხარის სპეციალისტებს ინდივიდუალური პროექტებისა და ამოცანების შესასრულებლად. ის წარმოადგენს სამუშაოსა და შემოსავლის ახალ შესაძლებლობებს ონლაინ პლატფორმების საშუალებით. </a:t>
            </a:r>
            <a:endParaRPr lang="ka-GE" sz="2000" dirty="0" smtClean="0"/>
          </a:p>
          <a:p>
            <a:pPr marL="0" indent="0" algn="just">
              <a:buNone/>
            </a:pPr>
            <a:r>
              <a:rPr lang="ka-GE" sz="2000" dirty="0"/>
              <a:t>გიგ ეკონომიკა ფუნქციონირების სპეციფიკიდან გამომდინარე ხასიათდება დადებითი (</a:t>
            </a:r>
            <a:r>
              <a:rPr lang="ka-GE" sz="2000" b="1" dirty="0"/>
              <a:t>მოქნილობა და მობილურიბა, დისტანციური შრომა, მოხერხებული სამუშაო გრაფიკი, მაღალი გამომუშავება, დამატებითი შემოსავლი და სხვა</a:t>
            </a:r>
            <a:r>
              <a:rPr lang="ka-GE" sz="2000" dirty="0"/>
              <a:t>.)  და უარყოფითი თვისებებით (</a:t>
            </a:r>
            <a:r>
              <a:rPr lang="ka-GE" sz="2000" b="1" dirty="0"/>
              <a:t>შემოსავლის არასტაბილურობა, სოციალური დაცვის მექანიზმების არარსებობა და სხვა.), </a:t>
            </a:r>
            <a:r>
              <a:rPr lang="ka-GE" sz="2000" dirty="0"/>
              <a:t>თუმცა, მისი სიმარტივე და დინამიურობა განსაზღვრას შრომის ბაზარზე მოთხოვნის ზრდას.</a:t>
            </a:r>
            <a:endParaRPr lang="ru-RU" sz="2000" dirty="0"/>
          </a:p>
          <a:p>
            <a:pPr marL="0" indent="0" algn="just">
              <a:buNone/>
            </a:pPr>
            <a:endParaRPr lang="ru-RU" dirty="0"/>
          </a:p>
        </p:txBody>
      </p:sp>
    </p:spTree>
    <p:extLst>
      <p:ext uri="{BB962C8B-B14F-4D97-AF65-F5344CB8AC3E}">
        <p14:creationId xmlns:p14="http://schemas.microsoft.com/office/powerpoint/2010/main" val="18843889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smtClean="0"/>
              <a:t>დასაქმებული უცხო ქვეყნის მოქალაქეები</a:t>
            </a:r>
            <a:endParaRPr lang="ru-RU" dirty="0"/>
          </a:p>
        </p:txBody>
      </p:sp>
      <p:pic>
        <p:nvPicPr>
          <p:cNvPr id="4" name="Объект 3"/>
          <p:cNvPicPr>
            <a:picLocks noGrp="1" noChangeAspect="1"/>
          </p:cNvPicPr>
          <p:nvPr>
            <p:ph idx="1"/>
          </p:nvPr>
        </p:nvPicPr>
        <p:blipFill rotWithShape="1">
          <a:blip r:embed="rId2"/>
          <a:srcRect l="24762" t="34477" r="4592" b="22979"/>
          <a:stretch/>
        </p:blipFill>
        <p:spPr>
          <a:xfrm>
            <a:off x="0" y="1780674"/>
            <a:ext cx="11876620" cy="4340993"/>
          </a:xfrm>
          <a:prstGeom prst="rect">
            <a:avLst/>
          </a:prstGeom>
        </p:spPr>
      </p:pic>
    </p:spTree>
    <p:extLst>
      <p:ext uri="{BB962C8B-B14F-4D97-AF65-F5344CB8AC3E}">
        <p14:creationId xmlns:p14="http://schemas.microsoft.com/office/powerpoint/2010/main" val="29316900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327259"/>
            <a:ext cx="8911687" cy="1577741"/>
          </a:xfrm>
        </p:spPr>
        <p:txBody>
          <a:bodyPr>
            <a:normAutofit fontScale="90000"/>
          </a:bodyPr>
          <a:lstStyle/>
          <a:p>
            <a:pPr algn="ctr"/>
            <a:r>
              <a:rPr lang="ka-GE" dirty="0" smtClean="0"/>
              <a:t>დაქირავებით დასაქმებულთა ნომინალური ხელფასი</a:t>
            </a:r>
            <a:br>
              <a:rPr lang="ka-GE" dirty="0" smtClean="0"/>
            </a:br>
            <a:r>
              <a:rPr lang="ka-GE" dirty="0" smtClean="0"/>
              <a:t>(ლარი)</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423877447"/>
              </p:ext>
            </p:extLst>
          </p:nvPr>
        </p:nvGraphicFramePr>
        <p:xfrm>
          <a:off x="1617045" y="1809549"/>
          <a:ext cx="9887568" cy="4102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504460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48051" y="288758"/>
            <a:ext cx="9656561" cy="1616242"/>
          </a:xfrm>
        </p:spPr>
        <p:txBody>
          <a:bodyPr>
            <a:normAutofit/>
          </a:bodyPr>
          <a:lstStyle/>
          <a:p>
            <a:pPr algn="ctr"/>
            <a:r>
              <a:rPr lang="ka-GE" sz="3200" dirty="0"/>
              <a:t>დაქირავებით დასაქმებულთა საშუალო თვიური ნომინალური ხელფასი რეგიონების </a:t>
            </a:r>
            <a:r>
              <a:rPr lang="ka-GE" sz="3200" dirty="0" smtClean="0"/>
              <a:t>მიხედვით, ლარი</a:t>
            </a:r>
            <a:endParaRPr lang="ru-RU" sz="32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376289105"/>
              </p:ext>
            </p:extLst>
          </p:nvPr>
        </p:nvGraphicFramePr>
        <p:xfrm>
          <a:off x="1848051" y="2133600"/>
          <a:ext cx="9656562" cy="37782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206156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ka-GE" dirty="0" smtClean="0"/>
              <a:t>დასკვნა</a:t>
            </a:r>
            <a:endParaRPr lang="ru-RU" dirty="0"/>
          </a:p>
        </p:txBody>
      </p:sp>
      <p:sp>
        <p:nvSpPr>
          <p:cNvPr id="3" name="Объект 2"/>
          <p:cNvSpPr>
            <a:spLocks noGrp="1"/>
          </p:cNvSpPr>
          <p:nvPr>
            <p:ph idx="1"/>
          </p:nvPr>
        </p:nvSpPr>
        <p:spPr>
          <a:xfrm>
            <a:off x="2093976" y="1444752"/>
            <a:ext cx="9410636" cy="4466470"/>
          </a:xfrm>
        </p:spPr>
        <p:txBody>
          <a:bodyPr>
            <a:normAutofit lnSpcReduction="10000"/>
          </a:bodyPr>
          <a:lstStyle/>
          <a:p>
            <a:pPr marL="0" indent="0" algn="just">
              <a:buNone/>
            </a:pPr>
            <a:r>
              <a:rPr lang="ka-GE" dirty="0"/>
              <a:t>საქართველოს შრომის ბაზრის ანალიზის საფუძველზე შესაძლებელია დავასკვნათ, რომ საქართველო დემოგრაფიული დაბერების აქტიურ ფაზაში იმყოფება. შობადობის დაბალი დონე, გარე მიგრაციის ზრდა, სიცოცხლის ხანგრძლივობის მაღალი მაჩვენებელი ერის დაბერებაზე მეტყველებს. დემოგრაფიული დაბერების ფონზე კლების ტენდენციით ხასიათდება სამუშაო ძალის რიცხოვნობა. უმუშევრობის დონე მაღალია ახალგაზრდა ასაკის მოსახლეობაში. ეკონომიკური საქმიანობის სახეების მიხედვით დასაქმებულთა რაოდენობისა და დასაქმების პორტალზე განთავსებული ვაკანსიების ანალიზის საფუძველზე შეიძლება დავასკვნათ, რომ საქართველოში დომინანტი მეორადი შრომის ბაზარია. </a:t>
            </a:r>
            <a:endParaRPr lang="ru-RU" dirty="0"/>
          </a:p>
          <a:p>
            <a:pPr marL="0" indent="0" algn="just">
              <a:buNone/>
            </a:pPr>
            <a:r>
              <a:rPr lang="ka-GE" dirty="0"/>
              <a:t>ქვეყნის ეკონომიკის ორიენტაცია ინოვაციური განვითარების მიმრთულებით განაპირობებს რესურსებით უზრუნველყოფის აუცილებლობას. ინოვაციური ეკონომიკის განვითარების უმნიშვნელოვანესი რესურსი ცოდნის გენერირების უნარისა და ციფრული კომპეტენციების მქონე ადამიანია. საზოგადოების განვითარების თანამედროვე ეტაპზე, შრომითი მოტივების  სისტემაში მომხდარი ტრანსფორმაციული ცვლილებები ხელს უწყობს არასტანდარტული დასაქმების სხვადასხვა ფორმის გავრცელებას. ასევე, ინოვაციური ტექნოლოგიები იწვევს ცვლილებებს დასაქმების ფორმებსა და პროფესიებში. </a:t>
            </a:r>
            <a:endParaRPr lang="ru-RU" dirty="0"/>
          </a:p>
        </p:txBody>
      </p:sp>
    </p:spTree>
    <p:extLst>
      <p:ext uri="{BB962C8B-B14F-4D97-AF65-F5344CB8AC3E}">
        <p14:creationId xmlns:p14="http://schemas.microsoft.com/office/powerpoint/2010/main" val="18911239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b="1" dirty="0"/>
              <a:t>ბიბლიოგრაფია</a:t>
            </a:r>
            <a:r>
              <a:rPr lang="ru-RU" dirty="0"/>
              <a:t/>
            </a:r>
            <a:br>
              <a:rPr lang="ru-RU" dirty="0"/>
            </a:br>
            <a:endParaRPr lang="ru-RU" dirty="0"/>
          </a:p>
        </p:txBody>
      </p:sp>
      <p:sp>
        <p:nvSpPr>
          <p:cNvPr id="3" name="Объект 2"/>
          <p:cNvSpPr>
            <a:spLocks noGrp="1"/>
          </p:cNvSpPr>
          <p:nvPr>
            <p:ph idx="1"/>
          </p:nvPr>
        </p:nvSpPr>
        <p:spPr/>
        <p:txBody>
          <a:bodyPr>
            <a:normAutofit fontScale="32500" lnSpcReduction="20000"/>
          </a:bodyPr>
          <a:lstStyle/>
          <a:p>
            <a:pPr lvl="0"/>
            <a:r>
              <a:rPr lang="ka-GE" dirty="0" smtClean="0"/>
              <a:t>აბსანძე </a:t>
            </a:r>
            <a:r>
              <a:rPr lang="ka-GE" dirty="0"/>
              <a:t>თ., (2022) ანალიტიკური ცენტრი „ფაქტ-მეტრი“</a:t>
            </a:r>
            <a:endParaRPr lang="ru-RU" dirty="0"/>
          </a:p>
          <a:p>
            <a:pPr lvl="0"/>
            <a:r>
              <a:rPr lang="ka-GE" dirty="0"/>
              <a:t>გელაშვილი ს., შონია ზ., ქინქლაძე რ., (2020),,სოციალური სტატისტიკა“, გვ.77</a:t>
            </a:r>
            <a:endParaRPr lang="ru-RU" dirty="0"/>
          </a:p>
          <a:p>
            <a:pPr lvl="0"/>
            <a:r>
              <a:rPr lang="ka-GE" dirty="0"/>
              <a:t>გორდეზიანი ო.(2021) ,, რა არის არაფორმალური ეკონომიკური შრომა?“, პლატფორმა “კომენტარი”</a:t>
            </a:r>
            <a:endParaRPr lang="ru-RU" dirty="0"/>
          </a:p>
          <a:p>
            <a:pPr lvl="0"/>
            <a:r>
              <a:rPr lang="ka-GE" dirty="0"/>
              <a:t>დასაქმების საერთაშორისო სტანდარტული კლასიფიკაცია, სტრუქტურა, ჯგუფების აღწერილობები და შესაბამისობის ცხრილები (2012) (ISCO-08), შრომის საერთაშორისო ბიურო, ქ. ჟენევა, საქსტატი 2020</a:t>
            </a:r>
            <a:endParaRPr lang="ru-RU" dirty="0"/>
          </a:p>
          <a:p>
            <a:pPr lvl="0"/>
            <a:r>
              <a:rPr lang="ka-GE" dirty="0"/>
              <a:t>ვანიშვილი მ., ჭიკაიძე ნ., ვანიშვილი ნ., (2015) ,,სოციალური ეკონომიკა“, თბილისი, გვ.131</a:t>
            </a:r>
            <a:endParaRPr lang="ru-RU" dirty="0"/>
          </a:p>
          <a:p>
            <a:pPr lvl="0"/>
            <a:r>
              <a:rPr lang="ka-GE" dirty="0"/>
              <a:t>ინფორმაციის თავისუფლების განვითარების ინსტიტუტი (2022) საქართველო ინოვაციების გლობალურ ინდექსში - 2022 წლის შედეგები</a:t>
            </a:r>
            <a:endParaRPr lang="ru-RU" dirty="0"/>
          </a:p>
          <a:p>
            <a:pPr lvl="0"/>
            <a:r>
              <a:rPr lang="ka-GE" dirty="0"/>
              <a:t>ინტელექტუალური საკუთრების მსოფლიო ორგანიზაცია (WIPO) (2023) ინოვაციების გლობალური ინდექსი </a:t>
            </a:r>
            <a:endParaRPr lang="ru-RU" dirty="0"/>
          </a:p>
          <a:p>
            <a:pPr lvl="0"/>
            <a:r>
              <a:rPr lang="ka-GE" dirty="0"/>
              <a:t>კანკაძე ა., კანკაძე ჯ., ბლიაძე მ., მოისწრაფიშვილი მ., შანიძე ჯ., წულაია ა., ელგენდერაშვილი ც, (2022). ბიზნესის ენციკლოპედიური ლექსიკონი, ნაწილი 1</a:t>
            </a:r>
            <a:endParaRPr lang="ru-RU" dirty="0"/>
          </a:p>
          <a:p>
            <a:pPr lvl="0"/>
            <a:r>
              <a:rPr lang="ka-GE" dirty="0"/>
              <a:t>რობიტაშვილი ნ., (2018) ,,საქართველოს მოსახლეობის დემოგრაფიული დაბერების სოციალურ-ეკონომიკური ასპექტები“, ,,სტატისტიკის სწავლება და სტატისტიკური კვლევები საქართველოში“, გვ.161</a:t>
            </a:r>
            <a:endParaRPr lang="ru-RU" dirty="0"/>
          </a:p>
          <a:p>
            <a:pPr lvl="0"/>
            <a:r>
              <a:rPr lang="ka-GE" dirty="0"/>
              <a:t>საქართველოს ეკონომიკისა და მდგრადი განვითარების სამინისტრო</a:t>
            </a:r>
            <a:endParaRPr lang="ru-RU" dirty="0"/>
          </a:p>
          <a:p>
            <a:pPr lvl="0"/>
            <a:r>
              <a:rPr lang="ka-GE" dirty="0"/>
              <a:t>საქართველოს სტატისტიკის ეროვნული სამსახური</a:t>
            </a:r>
            <a:endParaRPr lang="ru-RU" dirty="0"/>
          </a:p>
          <a:p>
            <a:pPr lvl="0"/>
            <a:r>
              <a:rPr lang="ka-GE" dirty="0"/>
              <a:t>შამუგია ე.,(2019) ,,უმუშევრობა და დასაქმება საქართველოში“, საქართველოს რეფორმების ასოციაცია</a:t>
            </a:r>
            <a:endParaRPr lang="ru-RU" dirty="0"/>
          </a:p>
          <a:p>
            <a:pPr lvl="0"/>
            <a:r>
              <a:rPr lang="ka-GE" dirty="0"/>
              <a:t>ჭუბაბრია თ. ცინცაძე გ. ლანჩავა გ. შუბლაძე გ. დიაკონიძე ა. ქაჯაია ს.  ქებურია თ. (2020),,არაფორმალური და არასტანდარტული შრომა“, სოციალური სამართლიანობის ცენტრი</a:t>
            </a:r>
            <a:endParaRPr lang="ru-RU" dirty="0"/>
          </a:p>
          <a:p>
            <a:pPr lvl="0"/>
            <a:r>
              <a:rPr lang="en-US" dirty="0"/>
              <a:t>Adams A. </a:t>
            </a:r>
            <a:r>
              <a:rPr lang="en-US" dirty="0">
                <a:hlinkClick r:id="rId2"/>
              </a:rPr>
              <a:t>Technology and the </a:t>
            </a:r>
            <a:r>
              <a:rPr lang="en-US" dirty="0" err="1">
                <a:hlinkClick r:id="rId2"/>
              </a:rPr>
              <a:t>labour</a:t>
            </a:r>
            <a:r>
              <a:rPr lang="en-US" dirty="0">
                <a:hlinkClick r:id="rId2"/>
              </a:rPr>
              <a:t> market: the assessment</a:t>
            </a:r>
            <a:r>
              <a:rPr lang="ka-GE" dirty="0"/>
              <a:t>,</a:t>
            </a:r>
            <a:r>
              <a:rPr lang="en-US" dirty="0"/>
              <a:t> Oxford Review of Economic Policy. 2018.  № 3.p. 349-361.</a:t>
            </a:r>
            <a:endParaRPr lang="ru-RU" dirty="0"/>
          </a:p>
          <a:p>
            <a:pPr lvl="0"/>
            <a:r>
              <a:rPr lang="ka-GE" dirty="0"/>
              <a:t>PMCG კვლევითი ცენტრი, (მარტი 2024) დასაქმების თრექერი</a:t>
            </a:r>
            <a:endParaRPr lang="ru-RU" dirty="0"/>
          </a:p>
          <a:p>
            <a:pPr lvl="0"/>
            <a:r>
              <a:rPr lang="ka-GE" dirty="0"/>
              <a:t>Henry, Stuart. (August 1982):  „The Working Unemployed: Perspectives on the Informal Economy and Unemployment.“ TheSociological Review 30, no. 3 p.460</a:t>
            </a:r>
            <a:endParaRPr lang="ru-RU" dirty="0"/>
          </a:p>
          <a:p>
            <a:pPr lvl="0"/>
            <a:r>
              <a:rPr lang="ka-GE" dirty="0"/>
              <a:t>World Bank (2023) Innovation Policy, A Guide for Developing Countries </a:t>
            </a:r>
            <a:endParaRPr lang="ru-RU" dirty="0"/>
          </a:p>
          <a:p>
            <a:pPr lvl="0"/>
            <a:r>
              <a:rPr lang="ka-GE" dirty="0"/>
              <a:t>World Economic Forum,(2021) ,,Future of Jobs Report 2020“</a:t>
            </a:r>
            <a:endParaRPr lang="ru-RU" dirty="0"/>
          </a:p>
          <a:p>
            <a:pPr marL="0" indent="0">
              <a:buNone/>
            </a:pPr>
            <a:endParaRPr lang="ru-RU" dirty="0"/>
          </a:p>
        </p:txBody>
      </p:sp>
    </p:spTree>
    <p:extLst>
      <p:ext uri="{BB962C8B-B14F-4D97-AF65-F5344CB8AC3E}">
        <p14:creationId xmlns:p14="http://schemas.microsoft.com/office/powerpoint/2010/main" val="16298340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0" indent="0" algn="ctr">
              <a:buNone/>
            </a:pPr>
            <a:r>
              <a:rPr lang="ka-GE" sz="5400" dirty="0" smtClean="0"/>
              <a:t>გმადლობთ </a:t>
            </a:r>
            <a:r>
              <a:rPr lang="ka-GE" sz="5400" dirty="0" smtClean="0"/>
              <a:t>ყურადღებისათვის!</a:t>
            </a:r>
            <a:endParaRPr lang="ru-RU" sz="5400" dirty="0"/>
          </a:p>
        </p:txBody>
      </p:sp>
    </p:spTree>
    <p:extLst>
      <p:ext uri="{BB962C8B-B14F-4D97-AF65-F5344CB8AC3E}">
        <p14:creationId xmlns:p14="http://schemas.microsoft.com/office/powerpoint/2010/main" val="14307187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2588" y="346509"/>
            <a:ext cx="9565339" cy="6376892"/>
          </a:xfrm>
        </p:spPr>
      </p:pic>
    </p:spTree>
    <p:extLst>
      <p:ext uri="{BB962C8B-B14F-4D97-AF65-F5344CB8AC3E}">
        <p14:creationId xmlns:p14="http://schemas.microsoft.com/office/powerpoint/2010/main" val="39553456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ka-GE" sz="3200" dirty="0"/>
              <a:t>შრომის ბაზრის ანალიზი აღნიშნული მაჩვენებლების მიხედვით:</a:t>
            </a:r>
            <a:r>
              <a:rPr lang="ru-RU" sz="3200" dirty="0"/>
              <a:t/>
            </a:r>
            <a:br>
              <a:rPr lang="ru-RU" sz="3200" dirty="0"/>
            </a:br>
            <a:endParaRPr lang="ru-RU" sz="3200" dirty="0"/>
          </a:p>
        </p:txBody>
      </p:sp>
      <p:sp>
        <p:nvSpPr>
          <p:cNvPr id="3" name="Объект 2"/>
          <p:cNvSpPr>
            <a:spLocks noGrp="1"/>
          </p:cNvSpPr>
          <p:nvPr>
            <p:ph idx="1"/>
          </p:nvPr>
        </p:nvSpPr>
        <p:spPr/>
        <p:txBody>
          <a:bodyPr>
            <a:normAutofit/>
          </a:bodyPr>
          <a:lstStyle/>
          <a:p>
            <a:pPr lvl="0"/>
            <a:r>
              <a:rPr lang="ka-GE" sz="2400" dirty="0" smtClean="0"/>
              <a:t>მოსახლეობის </a:t>
            </a:r>
            <a:r>
              <a:rPr lang="ka-GE" sz="2400" dirty="0"/>
              <a:t>რიცხოვნობა, რომელიც განსაზღვრავს რა რაოდენობის შრომითი რესურსებს ფლობს ქვეყანა და როგორი იქნება ის მომავალში;</a:t>
            </a:r>
            <a:endParaRPr lang="ru-RU" sz="2400" dirty="0"/>
          </a:p>
          <a:p>
            <a:pPr lvl="0"/>
            <a:r>
              <a:rPr lang="ka-GE" sz="2400" dirty="0"/>
              <a:t>ეკონომიკურად აქტიური მოსახლეობის რიცხოვნობა;</a:t>
            </a:r>
            <a:endParaRPr lang="ru-RU" sz="2400" dirty="0"/>
          </a:p>
          <a:p>
            <a:pPr lvl="0"/>
            <a:r>
              <a:rPr lang="ka-GE" sz="2400" dirty="0"/>
              <a:t>შრომითი რესურსების პროფესიულ-კვალიფიციური სტრუქტურა;</a:t>
            </a:r>
            <a:endParaRPr lang="ru-RU" sz="2400" dirty="0"/>
          </a:p>
          <a:p>
            <a:pPr lvl="0"/>
            <a:r>
              <a:rPr lang="ka-GE" sz="2400" dirty="0"/>
              <a:t>დასაქმების დონე.</a:t>
            </a:r>
            <a:endParaRPr lang="ru-RU" sz="2400" dirty="0"/>
          </a:p>
        </p:txBody>
      </p:sp>
    </p:spTree>
    <p:extLst>
      <p:ext uri="{BB962C8B-B14F-4D97-AF65-F5344CB8AC3E}">
        <p14:creationId xmlns:p14="http://schemas.microsoft.com/office/powerpoint/2010/main" val="23648770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ka-GE" dirty="0" smtClean="0"/>
              <a:t>მოსახლეობის რიცხოვნობა </a:t>
            </a:r>
            <a:br>
              <a:rPr lang="ka-GE" dirty="0" smtClean="0"/>
            </a:br>
            <a:r>
              <a:rPr lang="ka-GE" dirty="0" smtClean="0"/>
              <a:t>(ათ. კაცი)</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18747285"/>
              </p:ext>
            </p:extLst>
          </p:nvPr>
        </p:nvGraphicFramePr>
        <p:xfrm>
          <a:off x="2589213" y="2133600"/>
          <a:ext cx="8915400" cy="37782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04998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smtClean="0"/>
              <a:t>დემოგრაფიული მაჩვენებლები</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4197659835"/>
              </p:ext>
            </p:extLst>
          </p:nvPr>
        </p:nvGraphicFramePr>
        <p:xfrm>
          <a:off x="927759" y="1905001"/>
          <a:ext cx="10576848" cy="4620929"/>
        </p:xfrm>
        <a:graphic>
          <a:graphicData uri="http://schemas.openxmlformats.org/drawingml/2006/table">
            <a:tbl>
              <a:tblPr firstRow="1" firstCol="1" bandRow="1">
                <a:tableStyleId>{5C22544A-7EE6-4342-B048-85BDC9FD1C3A}</a:tableStyleId>
              </a:tblPr>
              <a:tblGrid>
                <a:gridCol w="3245340"/>
                <a:gridCol w="814612"/>
                <a:gridCol w="814612"/>
                <a:gridCol w="814612"/>
                <a:gridCol w="814612"/>
                <a:gridCol w="814612"/>
                <a:gridCol w="814612"/>
                <a:gridCol w="814612"/>
                <a:gridCol w="814612"/>
                <a:gridCol w="814612"/>
              </a:tblGrid>
              <a:tr h="420095">
                <a:tc>
                  <a:txBody>
                    <a:bodyPr/>
                    <a:lstStyle/>
                    <a:p>
                      <a:pPr>
                        <a:lnSpc>
                          <a:spcPct val="115000"/>
                        </a:lnSpc>
                        <a:spcAft>
                          <a:spcPts val="0"/>
                        </a:spcAft>
                      </a:pPr>
                      <a:r>
                        <a:rPr lang="ru-RU" sz="1800" dirty="0">
                          <a:effectLst/>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800" dirty="0">
                          <a:effectLst/>
                        </a:rPr>
                        <a:t>2016</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800">
                          <a:effectLst/>
                        </a:rPr>
                        <a:t>2017</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800">
                          <a:effectLst/>
                        </a:rPr>
                        <a:t>2018</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800">
                          <a:effectLst/>
                        </a:rPr>
                        <a:t>2019</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800">
                          <a:effectLst/>
                        </a:rPr>
                        <a:t>2020</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800">
                          <a:effectLst/>
                        </a:rPr>
                        <a:t>2021</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800">
                          <a:effectLst/>
                        </a:rPr>
                        <a:t>2022</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800" dirty="0">
                          <a:effectLst/>
                        </a:rPr>
                        <a:t>2023</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ka-GE" sz="1800" dirty="0" smtClean="0">
                          <a:effectLst/>
                          <a:latin typeface="Calibri" panose="020F0502020204030204" pitchFamily="34" charset="0"/>
                          <a:ea typeface="Calibri" panose="020F0502020204030204" pitchFamily="34" charset="0"/>
                          <a:cs typeface="Times New Roman" panose="02020603050405020304" pitchFamily="18" charset="0"/>
                        </a:rPr>
                        <a:t>2024</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01145">
                <a:tc>
                  <a:txBody>
                    <a:bodyPr/>
                    <a:lstStyle/>
                    <a:p>
                      <a:pPr>
                        <a:lnSpc>
                          <a:spcPct val="115000"/>
                        </a:lnSpc>
                        <a:spcAft>
                          <a:spcPts val="0"/>
                        </a:spcAft>
                      </a:pPr>
                      <a:r>
                        <a:rPr lang="ka-GE" sz="1800">
                          <a:effectLst/>
                        </a:rPr>
                        <a:t>ცოცხლად დბადებულთა რიცხოვნობა, კაცი </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ru-RU" sz="1800" dirty="0">
                          <a:effectLst/>
                        </a:rPr>
                        <a:t>56 569</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ru-RU" sz="1800" dirty="0">
                          <a:effectLst/>
                        </a:rPr>
                        <a:t>53 293</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ru-RU" sz="1800" dirty="0">
                          <a:effectLst/>
                        </a:rPr>
                        <a:t>51 138</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ru-RU" sz="1800">
                          <a:effectLst/>
                        </a:rPr>
                        <a:t>48 296</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ru-RU" sz="1800">
                          <a:effectLst/>
                        </a:rPr>
                        <a:t>46 520</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ru-RU" sz="1800">
                          <a:effectLst/>
                        </a:rPr>
                        <a:t>45 946</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ru-RU" sz="1800">
                          <a:effectLst/>
                        </a:rPr>
                        <a:t>42 301</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ru-RU" sz="1800">
                          <a:effectLst/>
                        </a:rPr>
                        <a:t>40 214</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ru-RU" sz="1800" b="0" i="0" kern="1200" dirty="0" smtClean="0">
                          <a:solidFill>
                            <a:schemeClr val="dk1"/>
                          </a:solidFill>
                          <a:effectLst/>
                          <a:latin typeface="+mn-lt"/>
                          <a:ea typeface="+mn-ea"/>
                          <a:cs typeface="+mn-cs"/>
                        </a:rPr>
                        <a:t>39 483</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01145">
                <a:tc>
                  <a:txBody>
                    <a:bodyPr/>
                    <a:lstStyle/>
                    <a:p>
                      <a:pPr>
                        <a:lnSpc>
                          <a:spcPct val="115000"/>
                        </a:lnSpc>
                        <a:spcAft>
                          <a:spcPts val="0"/>
                        </a:spcAft>
                      </a:pPr>
                      <a:r>
                        <a:rPr lang="ka-GE" sz="1800">
                          <a:effectLst/>
                        </a:rPr>
                        <a:t>შობადობის კოეფიციენტი, 1 000 კაცზე </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ru-RU" sz="1800">
                          <a:effectLst/>
                        </a:rPr>
                        <a:t>15.2</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ru-RU" sz="1800">
                          <a:effectLst/>
                        </a:rPr>
                        <a:t>14.3</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ru-RU" sz="1800" dirty="0">
                          <a:effectLst/>
                        </a:rPr>
                        <a:t>13.7</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ru-RU" sz="1800" dirty="0">
                          <a:effectLst/>
                        </a:rPr>
                        <a:t>13.0</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ru-RU" sz="1800" dirty="0">
                          <a:effectLst/>
                        </a:rPr>
                        <a:t>12.5</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ru-RU" sz="1800">
                          <a:effectLst/>
                        </a:rPr>
                        <a:t>12.4</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ru-RU" sz="1800">
                          <a:effectLst/>
                        </a:rPr>
                        <a:t>11.4</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ru-RU" sz="1800">
                          <a:effectLst/>
                        </a:rPr>
                        <a:t>10.8</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ru-RU" sz="1800" b="0" i="0" kern="1200" dirty="0" smtClean="0">
                          <a:solidFill>
                            <a:schemeClr val="dk1"/>
                          </a:solidFill>
                          <a:effectLst/>
                          <a:latin typeface="+mn-lt"/>
                          <a:ea typeface="+mn-ea"/>
                          <a:cs typeface="+mn-cs"/>
                        </a:rPr>
                        <a:t>10.7</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01145">
                <a:tc>
                  <a:txBody>
                    <a:bodyPr/>
                    <a:lstStyle/>
                    <a:p>
                      <a:pPr>
                        <a:lnSpc>
                          <a:spcPct val="115000"/>
                        </a:lnSpc>
                        <a:spcAft>
                          <a:spcPts val="0"/>
                        </a:spcAft>
                      </a:pPr>
                      <a:r>
                        <a:rPr lang="ka-GE" sz="1800">
                          <a:effectLst/>
                        </a:rPr>
                        <a:t>გარდაცვლილთა რიცხოვნობა, კაცი </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ru-RU" sz="1800">
                          <a:effectLst/>
                        </a:rPr>
                        <a:t>50 771</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ru-RU" sz="1800">
                          <a:effectLst/>
                        </a:rPr>
                        <a:t>47 822</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ru-RU" sz="1800">
                          <a:effectLst/>
                        </a:rPr>
                        <a:t>46 524</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ru-RU" sz="1800">
                          <a:effectLst/>
                        </a:rPr>
                        <a:t>46 659</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ru-RU" sz="1800" dirty="0">
                          <a:effectLst/>
                        </a:rPr>
                        <a:t>50 537</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ru-RU" sz="1800" dirty="0">
                          <a:effectLst/>
                        </a:rPr>
                        <a:t>59 906</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ru-RU" sz="1800" dirty="0">
                          <a:effectLst/>
                        </a:rPr>
                        <a:t>49 118</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ru-RU" sz="1800">
                          <a:effectLst/>
                        </a:rPr>
                        <a:t>42 756</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ru-RU" sz="1800" b="0" i="0" kern="1200" dirty="0" smtClean="0">
                          <a:solidFill>
                            <a:schemeClr val="dk1"/>
                          </a:solidFill>
                          <a:effectLst/>
                          <a:latin typeface="+mn-lt"/>
                          <a:ea typeface="+mn-ea"/>
                          <a:cs typeface="+mn-cs"/>
                        </a:rPr>
                        <a:t>43 971</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01145">
                <a:tc>
                  <a:txBody>
                    <a:bodyPr/>
                    <a:lstStyle/>
                    <a:p>
                      <a:pPr>
                        <a:lnSpc>
                          <a:spcPct val="115000"/>
                        </a:lnSpc>
                        <a:spcAft>
                          <a:spcPts val="0"/>
                        </a:spcAft>
                      </a:pPr>
                      <a:r>
                        <a:rPr lang="ka-GE" sz="1800">
                          <a:effectLst/>
                        </a:rPr>
                        <a:t>გარდაცვალების კოეფიციენტი, 1 000 კაცზე </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ru-RU" sz="1800">
                          <a:effectLst/>
                        </a:rPr>
                        <a:t>13.6</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ru-RU" sz="1800">
                          <a:effectLst/>
                        </a:rPr>
                        <a:t>12.8</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ru-RU" sz="1800">
                          <a:effectLst/>
                        </a:rPr>
                        <a:t>12.5</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ru-RU" sz="1800">
                          <a:effectLst/>
                        </a:rPr>
                        <a:t>12.5</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ru-RU" sz="1800">
                          <a:effectLst/>
                        </a:rPr>
                        <a:t>13.6</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ru-RU" sz="1800">
                          <a:effectLst/>
                        </a:rPr>
                        <a:t>16.2</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ru-RU" sz="1800" dirty="0">
                          <a:effectLst/>
                        </a:rPr>
                        <a:t>13.2</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ru-RU" sz="1800" dirty="0">
                          <a:effectLst/>
                        </a:rPr>
                        <a:t>11.5</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ru-RU" sz="1800" b="0" i="0" kern="1200" dirty="0" smtClean="0">
                          <a:solidFill>
                            <a:schemeClr val="dk1"/>
                          </a:solidFill>
                          <a:effectLst/>
                          <a:latin typeface="+mn-lt"/>
                          <a:ea typeface="+mn-ea"/>
                          <a:cs typeface="+mn-cs"/>
                        </a:rPr>
                        <a:t>11.9</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95109">
                <a:tc>
                  <a:txBody>
                    <a:bodyPr/>
                    <a:lstStyle/>
                    <a:p>
                      <a:pPr>
                        <a:lnSpc>
                          <a:spcPct val="115000"/>
                        </a:lnSpc>
                        <a:spcAft>
                          <a:spcPts val="0"/>
                        </a:spcAft>
                      </a:pPr>
                      <a:r>
                        <a:rPr lang="ka-GE" sz="1800">
                          <a:effectLst/>
                        </a:rPr>
                        <a:t>ბუნებრივი მატება, კაცი </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ru-RU" sz="1800">
                          <a:effectLst/>
                        </a:rPr>
                        <a:t>5 798</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ru-RU" sz="1800">
                          <a:effectLst/>
                        </a:rPr>
                        <a:t>5 471</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ru-RU" sz="1800">
                          <a:effectLst/>
                        </a:rPr>
                        <a:t>4 614</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ru-RU" sz="1800">
                          <a:effectLst/>
                        </a:rPr>
                        <a:t>1 637</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ru-RU" sz="1800">
                          <a:effectLst/>
                        </a:rPr>
                        <a:t>-4 017</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ru-RU" sz="1800">
                          <a:effectLst/>
                        </a:rPr>
                        <a:t>-13 960</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ru-RU" sz="1800" dirty="0">
                          <a:effectLst/>
                        </a:rPr>
                        <a:t>-6 799</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ru-RU" sz="1800" dirty="0">
                          <a:effectLst/>
                        </a:rPr>
                        <a:t>-2 542</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ru-RU" sz="1800" b="0" i="0" kern="1200" dirty="0" smtClean="0">
                          <a:solidFill>
                            <a:schemeClr val="dk1"/>
                          </a:solidFill>
                          <a:effectLst/>
                          <a:latin typeface="+mn-lt"/>
                          <a:ea typeface="+mn-ea"/>
                          <a:cs typeface="+mn-cs"/>
                        </a:rPr>
                        <a:t>-4 488</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01145">
                <a:tc>
                  <a:txBody>
                    <a:bodyPr/>
                    <a:lstStyle/>
                    <a:p>
                      <a:pPr>
                        <a:lnSpc>
                          <a:spcPct val="115000"/>
                        </a:lnSpc>
                        <a:spcAft>
                          <a:spcPts val="0"/>
                        </a:spcAft>
                      </a:pPr>
                      <a:r>
                        <a:rPr lang="ka-GE" sz="1800">
                          <a:effectLst/>
                        </a:rPr>
                        <a:t>ბუნებრივი მატება 1 000 კაცზე </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ru-RU" sz="1800">
                          <a:effectLst/>
                        </a:rPr>
                        <a:t>1.6</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ru-RU" sz="1800">
                          <a:effectLst/>
                        </a:rPr>
                        <a:t>1.5</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ru-RU" sz="1800">
                          <a:effectLst/>
                        </a:rPr>
                        <a:t>1.2</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ru-RU" sz="1800">
                          <a:effectLst/>
                        </a:rPr>
                        <a:t>0.4</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ru-RU" sz="1800">
                          <a:effectLst/>
                        </a:rPr>
                        <a:t>-1.1</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ru-RU" sz="1800">
                          <a:effectLst/>
                        </a:rPr>
                        <a:t>-3.8</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ru-RU" sz="1800">
                          <a:effectLst/>
                        </a:rPr>
                        <a:t>-1.8</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ru-RU" sz="1800" dirty="0">
                          <a:effectLst/>
                        </a:rPr>
                        <a:t>-0.7</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ru-RU" sz="1800" b="0" i="0" kern="1200" dirty="0" smtClean="0">
                          <a:solidFill>
                            <a:schemeClr val="dk1"/>
                          </a:solidFill>
                          <a:effectLst/>
                          <a:latin typeface="+mn-lt"/>
                          <a:ea typeface="+mn-ea"/>
                          <a:cs typeface="+mn-cs"/>
                        </a:rPr>
                        <a:t>-1.2</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2177054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17956957"/>
              </p:ext>
            </p:extLst>
          </p:nvPr>
        </p:nvGraphicFramePr>
        <p:xfrm>
          <a:off x="1472665" y="365759"/>
          <a:ext cx="10031947" cy="58906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608363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ka-GE" dirty="0" smtClean="0"/>
              <a:t>მიგრაციული სალდოს ტრენდის გამოვლენა</a:t>
            </a:r>
            <a:endParaRPr lang="ru-RU" dirty="0"/>
          </a:p>
        </p:txBody>
      </p:sp>
      <mc:AlternateContent xmlns:mc="http://schemas.openxmlformats.org/markup-compatibility/2006" xmlns:a14="http://schemas.microsoft.com/office/drawing/2010/main">
        <mc:Choice Requires="a14">
          <p:sp>
            <p:nvSpPr>
              <p:cNvPr id="3" name="Объект 2"/>
              <p:cNvSpPr>
                <a:spLocks noGrp="1"/>
              </p:cNvSpPr>
              <p:nvPr>
                <p:ph idx="1"/>
              </p:nvPr>
            </p:nvSpPr>
            <p:spPr/>
            <p:txBody>
              <a:bodyPr/>
              <a:lstStyle/>
              <a:p>
                <a:pPr marL="0" lvl="0" indent="0" algn="just">
                  <a:lnSpc>
                    <a:spcPct val="150000"/>
                  </a:lnSpc>
                  <a:buClr>
                    <a:srgbClr val="E78712"/>
                  </a:buClr>
                  <a:buNone/>
                </a:pPr>
                <a14:m>
                  <m:oMath xmlns:m="http://schemas.openxmlformats.org/officeDocument/2006/math">
                    <m:sSub>
                      <m:sSubPr>
                        <m:ctrlPr>
                          <a:rPr lang="ru-RU" sz="2000" i="1" smtClean="0">
                            <a:solidFill>
                              <a:prstClr val="black">
                                <a:lumMod val="75000"/>
                                <a:lumOff val="25000"/>
                              </a:prstClr>
                            </a:solidFill>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ru-RU" sz="2000" i="1">
                                <a:solidFill>
                                  <a:prstClr val="black">
                                    <a:lumMod val="75000"/>
                                    <a:lumOff val="25000"/>
                                  </a:prstClr>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2000" i="1">
                                <a:solidFill>
                                  <a:prstClr val="black">
                                    <a:lumMod val="75000"/>
                                    <a:lumOff val="25000"/>
                                  </a:prstClr>
                                </a:solidFill>
                                <a:latin typeface="Cambria Math" panose="02040503050406030204" pitchFamily="18" charset="0"/>
                                <a:ea typeface="Calibri" panose="020F0502020204030204" pitchFamily="34" charset="0"/>
                                <a:cs typeface="Times New Roman" panose="02020603050405020304" pitchFamily="18" charset="0"/>
                              </a:rPr>
                              <m:t>𝑦</m:t>
                            </m:r>
                          </m:e>
                        </m:acc>
                      </m:e>
                      <m:sub>
                        <m:r>
                          <a:rPr lang="en-US" sz="2000" i="1">
                            <a:solidFill>
                              <a:prstClr val="black">
                                <a:lumMod val="75000"/>
                                <a:lumOff val="25000"/>
                              </a:prstClr>
                            </a:solidFill>
                            <a:latin typeface="Cambria Math" panose="02040503050406030204" pitchFamily="18" charset="0"/>
                            <a:ea typeface="Calibri" panose="020F0502020204030204" pitchFamily="34" charset="0"/>
                            <a:cs typeface="Times New Roman" panose="02020603050405020304" pitchFamily="18" charset="0"/>
                          </a:rPr>
                          <m:t>𝑡</m:t>
                        </m:r>
                      </m:sub>
                    </m:sSub>
                  </m:oMath>
                </a14:m>
                <a:r>
                  <a:rPr lang="en-US" sz="2000" dirty="0">
                    <a:solidFill>
                      <a:prstClr val="black">
                        <a:lumMod val="75000"/>
                        <a:lumOff val="25000"/>
                      </a:prstClr>
                    </a:solidFill>
                    <a:latin typeface="AcadNusx" pitchFamily="2" charset="0"/>
                    <a:ea typeface="Times New Roman" panose="02020603050405020304" pitchFamily="18" charset="0"/>
                    <a:cs typeface="Times New Roman" panose="02020603050405020304" pitchFamily="18" charset="0"/>
                  </a:rPr>
                  <a:t>=</a:t>
                </a:r>
                <a14:m>
                  <m:oMath xmlns:m="http://schemas.openxmlformats.org/officeDocument/2006/math">
                    <m:sSub>
                      <m:sSubPr>
                        <m:ctrlPr>
                          <a:rPr lang="ru-RU" sz="2000" i="1">
                            <a:solidFill>
                              <a:prstClr val="black">
                                <a:lumMod val="75000"/>
                                <a:lumOff val="25000"/>
                              </a:prstClr>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solidFill>
                              <a:prstClr val="black">
                                <a:lumMod val="75000"/>
                                <a:lumOff val="25000"/>
                              </a:prstClr>
                            </a:solidFill>
                            <a:latin typeface="Cambria Math" panose="02040503050406030204" pitchFamily="18" charset="0"/>
                            <a:ea typeface="Times New Roman" panose="02020603050405020304" pitchFamily="18" charset="0"/>
                            <a:cs typeface="Times New Roman" panose="02020603050405020304" pitchFamily="18" charset="0"/>
                          </a:rPr>
                          <m:t>𝑎</m:t>
                        </m:r>
                      </m:e>
                      <m:sub>
                        <m:r>
                          <a:rPr lang="en-US" sz="2000" i="1">
                            <a:solidFill>
                              <a:prstClr val="black">
                                <a:lumMod val="75000"/>
                                <a:lumOff val="25000"/>
                              </a:prstClr>
                            </a:solidFill>
                            <a:latin typeface="Cambria Math" panose="02040503050406030204" pitchFamily="18" charset="0"/>
                            <a:ea typeface="Times New Roman" panose="02020603050405020304" pitchFamily="18" charset="0"/>
                            <a:cs typeface="Times New Roman" panose="02020603050405020304" pitchFamily="18" charset="0"/>
                          </a:rPr>
                          <m:t>0</m:t>
                        </m:r>
                      </m:sub>
                    </m:sSub>
                    <m:r>
                      <a:rPr lang="en-US" sz="2000" i="1">
                        <a:solidFill>
                          <a:prstClr val="black">
                            <a:lumMod val="75000"/>
                            <a:lumOff val="25000"/>
                          </a:prstClr>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ru-RU" sz="2000" i="1">
                            <a:solidFill>
                              <a:prstClr val="black">
                                <a:lumMod val="75000"/>
                                <a:lumOff val="25000"/>
                              </a:prstClr>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solidFill>
                              <a:prstClr val="black">
                                <a:lumMod val="75000"/>
                                <a:lumOff val="25000"/>
                              </a:prstClr>
                            </a:solidFill>
                            <a:latin typeface="Cambria Math" panose="02040503050406030204" pitchFamily="18" charset="0"/>
                            <a:ea typeface="Times New Roman" panose="02020603050405020304" pitchFamily="18" charset="0"/>
                            <a:cs typeface="Times New Roman" panose="02020603050405020304" pitchFamily="18" charset="0"/>
                          </a:rPr>
                          <m:t>𝑎</m:t>
                        </m:r>
                      </m:e>
                      <m:sub>
                        <m:r>
                          <a:rPr lang="en-US" sz="2000" i="1">
                            <a:solidFill>
                              <a:prstClr val="black">
                                <a:lumMod val="75000"/>
                                <a:lumOff val="25000"/>
                              </a:prstClr>
                            </a:solidFill>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000" i="1">
                        <a:solidFill>
                          <a:prstClr val="black">
                            <a:lumMod val="75000"/>
                            <a:lumOff val="25000"/>
                          </a:prstClr>
                        </a:solidFill>
                        <a:latin typeface="Cambria Math" panose="02040503050406030204" pitchFamily="18" charset="0"/>
                        <a:ea typeface="Times New Roman" panose="02020603050405020304" pitchFamily="18" charset="0"/>
                        <a:cs typeface="Times New Roman" panose="02020603050405020304" pitchFamily="18" charset="0"/>
                      </a:rPr>
                      <m:t>𝑡</m:t>
                    </m:r>
                    <m:r>
                      <a:rPr lang="ka-GE" sz="2000" b="0" i="0" smtClean="0">
                        <a:solidFill>
                          <a:prstClr val="black">
                            <a:lumMod val="75000"/>
                            <a:lumOff val="25000"/>
                          </a:prstClr>
                        </a:solidFill>
                        <a:latin typeface="Cambria Math" panose="02040503050406030204" pitchFamily="18" charset="0"/>
                        <a:ea typeface="Times New Roman" panose="02020603050405020304" pitchFamily="18" charset="0"/>
                        <a:cs typeface="Times New Roman" panose="02020603050405020304" pitchFamily="18" charset="0"/>
                      </a:rPr>
                      <m:t>   </m:t>
                    </m:r>
                    <m:d>
                      <m:dPr>
                        <m:begChr m:val="{"/>
                        <m:endChr m:val=""/>
                        <m:ctrlPr>
                          <a:rPr lang="ru-RU" sz="2000" i="1">
                            <a:solidFill>
                              <a:prstClr val="black">
                                <a:lumMod val="75000"/>
                                <a:lumOff val="25000"/>
                              </a:prstClr>
                            </a:solidFill>
                            <a:latin typeface="Cambria Math" panose="02040503050406030204" pitchFamily="18" charset="0"/>
                          </a:rPr>
                        </m:ctrlPr>
                      </m:dPr>
                      <m:e>
                        <m:eqArr>
                          <m:eqArrPr>
                            <m:ctrlPr>
                              <a:rPr lang="ru-RU" sz="2000" i="1">
                                <a:solidFill>
                                  <a:prstClr val="black">
                                    <a:lumMod val="75000"/>
                                    <a:lumOff val="25000"/>
                                  </a:prstClr>
                                </a:solidFill>
                                <a:latin typeface="Cambria Math" panose="02040503050406030204" pitchFamily="18" charset="0"/>
                              </a:rPr>
                            </m:ctrlPr>
                          </m:eqArrPr>
                          <m:e>
                            <m:r>
                              <a:rPr lang="it-IT" sz="2000" i="1">
                                <a:solidFill>
                                  <a:prstClr val="black">
                                    <a:lumMod val="75000"/>
                                    <a:lumOff val="25000"/>
                                  </a:prstClr>
                                </a:solidFill>
                                <a:latin typeface="Cambria Math" panose="02040503050406030204" pitchFamily="18" charset="0"/>
                              </a:rPr>
                              <m:t>𝑛</m:t>
                            </m:r>
                            <m:sSub>
                              <m:sSubPr>
                                <m:ctrlPr>
                                  <a:rPr lang="ru-RU" sz="2000" i="1">
                                    <a:solidFill>
                                      <a:prstClr val="black">
                                        <a:lumMod val="75000"/>
                                        <a:lumOff val="25000"/>
                                      </a:prstClr>
                                    </a:solidFill>
                                    <a:latin typeface="Cambria Math" panose="02040503050406030204" pitchFamily="18" charset="0"/>
                                  </a:rPr>
                                </m:ctrlPr>
                              </m:sSubPr>
                              <m:e>
                                <m:r>
                                  <a:rPr lang="it-IT" sz="2000" i="1">
                                    <a:solidFill>
                                      <a:prstClr val="black">
                                        <a:lumMod val="75000"/>
                                        <a:lumOff val="25000"/>
                                      </a:prstClr>
                                    </a:solidFill>
                                    <a:latin typeface="Cambria Math" panose="02040503050406030204" pitchFamily="18" charset="0"/>
                                  </a:rPr>
                                  <m:t>𝑎</m:t>
                                </m:r>
                              </m:e>
                              <m:sub>
                                <m:r>
                                  <a:rPr lang="it-IT" sz="2000" i="1">
                                    <a:solidFill>
                                      <a:prstClr val="black">
                                        <a:lumMod val="75000"/>
                                        <a:lumOff val="25000"/>
                                      </a:prstClr>
                                    </a:solidFill>
                                    <a:latin typeface="Cambria Math" panose="02040503050406030204" pitchFamily="18" charset="0"/>
                                  </a:rPr>
                                  <m:t>0</m:t>
                                </m:r>
                              </m:sub>
                            </m:sSub>
                            <m:r>
                              <a:rPr lang="it-IT" sz="2000" i="1">
                                <a:solidFill>
                                  <a:prstClr val="black">
                                    <a:lumMod val="75000"/>
                                    <a:lumOff val="25000"/>
                                  </a:prstClr>
                                </a:solidFill>
                                <a:latin typeface="Cambria Math" panose="02040503050406030204" pitchFamily="18" charset="0"/>
                              </a:rPr>
                              <m:t>+</m:t>
                            </m:r>
                            <m:sSub>
                              <m:sSubPr>
                                <m:ctrlPr>
                                  <a:rPr lang="ru-RU" sz="2000" i="1">
                                    <a:solidFill>
                                      <a:prstClr val="black">
                                        <a:lumMod val="75000"/>
                                        <a:lumOff val="25000"/>
                                      </a:prstClr>
                                    </a:solidFill>
                                    <a:latin typeface="Cambria Math" panose="02040503050406030204" pitchFamily="18" charset="0"/>
                                  </a:rPr>
                                </m:ctrlPr>
                              </m:sSubPr>
                              <m:e>
                                <m:r>
                                  <a:rPr lang="it-IT" sz="2000" i="1">
                                    <a:solidFill>
                                      <a:prstClr val="black">
                                        <a:lumMod val="75000"/>
                                        <a:lumOff val="25000"/>
                                      </a:prstClr>
                                    </a:solidFill>
                                    <a:latin typeface="Cambria Math" panose="02040503050406030204" pitchFamily="18" charset="0"/>
                                  </a:rPr>
                                  <m:t>𝑎</m:t>
                                </m:r>
                              </m:e>
                              <m:sub>
                                <m:r>
                                  <a:rPr lang="it-IT" sz="2000" i="1">
                                    <a:solidFill>
                                      <a:prstClr val="black">
                                        <a:lumMod val="75000"/>
                                        <a:lumOff val="25000"/>
                                      </a:prstClr>
                                    </a:solidFill>
                                    <a:latin typeface="Cambria Math" panose="02040503050406030204" pitchFamily="18" charset="0"/>
                                  </a:rPr>
                                  <m:t>1</m:t>
                                </m:r>
                              </m:sub>
                            </m:sSub>
                            <m:nary>
                              <m:naryPr>
                                <m:chr m:val="∑"/>
                                <m:limLoc m:val="undOvr"/>
                                <m:subHide m:val="on"/>
                                <m:supHide m:val="on"/>
                                <m:ctrlPr>
                                  <a:rPr lang="ru-RU" sz="2000" i="1">
                                    <a:solidFill>
                                      <a:prstClr val="black">
                                        <a:lumMod val="75000"/>
                                        <a:lumOff val="25000"/>
                                      </a:prstClr>
                                    </a:solidFill>
                                    <a:latin typeface="Cambria Math" panose="02040503050406030204" pitchFamily="18" charset="0"/>
                                  </a:rPr>
                                </m:ctrlPr>
                              </m:naryPr>
                              <m:sub/>
                              <m:sup/>
                              <m:e>
                                <m:r>
                                  <a:rPr lang="it-IT" sz="2000" i="1">
                                    <a:solidFill>
                                      <a:prstClr val="black">
                                        <a:lumMod val="75000"/>
                                        <a:lumOff val="25000"/>
                                      </a:prstClr>
                                    </a:solidFill>
                                    <a:latin typeface="Cambria Math" panose="02040503050406030204" pitchFamily="18" charset="0"/>
                                  </a:rPr>
                                  <m:t>𝑡</m:t>
                                </m:r>
                              </m:e>
                            </m:nary>
                            <m:r>
                              <a:rPr lang="it-IT" sz="2000" i="1">
                                <a:solidFill>
                                  <a:prstClr val="black">
                                    <a:lumMod val="75000"/>
                                    <a:lumOff val="25000"/>
                                  </a:prstClr>
                                </a:solidFill>
                                <a:latin typeface="Cambria Math" panose="02040503050406030204" pitchFamily="18" charset="0"/>
                              </a:rPr>
                              <m:t>=</m:t>
                            </m:r>
                            <m:nary>
                              <m:naryPr>
                                <m:chr m:val="∑"/>
                                <m:limLoc m:val="undOvr"/>
                                <m:subHide m:val="on"/>
                                <m:supHide m:val="on"/>
                                <m:ctrlPr>
                                  <a:rPr lang="ru-RU" sz="2000" i="1">
                                    <a:solidFill>
                                      <a:prstClr val="black">
                                        <a:lumMod val="75000"/>
                                        <a:lumOff val="25000"/>
                                      </a:prstClr>
                                    </a:solidFill>
                                    <a:latin typeface="Cambria Math" panose="02040503050406030204" pitchFamily="18" charset="0"/>
                                  </a:rPr>
                                </m:ctrlPr>
                              </m:naryPr>
                              <m:sub/>
                              <m:sup/>
                              <m:e>
                                <m:r>
                                  <a:rPr lang="it-IT" sz="2000" i="1">
                                    <a:solidFill>
                                      <a:prstClr val="black">
                                        <a:lumMod val="75000"/>
                                        <a:lumOff val="25000"/>
                                      </a:prstClr>
                                    </a:solidFill>
                                    <a:latin typeface="Cambria Math" panose="02040503050406030204" pitchFamily="18" charset="0"/>
                                  </a:rPr>
                                  <m:t>𝑦</m:t>
                                </m:r>
                              </m:e>
                            </m:nary>
                          </m:e>
                          <m:e>
                            <m:sSub>
                              <m:sSubPr>
                                <m:ctrlPr>
                                  <a:rPr lang="ru-RU" sz="2000" i="1">
                                    <a:solidFill>
                                      <a:prstClr val="black">
                                        <a:lumMod val="75000"/>
                                        <a:lumOff val="25000"/>
                                      </a:prstClr>
                                    </a:solidFill>
                                    <a:latin typeface="Cambria Math" panose="02040503050406030204" pitchFamily="18" charset="0"/>
                                  </a:rPr>
                                </m:ctrlPr>
                              </m:sSubPr>
                              <m:e>
                                <m:r>
                                  <a:rPr lang="it-IT" sz="2000" i="1">
                                    <a:solidFill>
                                      <a:prstClr val="black">
                                        <a:lumMod val="75000"/>
                                        <a:lumOff val="25000"/>
                                      </a:prstClr>
                                    </a:solidFill>
                                    <a:latin typeface="Cambria Math" panose="02040503050406030204" pitchFamily="18" charset="0"/>
                                  </a:rPr>
                                  <m:t>𝑎</m:t>
                                </m:r>
                              </m:e>
                              <m:sub>
                                <m:r>
                                  <a:rPr lang="it-IT" sz="2000" i="1">
                                    <a:solidFill>
                                      <a:prstClr val="black">
                                        <a:lumMod val="75000"/>
                                        <a:lumOff val="25000"/>
                                      </a:prstClr>
                                    </a:solidFill>
                                    <a:latin typeface="Cambria Math" panose="02040503050406030204" pitchFamily="18" charset="0"/>
                                  </a:rPr>
                                  <m:t>0</m:t>
                                </m:r>
                              </m:sub>
                            </m:sSub>
                            <m:nary>
                              <m:naryPr>
                                <m:chr m:val="∑"/>
                                <m:limLoc m:val="undOvr"/>
                                <m:subHide m:val="on"/>
                                <m:supHide m:val="on"/>
                                <m:ctrlPr>
                                  <a:rPr lang="ru-RU" sz="2000" i="1">
                                    <a:solidFill>
                                      <a:prstClr val="black">
                                        <a:lumMod val="75000"/>
                                        <a:lumOff val="25000"/>
                                      </a:prstClr>
                                    </a:solidFill>
                                    <a:latin typeface="Cambria Math" panose="02040503050406030204" pitchFamily="18" charset="0"/>
                                  </a:rPr>
                                </m:ctrlPr>
                              </m:naryPr>
                              <m:sub/>
                              <m:sup/>
                              <m:e>
                                <m:r>
                                  <a:rPr lang="it-IT" sz="2000" i="1">
                                    <a:solidFill>
                                      <a:prstClr val="black">
                                        <a:lumMod val="75000"/>
                                        <a:lumOff val="25000"/>
                                      </a:prstClr>
                                    </a:solidFill>
                                    <a:latin typeface="Cambria Math" panose="02040503050406030204" pitchFamily="18" charset="0"/>
                                  </a:rPr>
                                  <m:t>𝑡</m:t>
                                </m:r>
                              </m:e>
                            </m:nary>
                            <m:r>
                              <a:rPr lang="it-IT" sz="2000" i="1">
                                <a:solidFill>
                                  <a:prstClr val="black">
                                    <a:lumMod val="75000"/>
                                    <a:lumOff val="25000"/>
                                  </a:prstClr>
                                </a:solidFill>
                                <a:latin typeface="Cambria Math" panose="02040503050406030204" pitchFamily="18" charset="0"/>
                              </a:rPr>
                              <m:t>+</m:t>
                            </m:r>
                            <m:sSub>
                              <m:sSubPr>
                                <m:ctrlPr>
                                  <a:rPr lang="ru-RU" sz="2000" i="1">
                                    <a:solidFill>
                                      <a:prstClr val="black">
                                        <a:lumMod val="75000"/>
                                        <a:lumOff val="25000"/>
                                      </a:prstClr>
                                    </a:solidFill>
                                    <a:latin typeface="Cambria Math" panose="02040503050406030204" pitchFamily="18" charset="0"/>
                                  </a:rPr>
                                </m:ctrlPr>
                              </m:sSubPr>
                              <m:e>
                                <m:r>
                                  <a:rPr lang="it-IT" sz="2000" i="1">
                                    <a:solidFill>
                                      <a:prstClr val="black">
                                        <a:lumMod val="75000"/>
                                        <a:lumOff val="25000"/>
                                      </a:prstClr>
                                    </a:solidFill>
                                    <a:latin typeface="Cambria Math" panose="02040503050406030204" pitchFamily="18" charset="0"/>
                                  </a:rPr>
                                  <m:t>𝑎</m:t>
                                </m:r>
                              </m:e>
                              <m:sub>
                                <m:r>
                                  <a:rPr lang="it-IT" sz="2000" i="1">
                                    <a:solidFill>
                                      <a:prstClr val="black">
                                        <a:lumMod val="75000"/>
                                        <a:lumOff val="25000"/>
                                      </a:prstClr>
                                    </a:solidFill>
                                    <a:latin typeface="Cambria Math" panose="02040503050406030204" pitchFamily="18" charset="0"/>
                                  </a:rPr>
                                  <m:t>1</m:t>
                                </m:r>
                              </m:sub>
                            </m:sSub>
                            <m:nary>
                              <m:naryPr>
                                <m:chr m:val="∑"/>
                                <m:limLoc m:val="undOvr"/>
                                <m:subHide m:val="on"/>
                                <m:supHide m:val="on"/>
                                <m:ctrlPr>
                                  <a:rPr lang="ru-RU" sz="2000" i="1">
                                    <a:solidFill>
                                      <a:prstClr val="black">
                                        <a:lumMod val="75000"/>
                                        <a:lumOff val="25000"/>
                                      </a:prstClr>
                                    </a:solidFill>
                                    <a:latin typeface="Cambria Math" panose="02040503050406030204" pitchFamily="18" charset="0"/>
                                  </a:rPr>
                                </m:ctrlPr>
                              </m:naryPr>
                              <m:sub/>
                              <m:sup/>
                              <m:e>
                                <m:sSup>
                                  <m:sSupPr>
                                    <m:ctrlPr>
                                      <a:rPr lang="ru-RU" sz="2000" i="1">
                                        <a:solidFill>
                                          <a:prstClr val="black">
                                            <a:lumMod val="75000"/>
                                            <a:lumOff val="25000"/>
                                          </a:prstClr>
                                        </a:solidFill>
                                        <a:latin typeface="Cambria Math" panose="02040503050406030204" pitchFamily="18" charset="0"/>
                                      </a:rPr>
                                    </m:ctrlPr>
                                  </m:sSupPr>
                                  <m:e>
                                    <m:r>
                                      <a:rPr lang="it-IT" sz="2000" i="1">
                                        <a:solidFill>
                                          <a:prstClr val="black">
                                            <a:lumMod val="75000"/>
                                            <a:lumOff val="25000"/>
                                          </a:prstClr>
                                        </a:solidFill>
                                        <a:latin typeface="Cambria Math" panose="02040503050406030204" pitchFamily="18" charset="0"/>
                                      </a:rPr>
                                      <m:t>𝑡</m:t>
                                    </m:r>
                                  </m:e>
                                  <m:sup>
                                    <m:r>
                                      <a:rPr lang="it-IT" sz="2000" i="1">
                                        <a:solidFill>
                                          <a:prstClr val="black">
                                            <a:lumMod val="75000"/>
                                            <a:lumOff val="25000"/>
                                          </a:prstClr>
                                        </a:solidFill>
                                        <a:latin typeface="Cambria Math" panose="02040503050406030204" pitchFamily="18" charset="0"/>
                                      </a:rPr>
                                      <m:t>2</m:t>
                                    </m:r>
                                  </m:sup>
                                </m:sSup>
                                <m:r>
                                  <a:rPr lang="it-IT" sz="2000" i="1">
                                    <a:solidFill>
                                      <a:prstClr val="black">
                                        <a:lumMod val="75000"/>
                                        <a:lumOff val="25000"/>
                                      </a:prstClr>
                                    </a:solidFill>
                                    <a:latin typeface="Cambria Math" panose="02040503050406030204" pitchFamily="18" charset="0"/>
                                  </a:rPr>
                                  <m:t>=</m:t>
                                </m:r>
                                <m:nary>
                                  <m:naryPr>
                                    <m:chr m:val="∑"/>
                                    <m:limLoc m:val="undOvr"/>
                                    <m:subHide m:val="on"/>
                                    <m:supHide m:val="on"/>
                                    <m:ctrlPr>
                                      <a:rPr lang="ru-RU" sz="2000" i="1">
                                        <a:solidFill>
                                          <a:prstClr val="black">
                                            <a:lumMod val="75000"/>
                                            <a:lumOff val="25000"/>
                                          </a:prstClr>
                                        </a:solidFill>
                                        <a:latin typeface="Cambria Math" panose="02040503050406030204" pitchFamily="18" charset="0"/>
                                      </a:rPr>
                                    </m:ctrlPr>
                                  </m:naryPr>
                                  <m:sub/>
                                  <m:sup/>
                                  <m:e>
                                    <m:r>
                                      <a:rPr lang="it-IT" sz="2000" i="1">
                                        <a:solidFill>
                                          <a:prstClr val="black">
                                            <a:lumMod val="75000"/>
                                            <a:lumOff val="25000"/>
                                          </a:prstClr>
                                        </a:solidFill>
                                        <a:latin typeface="Cambria Math" panose="02040503050406030204" pitchFamily="18" charset="0"/>
                                      </a:rPr>
                                      <m:t>𝑡𝑦</m:t>
                                    </m:r>
                                  </m:e>
                                </m:nary>
                              </m:e>
                            </m:nary>
                          </m:e>
                        </m:eqArr>
                      </m:e>
                    </m:d>
                  </m:oMath>
                </a14:m>
                <a:r>
                  <a:rPr lang="ka-GE" sz="2000" dirty="0" smtClean="0"/>
                  <a:t>           </a:t>
                </a:r>
                <a14:m>
                  <m:oMath xmlns:m="http://schemas.openxmlformats.org/officeDocument/2006/math">
                    <m:sSub>
                      <m:sSubPr>
                        <m:ctrlPr>
                          <a:rPr lang="ka-GE" sz="2000" b="1" i="1">
                            <a:solidFill>
                              <a:schemeClr val="accent6">
                                <a:lumMod val="50000"/>
                              </a:schemeClr>
                            </a:solidFill>
                            <a:latin typeface="Cambria Math" panose="02040503050406030204" pitchFamily="18" charset="0"/>
                          </a:rPr>
                        </m:ctrlPr>
                      </m:sSubPr>
                      <m:e>
                        <m:r>
                          <a:rPr lang="en-US" sz="2000" b="1" i="1">
                            <a:solidFill>
                              <a:schemeClr val="accent6">
                                <a:lumMod val="50000"/>
                              </a:schemeClr>
                            </a:solidFill>
                            <a:latin typeface="Cambria Math" panose="02040503050406030204" pitchFamily="18" charset="0"/>
                          </a:rPr>
                          <m:t>      </m:t>
                        </m:r>
                        <m:r>
                          <a:rPr lang="en-US" sz="2000" b="1" i="1">
                            <a:solidFill>
                              <a:schemeClr val="accent6">
                                <a:lumMod val="50000"/>
                              </a:schemeClr>
                            </a:solidFill>
                            <a:latin typeface="Cambria Math" panose="02040503050406030204" pitchFamily="18" charset="0"/>
                          </a:rPr>
                          <m:t>𝒂</m:t>
                        </m:r>
                      </m:e>
                      <m:sub>
                        <m:r>
                          <a:rPr lang="en-US" sz="2000" b="1" i="1">
                            <a:solidFill>
                              <a:schemeClr val="accent6">
                                <a:lumMod val="50000"/>
                              </a:schemeClr>
                            </a:solidFill>
                            <a:latin typeface="Cambria Math" panose="02040503050406030204" pitchFamily="18" charset="0"/>
                          </a:rPr>
                          <m:t>𝟎</m:t>
                        </m:r>
                      </m:sub>
                    </m:sSub>
                    <m:r>
                      <a:rPr lang="ka-GE" sz="2000" b="1" i="1">
                        <a:solidFill>
                          <a:schemeClr val="accent6">
                            <a:lumMod val="50000"/>
                          </a:schemeClr>
                        </a:solidFill>
                        <a:latin typeface="Cambria Math" panose="02040503050406030204" pitchFamily="18" charset="0"/>
                      </a:rPr>
                      <m:t>=</m:t>
                    </m:r>
                    <m:f>
                      <m:fPr>
                        <m:ctrlPr>
                          <a:rPr lang="ka-GE" sz="2000" b="1" i="1">
                            <a:solidFill>
                              <a:schemeClr val="accent6">
                                <a:lumMod val="50000"/>
                              </a:schemeClr>
                            </a:solidFill>
                            <a:latin typeface="Cambria Math" panose="02040503050406030204" pitchFamily="18" charset="0"/>
                          </a:rPr>
                        </m:ctrlPr>
                      </m:fPr>
                      <m:num>
                        <m:nary>
                          <m:naryPr>
                            <m:chr m:val="∑"/>
                            <m:subHide m:val="on"/>
                            <m:supHide m:val="on"/>
                            <m:ctrlPr>
                              <a:rPr lang="ka-GE" sz="2000" b="1" i="1">
                                <a:solidFill>
                                  <a:schemeClr val="accent6">
                                    <a:lumMod val="50000"/>
                                  </a:schemeClr>
                                </a:solidFill>
                                <a:latin typeface="Cambria Math" panose="02040503050406030204" pitchFamily="18" charset="0"/>
                              </a:rPr>
                            </m:ctrlPr>
                          </m:naryPr>
                          <m:sub/>
                          <m:sup/>
                          <m:e>
                            <m:r>
                              <a:rPr lang="en-US" sz="2000" b="1" i="1">
                                <a:solidFill>
                                  <a:schemeClr val="accent6">
                                    <a:lumMod val="50000"/>
                                  </a:schemeClr>
                                </a:solidFill>
                                <a:latin typeface="Cambria Math" panose="02040503050406030204" pitchFamily="18" charset="0"/>
                              </a:rPr>
                              <m:t>𝒚</m:t>
                            </m:r>
                          </m:e>
                        </m:nary>
                      </m:num>
                      <m:den>
                        <m:r>
                          <a:rPr lang="en-US" sz="2000" b="1" i="1">
                            <a:solidFill>
                              <a:schemeClr val="accent6">
                                <a:lumMod val="50000"/>
                              </a:schemeClr>
                            </a:solidFill>
                            <a:latin typeface="Cambria Math" panose="02040503050406030204" pitchFamily="18" charset="0"/>
                          </a:rPr>
                          <m:t>𝒏</m:t>
                        </m:r>
                      </m:den>
                    </m:f>
                    <m:sSub>
                      <m:sSubPr>
                        <m:ctrlPr>
                          <a:rPr lang="ru-RU" sz="2000" b="1" i="1">
                            <a:solidFill>
                              <a:schemeClr val="accent6">
                                <a:lumMod val="50000"/>
                              </a:schemeClr>
                            </a:solidFill>
                            <a:latin typeface="Cambria Math" panose="02040503050406030204" pitchFamily="18" charset="0"/>
                          </a:rPr>
                        </m:ctrlPr>
                      </m:sSubPr>
                      <m:e>
                        <m:r>
                          <a:rPr lang="en-US" sz="2000" b="1" i="1">
                            <a:solidFill>
                              <a:schemeClr val="accent6">
                                <a:lumMod val="50000"/>
                              </a:schemeClr>
                            </a:solidFill>
                            <a:latin typeface="Cambria Math" panose="02040503050406030204" pitchFamily="18" charset="0"/>
                          </a:rPr>
                          <m:t>       </m:t>
                        </m:r>
                        <m:r>
                          <a:rPr lang="en-US" sz="2000" b="1" i="1">
                            <a:solidFill>
                              <a:schemeClr val="accent6">
                                <a:lumMod val="50000"/>
                              </a:schemeClr>
                            </a:solidFill>
                            <a:latin typeface="Cambria Math" panose="02040503050406030204" pitchFamily="18" charset="0"/>
                          </a:rPr>
                          <m:t>𝒂</m:t>
                        </m:r>
                      </m:e>
                      <m:sub>
                        <m:r>
                          <a:rPr lang="en-US" sz="2000" b="1" i="1">
                            <a:solidFill>
                              <a:schemeClr val="accent6">
                                <a:lumMod val="50000"/>
                              </a:schemeClr>
                            </a:solidFill>
                            <a:latin typeface="Cambria Math" panose="02040503050406030204" pitchFamily="18" charset="0"/>
                          </a:rPr>
                          <m:t>𝟏</m:t>
                        </m:r>
                      </m:sub>
                    </m:sSub>
                    <m:r>
                      <a:rPr lang="en-US" sz="2000" b="1" i="1">
                        <a:solidFill>
                          <a:schemeClr val="accent6">
                            <a:lumMod val="50000"/>
                          </a:schemeClr>
                        </a:solidFill>
                        <a:latin typeface="Cambria Math" panose="02040503050406030204" pitchFamily="18" charset="0"/>
                      </a:rPr>
                      <m:t>=</m:t>
                    </m:r>
                    <m:f>
                      <m:fPr>
                        <m:ctrlPr>
                          <a:rPr lang="en-US" sz="2000" b="1" i="1">
                            <a:solidFill>
                              <a:schemeClr val="accent6">
                                <a:lumMod val="50000"/>
                              </a:schemeClr>
                            </a:solidFill>
                            <a:latin typeface="Cambria Math" panose="02040503050406030204" pitchFamily="18" charset="0"/>
                          </a:rPr>
                        </m:ctrlPr>
                      </m:fPr>
                      <m:num>
                        <m:nary>
                          <m:naryPr>
                            <m:chr m:val="∑"/>
                            <m:subHide m:val="on"/>
                            <m:supHide m:val="on"/>
                            <m:ctrlPr>
                              <a:rPr lang="en-US" sz="2000" b="1" i="1">
                                <a:solidFill>
                                  <a:schemeClr val="accent6">
                                    <a:lumMod val="50000"/>
                                  </a:schemeClr>
                                </a:solidFill>
                                <a:latin typeface="Cambria Math" panose="02040503050406030204" pitchFamily="18" charset="0"/>
                              </a:rPr>
                            </m:ctrlPr>
                          </m:naryPr>
                          <m:sub/>
                          <m:sup/>
                          <m:e>
                            <m:r>
                              <a:rPr lang="en-US" sz="2000" b="1" i="1">
                                <a:solidFill>
                                  <a:schemeClr val="accent6">
                                    <a:lumMod val="50000"/>
                                  </a:schemeClr>
                                </a:solidFill>
                                <a:latin typeface="Cambria Math" panose="02040503050406030204" pitchFamily="18" charset="0"/>
                              </a:rPr>
                              <m:t>𝒚𝒕</m:t>
                            </m:r>
                          </m:e>
                        </m:nary>
                      </m:num>
                      <m:den>
                        <m:nary>
                          <m:naryPr>
                            <m:chr m:val="∑"/>
                            <m:subHide m:val="on"/>
                            <m:supHide m:val="on"/>
                            <m:ctrlPr>
                              <a:rPr lang="en-US" sz="2000" b="1" i="1">
                                <a:solidFill>
                                  <a:schemeClr val="accent6">
                                    <a:lumMod val="50000"/>
                                  </a:schemeClr>
                                </a:solidFill>
                                <a:latin typeface="Cambria Math" panose="02040503050406030204" pitchFamily="18" charset="0"/>
                              </a:rPr>
                            </m:ctrlPr>
                          </m:naryPr>
                          <m:sub/>
                          <m:sup/>
                          <m:e>
                            <m:sSup>
                              <m:sSupPr>
                                <m:ctrlPr>
                                  <a:rPr lang="en-US" sz="2000" b="1" i="1">
                                    <a:solidFill>
                                      <a:schemeClr val="accent6">
                                        <a:lumMod val="50000"/>
                                      </a:schemeClr>
                                    </a:solidFill>
                                    <a:latin typeface="Cambria Math" panose="02040503050406030204" pitchFamily="18" charset="0"/>
                                  </a:rPr>
                                </m:ctrlPr>
                              </m:sSupPr>
                              <m:e>
                                <m:r>
                                  <a:rPr lang="en-US" sz="2000" b="1" i="1">
                                    <a:solidFill>
                                      <a:schemeClr val="accent6">
                                        <a:lumMod val="50000"/>
                                      </a:schemeClr>
                                    </a:solidFill>
                                    <a:latin typeface="Cambria Math" panose="02040503050406030204" pitchFamily="18" charset="0"/>
                                  </a:rPr>
                                  <m:t>𝒕</m:t>
                                </m:r>
                              </m:e>
                              <m:sup>
                                <m:r>
                                  <a:rPr lang="en-US" sz="2000" b="1" i="1">
                                    <a:solidFill>
                                      <a:schemeClr val="accent6">
                                        <a:lumMod val="50000"/>
                                      </a:schemeClr>
                                    </a:solidFill>
                                    <a:latin typeface="Cambria Math" panose="02040503050406030204" pitchFamily="18" charset="0"/>
                                  </a:rPr>
                                  <m:t>𝟐</m:t>
                                </m:r>
                              </m:sup>
                            </m:sSup>
                          </m:e>
                        </m:nary>
                      </m:den>
                    </m:f>
                  </m:oMath>
                </a14:m>
                <a:r>
                  <a:rPr lang="ka-GE" sz="2000" dirty="0" smtClean="0"/>
                  <a:t>  </a:t>
                </a:r>
              </a:p>
              <a:p>
                <a:pPr indent="215900" algn="just">
                  <a:lnSpc>
                    <a:spcPct val="150000"/>
                  </a:lnSpc>
                </a:pPr>
                <a14:m>
                  <m:oMath xmlns:m="http://schemas.openxmlformats.org/officeDocument/2006/math">
                    <m:sSub>
                      <m:sSubPr>
                        <m:ctrlPr>
                          <a:rPr lang="ru-RU" sz="2000" i="1">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ru-RU" sz="2000" i="1">
                                <a:latin typeface="Cambria Math" panose="02040503050406030204" pitchFamily="18" charset="0"/>
                                <a:ea typeface="Calibri" panose="020F0502020204030204" pitchFamily="34" charset="0"/>
                                <a:cs typeface="Times New Roman" panose="02020603050405020304" pitchFamily="18" charset="0"/>
                              </a:rPr>
                            </m:ctrlPr>
                          </m:accPr>
                          <m:e>
                            <m:r>
                              <a:rPr lang="en-US" sz="2000" i="1">
                                <a:latin typeface="Cambria Math" panose="02040503050406030204" pitchFamily="18" charset="0"/>
                                <a:ea typeface="Calibri" panose="020F0502020204030204" pitchFamily="34" charset="0"/>
                                <a:cs typeface="Times New Roman" panose="02020603050405020304" pitchFamily="18" charset="0"/>
                              </a:rPr>
                              <m:t>𝑦</m:t>
                            </m:r>
                          </m:e>
                        </m:acc>
                      </m:e>
                      <m:sub>
                        <m:r>
                          <a:rPr lang="en-US" sz="2000" i="1">
                            <a:latin typeface="Cambria Math" panose="02040503050406030204" pitchFamily="18" charset="0"/>
                            <a:ea typeface="Calibri" panose="020F0502020204030204" pitchFamily="34" charset="0"/>
                            <a:cs typeface="Times New Roman" panose="02020603050405020304" pitchFamily="18" charset="0"/>
                          </a:rPr>
                          <m:t>𝑡</m:t>
                        </m:r>
                      </m:sub>
                    </m:sSub>
                    <m:r>
                      <a:rPr lang="en-US" sz="2000" i="1">
                        <a:latin typeface="Cambria Math" panose="02040503050406030204" pitchFamily="18" charset="0"/>
                        <a:ea typeface="Calibri" panose="020F0502020204030204" pitchFamily="34" charset="0"/>
                        <a:cs typeface="Times New Roman" panose="02020603050405020304" pitchFamily="18" charset="0"/>
                      </a:rPr>
                      <m:t>= </m:t>
                    </m:r>
                    <m:sSub>
                      <m:sSubPr>
                        <m:ctrlPr>
                          <a:rPr lang="ru-RU"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𝑎</m:t>
                        </m:r>
                      </m:e>
                      <m:sub>
                        <m:r>
                          <a:rPr lang="en-US" sz="2000" i="1">
                            <a:latin typeface="Cambria Math" panose="02040503050406030204" pitchFamily="18" charset="0"/>
                            <a:ea typeface="Calibri" panose="020F0502020204030204" pitchFamily="34" charset="0"/>
                            <a:cs typeface="Times New Roman" panose="02020603050405020304" pitchFamily="18" charset="0"/>
                          </a:rPr>
                          <m:t>0</m:t>
                        </m:r>
                      </m:sub>
                    </m:sSub>
                    <m:r>
                      <a:rPr lang="en-US" sz="2000" i="1">
                        <a:latin typeface="Cambria Math" panose="02040503050406030204" pitchFamily="18" charset="0"/>
                        <a:ea typeface="Calibri" panose="020F0502020204030204" pitchFamily="34" charset="0"/>
                        <a:cs typeface="Times New Roman" panose="02020603050405020304" pitchFamily="18" charset="0"/>
                      </a:rPr>
                      <m:t>+</m:t>
                    </m:r>
                    <m:sSub>
                      <m:sSubPr>
                        <m:ctrlPr>
                          <a:rPr lang="ru-RU"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𝑎</m:t>
                        </m:r>
                      </m:e>
                      <m:sub>
                        <m:r>
                          <a:rPr lang="en-US" sz="2000" i="1">
                            <a:latin typeface="Cambria Math" panose="02040503050406030204" pitchFamily="18" charset="0"/>
                            <a:ea typeface="Calibri" panose="020F0502020204030204" pitchFamily="34" charset="0"/>
                            <a:cs typeface="Times New Roman" panose="02020603050405020304" pitchFamily="18" charset="0"/>
                          </a:rPr>
                          <m:t>1</m:t>
                        </m:r>
                      </m:sub>
                    </m:sSub>
                    <m:r>
                      <a:rPr lang="en-US" sz="2000" i="1">
                        <a:latin typeface="Cambria Math" panose="02040503050406030204" pitchFamily="18" charset="0"/>
                        <a:ea typeface="Calibri" panose="020F0502020204030204" pitchFamily="34" charset="0"/>
                        <a:cs typeface="Times New Roman" panose="02020603050405020304" pitchFamily="18" charset="0"/>
                      </a:rPr>
                      <m:t>𝑡</m:t>
                    </m:r>
                  </m:oMath>
                </a14:m>
                <a:r>
                  <a:rPr lang="en-US" sz="2000" dirty="0">
                    <a:latin typeface="AcadNusx" pitchFamily="2" charset="0"/>
                    <a:ea typeface="Calibri" panose="020F0502020204030204" pitchFamily="34" charset="0"/>
                    <a:cs typeface="Times New Roman" panose="02020603050405020304" pitchFamily="18" charset="0"/>
                  </a:rPr>
                  <a:t> </a:t>
                </a:r>
                <a:r>
                  <a:rPr lang="en-US" sz="2000" dirty="0" smtClean="0">
                    <a:latin typeface="AcadNusx" pitchFamily="2" charset="0"/>
                    <a:ea typeface="Calibri" panose="020F0502020204030204" pitchFamily="34" charset="0"/>
                    <a:cs typeface="Times New Roman" panose="02020603050405020304" pitchFamily="18" charset="0"/>
                  </a:rPr>
                  <a:t>= </a:t>
                </a:r>
                <a:r>
                  <a:rPr lang="ru-RU" sz="2000" dirty="0"/>
                  <a:t>-254,857 </a:t>
                </a:r>
                <a:r>
                  <a:rPr lang="en-US" sz="2000" dirty="0" smtClean="0">
                    <a:latin typeface="AcadNusx" pitchFamily="2" charset="0"/>
                    <a:ea typeface="Calibri" panose="020F0502020204030204" pitchFamily="34" charset="0"/>
                    <a:cs typeface="Times New Roman" panose="02020603050405020304" pitchFamily="18" charset="0"/>
                  </a:rPr>
                  <a:t> </a:t>
                </a:r>
                <a:r>
                  <a:rPr lang="en-US" sz="2000" dirty="0">
                    <a:latin typeface="AcadNusx" pitchFamily="2" charset="0"/>
                    <a:ea typeface="Calibri" panose="020F0502020204030204" pitchFamily="34" charset="0"/>
                    <a:cs typeface="Times New Roman" panose="02020603050405020304" pitchFamily="18" charset="0"/>
                  </a:rPr>
                  <a:t>+ </a:t>
                </a:r>
                <a:r>
                  <a:rPr lang="ka-GE" sz="2000" dirty="0" smtClean="0">
                    <a:latin typeface="AcadNusx" pitchFamily="2" charset="0"/>
                    <a:ea typeface="Calibri" panose="020F0502020204030204" pitchFamily="34" charset="0"/>
                    <a:cs typeface="Times New Roman" panose="02020603050405020304" pitchFamily="18" charset="0"/>
                  </a:rPr>
                  <a:t>1082 </a:t>
                </a:r>
                <a14:m>
                  <m:oMath xmlns:m="http://schemas.openxmlformats.org/officeDocument/2006/math">
                    <m:r>
                      <a:rPr lang="en-US" sz="2000" i="1">
                        <a:latin typeface="Cambria Math" panose="02040503050406030204" pitchFamily="18" charset="0"/>
                        <a:ea typeface="Calibri" panose="020F0502020204030204" pitchFamily="34" charset="0"/>
                        <a:cs typeface="Times New Roman" panose="02020603050405020304" pitchFamily="18" charset="0"/>
                      </a:rPr>
                      <m:t>𝑡</m:t>
                    </m:r>
                  </m:oMath>
                </a14:m>
                <a:endParaRPr lang="ka-GE" sz="2000" dirty="0" smtClean="0">
                  <a:latin typeface="AcadNusx" pitchFamily="2" charset="0"/>
                  <a:ea typeface="Calibri" panose="020F0502020204030204" pitchFamily="34" charset="0"/>
                  <a:cs typeface="Times New Roman" panose="02020603050405020304" pitchFamily="18" charset="0"/>
                </a:endParaRPr>
              </a:p>
              <a:p>
                <a:pPr indent="0" algn="just">
                  <a:lnSpc>
                    <a:spcPct val="150000"/>
                  </a:lnSpc>
                  <a:buNone/>
                </a:pPr>
                <a:endParaRPr lang="ka-GE" dirty="0" smtClean="0"/>
              </a:p>
              <a:p>
                <a:pPr indent="0" algn="just">
                  <a:lnSpc>
                    <a:spcPct val="150000"/>
                  </a:lnSpc>
                  <a:buNone/>
                </a:pPr>
                <a:endParaRPr lang="ka-GE" dirty="0" smtClean="0"/>
              </a:p>
              <a:p>
                <a:pPr marL="0" indent="0">
                  <a:buNone/>
                </a:pPr>
                <a:endParaRPr lang="ka-GE"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ru-RU">
                    <a:noFill/>
                  </a:rPr>
                  <a:t> </a:t>
                </a:r>
              </a:p>
            </p:txBody>
          </p:sp>
        </mc:Fallback>
      </mc:AlternateContent>
      <p:pic>
        <p:nvPicPr>
          <p:cNvPr id="4" name="Рисунок 3"/>
          <p:cNvPicPr>
            <a:picLocks noChangeAspect="1"/>
          </p:cNvPicPr>
          <p:nvPr/>
        </p:nvPicPr>
        <p:blipFill>
          <a:blip r:embed="rId3"/>
          <a:stretch>
            <a:fillRect/>
          </a:stretch>
        </p:blipFill>
        <p:spPr>
          <a:xfrm>
            <a:off x="2452102" y="4152900"/>
            <a:ext cx="9052510" cy="990600"/>
          </a:xfrm>
          <a:prstGeom prst="rect">
            <a:avLst/>
          </a:prstGeom>
        </p:spPr>
      </p:pic>
    </p:spTree>
    <p:extLst>
      <p:ext uri="{BB962C8B-B14F-4D97-AF65-F5344CB8AC3E}">
        <p14:creationId xmlns:p14="http://schemas.microsoft.com/office/powerpoint/2010/main" val="3801126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4" y="462100"/>
            <a:ext cx="8513780" cy="5993487"/>
          </a:xfrm>
        </p:spPr>
      </p:pic>
      <p:pic>
        <p:nvPicPr>
          <p:cNvPr id="1026" name="Picture 2" descr="ფოტოს აღწერილობა მიუწვდომელია."/>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1356" y="3499429"/>
            <a:ext cx="3736039" cy="3178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ახალგაზრდების ჯანმრთელობის დაცვის პოლიტიკა და"/>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4624" y="-1"/>
            <a:ext cx="3573530" cy="3407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8158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ka-GE" b="1" dirty="0"/>
              <a:t>შრომითი </a:t>
            </a:r>
            <a:r>
              <a:rPr lang="ka-GE" b="1" dirty="0" smtClean="0"/>
              <a:t>ასაკის მოსახლეობის</a:t>
            </a:r>
            <a:r>
              <a:rPr lang="ka-GE" b="1" dirty="0"/>
              <a:t>  დემოგრაფიული დატვირთვის მაჩვენებლები</a:t>
            </a:r>
            <a:endParaRPr lang="ru-RU" dirty="0"/>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1709928" y="2133600"/>
                <a:ext cx="9976104" cy="4102608"/>
              </a:xfrm>
            </p:spPr>
            <p:txBody>
              <a:bodyPr>
                <a:noAutofit/>
              </a:bodyPr>
              <a:lstStyle/>
              <a:p>
                <a:pPr marL="0" indent="0">
                  <a:buNone/>
                </a:pPr>
                <a:r>
                  <a:rPr lang="ka-GE" sz="2400" b="1" dirty="0"/>
                  <a:t>1999 წლისათვის  </a:t>
                </a:r>
                <a14:m>
                  <m:oMath xmlns:m="http://schemas.openxmlformats.org/officeDocument/2006/math">
                    <m:sSub>
                      <m:sSubPr>
                        <m:ctrlPr>
                          <a:rPr lang="ru-RU" sz="2400" b="1" i="1">
                            <a:latin typeface="Cambria Math" panose="02040503050406030204" pitchFamily="18" charset="0"/>
                          </a:rPr>
                        </m:ctrlPr>
                      </m:sSubPr>
                      <m:e>
                        <m:r>
                          <a:rPr lang="ka-GE" sz="2400" b="1" i="1">
                            <a:latin typeface="Cambria Math" panose="02040503050406030204" pitchFamily="18" charset="0"/>
                          </a:rPr>
                          <m:t>𝒌</m:t>
                        </m:r>
                      </m:e>
                      <m:sub>
                        <m:r>
                          <a:rPr lang="ka-GE" sz="2400" b="1" i="1">
                            <a:latin typeface="Cambria Math" panose="02040503050406030204" pitchFamily="18" charset="0"/>
                          </a:rPr>
                          <m:t>𝟏</m:t>
                        </m:r>
                      </m:sub>
                    </m:sSub>
                  </m:oMath>
                </a14:m>
                <a:r>
                  <a:rPr lang="ka-GE" sz="2400" b="1" dirty="0"/>
                  <a:t>= </a:t>
                </a:r>
                <a14:m>
                  <m:oMath xmlns:m="http://schemas.openxmlformats.org/officeDocument/2006/math">
                    <m:f>
                      <m:fPr>
                        <m:ctrlPr>
                          <a:rPr lang="ru-RU" sz="2400" b="1" i="1">
                            <a:latin typeface="Cambria Math" panose="02040503050406030204" pitchFamily="18" charset="0"/>
                          </a:rPr>
                        </m:ctrlPr>
                      </m:fPr>
                      <m:num>
                        <m:sSub>
                          <m:sSubPr>
                            <m:ctrlPr>
                              <a:rPr lang="ru-RU" sz="2400" b="1" i="1">
                                <a:latin typeface="Cambria Math" panose="02040503050406030204" pitchFamily="18" charset="0"/>
                              </a:rPr>
                            </m:ctrlPr>
                          </m:sSubPr>
                          <m:e>
                            <m:r>
                              <a:rPr lang="ka-GE" sz="2400" b="1" i="1">
                                <a:latin typeface="Cambria Math" panose="02040503050406030204" pitchFamily="18" charset="0"/>
                              </a:rPr>
                              <m:t>𝑺</m:t>
                            </m:r>
                          </m:e>
                          <m:sub>
                            <m:r>
                              <a:rPr lang="ka-GE" sz="2400" b="1" i="1">
                                <a:latin typeface="Cambria Math" panose="02040503050406030204" pitchFamily="18" charset="0"/>
                              </a:rPr>
                              <m:t>𝟎</m:t>
                            </m:r>
                            <m:r>
                              <a:rPr lang="ka-GE" sz="2400" b="1" i="1">
                                <a:latin typeface="Cambria Math" panose="02040503050406030204" pitchFamily="18" charset="0"/>
                              </a:rPr>
                              <m:t>−</m:t>
                            </m:r>
                            <m:r>
                              <a:rPr lang="ka-GE" sz="2400" b="1" i="1">
                                <a:latin typeface="Cambria Math" panose="02040503050406030204" pitchFamily="18" charset="0"/>
                              </a:rPr>
                              <m:t>𝟏𝟒</m:t>
                            </m:r>
                          </m:sub>
                        </m:sSub>
                      </m:num>
                      <m:den>
                        <m:sSub>
                          <m:sSubPr>
                            <m:ctrlPr>
                              <a:rPr lang="ru-RU" sz="2400" b="1" i="1">
                                <a:latin typeface="Cambria Math" panose="02040503050406030204" pitchFamily="18" charset="0"/>
                              </a:rPr>
                            </m:ctrlPr>
                          </m:sSubPr>
                          <m:e>
                            <m:r>
                              <a:rPr lang="ka-GE" sz="2400" b="1" i="1">
                                <a:latin typeface="Cambria Math" panose="02040503050406030204" pitchFamily="18" charset="0"/>
                              </a:rPr>
                              <m:t>𝑺</m:t>
                            </m:r>
                          </m:e>
                          <m:sub>
                            <m:r>
                              <a:rPr lang="ka-GE" sz="2400" b="1" i="1">
                                <a:latin typeface="Cambria Math" panose="02040503050406030204" pitchFamily="18" charset="0"/>
                              </a:rPr>
                              <m:t>𝟏𝟓</m:t>
                            </m:r>
                            <m:r>
                              <a:rPr lang="ka-GE" sz="2400" b="1" i="1">
                                <a:latin typeface="Cambria Math" panose="02040503050406030204" pitchFamily="18" charset="0"/>
                              </a:rPr>
                              <m:t>−</m:t>
                            </m:r>
                            <m:r>
                              <a:rPr lang="ka-GE" sz="2400" b="1" i="1">
                                <a:latin typeface="Cambria Math" panose="02040503050406030204" pitchFamily="18" charset="0"/>
                              </a:rPr>
                              <m:t>𝟔𝟒</m:t>
                            </m:r>
                          </m:sub>
                        </m:sSub>
                      </m:den>
                    </m:f>
                  </m:oMath>
                </a14:m>
                <a:r>
                  <a:rPr lang="en-GB" sz="2400" b="1" dirty="0"/>
                  <a:t> </a:t>
                </a:r>
                <a:r>
                  <a:rPr lang="ka-GE" sz="2400" b="1" dirty="0"/>
                  <a:t> = 34,7;  </a:t>
                </a:r>
                <a:r>
                  <a:rPr lang="ka-GE" sz="2400" b="1" dirty="0" smtClean="0"/>
                  <a:t>2014 </a:t>
                </a:r>
                <a:r>
                  <a:rPr lang="ka-GE" sz="2400" b="1" dirty="0"/>
                  <a:t>წლისათვის - 27,4; 2024 წლისათვის - 30,4 ბავშვი. </a:t>
                </a:r>
                <a:endParaRPr lang="ka-GE" sz="2400" b="1" dirty="0" smtClean="0"/>
              </a:p>
              <a:p>
                <a:pPr marL="0" indent="0">
                  <a:buNone/>
                </a:pPr>
                <a:r>
                  <a:rPr lang="ka-GE" sz="2400" b="1" dirty="0" smtClean="0"/>
                  <a:t>მოხუცებული </a:t>
                </a:r>
                <a:r>
                  <a:rPr lang="ka-GE" sz="2400" b="1" dirty="0"/>
                  <a:t>ასაკის (ხანდაზმულების) დატვირთვის კოეფიციენტი: 1999 წლისათვის </a:t>
                </a:r>
                <a14:m>
                  <m:oMath xmlns:m="http://schemas.openxmlformats.org/officeDocument/2006/math">
                    <m:sSub>
                      <m:sSubPr>
                        <m:ctrlPr>
                          <a:rPr lang="ru-RU" sz="2400" b="1" i="1">
                            <a:latin typeface="Cambria Math" panose="02040503050406030204" pitchFamily="18" charset="0"/>
                          </a:rPr>
                        </m:ctrlPr>
                      </m:sSubPr>
                      <m:e>
                        <m:r>
                          <a:rPr lang="ka-GE" sz="2400" b="1" i="1">
                            <a:latin typeface="Cambria Math" panose="02040503050406030204" pitchFamily="18" charset="0"/>
                          </a:rPr>
                          <m:t>𝒌</m:t>
                        </m:r>
                      </m:e>
                      <m:sub>
                        <m:r>
                          <a:rPr lang="ka-GE" sz="2400" b="1" i="1">
                            <a:latin typeface="Cambria Math" panose="02040503050406030204" pitchFamily="18" charset="0"/>
                          </a:rPr>
                          <m:t>𝟐</m:t>
                        </m:r>
                      </m:sub>
                    </m:sSub>
                  </m:oMath>
                </a14:m>
                <a:r>
                  <a:rPr lang="ka-GE" sz="2400" b="1" dirty="0"/>
                  <a:t>= </a:t>
                </a:r>
                <a14:m>
                  <m:oMath xmlns:m="http://schemas.openxmlformats.org/officeDocument/2006/math">
                    <m:f>
                      <m:fPr>
                        <m:ctrlPr>
                          <a:rPr lang="ru-RU" sz="2400" b="1" i="1">
                            <a:latin typeface="Cambria Math" panose="02040503050406030204" pitchFamily="18" charset="0"/>
                          </a:rPr>
                        </m:ctrlPr>
                      </m:fPr>
                      <m:num>
                        <m:sSub>
                          <m:sSubPr>
                            <m:ctrlPr>
                              <a:rPr lang="ru-RU" sz="2400" b="1" i="1">
                                <a:latin typeface="Cambria Math" panose="02040503050406030204" pitchFamily="18" charset="0"/>
                              </a:rPr>
                            </m:ctrlPr>
                          </m:sSubPr>
                          <m:e>
                            <m:r>
                              <a:rPr lang="ka-GE" sz="2400" b="1" i="1">
                                <a:latin typeface="Cambria Math" panose="02040503050406030204" pitchFamily="18" charset="0"/>
                              </a:rPr>
                              <m:t>𝑺</m:t>
                            </m:r>
                          </m:e>
                          <m:sub>
                            <m:sSup>
                              <m:sSupPr>
                                <m:ctrlPr>
                                  <a:rPr lang="ru-RU" sz="2400" b="1" i="1">
                                    <a:latin typeface="Cambria Math" panose="02040503050406030204" pitchFamily="18" charset="0"/>
                                  </a:rPr>
                                </m:ctrlPr>
                              </m:sSupPr>
                              <m:e>
                                <m:r>
                                  <a:rPr lang="ka-GE" sz="2400" b="1" i="1">
                                    <a:latin typeface="Cambria Math" panose="02040503050406030204" pitchFamily="18" charset="0"/>
                                  </a:rPr>
                                  <m:t>𝟔𝟓</m:t>
                                </m:r>
                              </m:e>
                              <m:sup>
                                <m:r>
                                  <a:rPr lang="ka-GE" sz="2400" b="1" i="1">
                                    <a:latin typeface="Cambria Math" panose="02040503050406030204" pitchFamily="18" charset="0"/>
                                  </a:rPr>
                                  <m:t>+</m:t>
                                </m:r>
                              </m:sup>
                            </m:sSup>
                          </m:sub>
                        </m:sSub>
                      </m:num>
                      <m:den>
                        <m:sSub>
                          <m:sSubPr>
                            <m:ctrlPr>
                              <a:rPr lang="ru-RU" sz="2400" b="1" i="1">
                                <a:latin typeface="Cambria Math" panose="02040503050406030204" pitchFamily="18" charset="0"/>
                              </a:rPr>
                            </m:ctrlPr>
                          </m:sSubPr>
                          <m:e>
                            <m:r>
                              <a:rPr lang="ka-GE" sz="2400" b="1" i="1">
                                <a:latin typeface="Cambria Math" panose="02040503050406030204" pitchFamily="18" charset="0"/>
                              </a:rPr>
                              <m:t>𝑺</m:t>
                            </m:r>
                          </m:e>
                          <m:sub>
                            <m:r>
                              <a:rPr lang="ka-GE" sz="2400" b="1" i="1">
                                <a:latin typeface="Cambria Math" panose="02040503050406030204" pitchFamily="18" charset="0"/>
                              </a:rPr>
                              <m:t>𝟏𝟓</m:t>
                            </m:r>
                            <m:r>
                              <a:rPr lang="ka-GE" sz="2400" b="1" i="1">
                                <a:latin typeface="Cambria Math" panose="02040503050406030204" pitchFamily="18" charset="0"/>
                              </a:rPr>
                              <m:t>−</m:t>
                            </m:r>
                            <m:r>
                              <a:rPr lang="ka-GE" sz="2400" b="1" i="1">
                                <a:latin typeface="Cambria Math" panose="02040503050406030204" pitchFamily="18" charset="0"/>
                              </a:rPr>
                              <m:t>𝟔𝟒</m:t>
                            </m:r>
                          </m:sub>
                        </m:sSub>
                      </m:den>
                    </m:f>
                  </m:oMath>
                </a14:m>
                <a:r>
                  <a:rPr lang="ka-GE" sz="2400" b="1" dirty="0"/>
                  <a:t> = 15,8;  2014 წლისათვის - 21,0;  2024 წლისათვის -25,1  ხანდაზმული. </a:t>
                </a:r>
                <a:endParaRPr lang="ka-GE" sz="2400" b="1" dirty="0" smtClean="0"/>
              </a:p>
              <a:p>
                <a:pPr marL="0" indent="0">
                  <a:buNone/>
                </a:pPr>
                <a:r>
                  <a:rPr lang="ka-GE" sz="2400" b="1" dirty="0" smtClean="0"/>
                  <a:t>საერთო </a:t>
                </a:r>
                <a:r>
                  <a:rPr lang="ka-GE" sz="2400" b="1" dirty="0"/>
                  <a:t>დატვირთვის კოეფიციენტი: 1999 წლისათვის </a:t>
                </a:r>
                <a:endParaRPr lang="ka-GE" sz="2400" b="1" dirty="0" smtClean="0"/>
              </a:p>
              <a:p>
                <a:pPr marL="0" indent="0">
                  <a:buNone/>
                </a:pPr>
                <a14:m>
                  <m:oMath xmlns:m="http://schemas.openxmlformats.org/officeDocument/2006/math">
                    <m:sSub>
                      <m:sSubPr>
                        <m:ctrlPr>
                          <a:rPr lang="ru-RU" sz="2400" b="1" i="1">
                            <a:latin typeface="Cambria Math" panose="02040503050406030204" pitchFamily="18" charset="0"/>
                          </a:rPr>
                        </m:ctrlPr>
                      </m:sSubPr>
                      <m:e>
                        <m:r>
                          <a:rPr lang="ka-GE" sz="2400" b="1" i="1">
                            <a:latin typeface="Cambria Math" panose="02040503050406030204" pitchFamily="18" charset="0"/>
                          </a:rPr>
                          <m:t>𝒌</m:t>
                        </m:r>
                      </m:e>
                      <m:sub>
                        <m:r>
                          <a:rPr lang="ka-GE" sz="2400" b="1" i="1">
                            <a:latin typeface="Cambria Math" panose="02040503050406030204" pitchFamily="18" charset="0"/>
                          </a:rPr>
                          <m:t>𝟑</m:t>
                        </m:r>
                      </m:sub>
                    </m:sSub>
                  </m:oMath>
                </a14:m>
                <a:r>
                  <a:rPr lang="ka-GE" sz="2400" b="1" dirty="0"/>
                  <a:t> = </a:t>
                </a:r>
                <a14:m>
                  <m:oMath xmlns:m="http://schemas.openxmlformats.org/officeDocument/2006/math">
                    <m:f>
                      <m:fPr>
                        <m:ctrlPr>
                          <a:rPr lang="ru-RU" sz="2400" b="1" i="1">
                            <a:latin typeface="Cambria Math" panose="02040503050406030204" pitchFamily="18" charset="0"/>
                          </a:rPr>
                        </m:ctrlPr>
                      </m:fPr>
                      <m:num>
                        <m:sSub>
                          <m:sSubPr>
                            <m:ctrlPr>
                              <a:rPr lang="ru-RU" sz="2400" b="1" i="1">
                                <a:latin typeface="Cambria Math" panose="02040503050406030204" pitchFamily="18" charset="0"/>
                              </a:rPr>
                            </m:ctrlPr>
                          </m:sSubPr>
                          <m:e>
                            <m:r>
                              <a:rPr lang="ka-GE" sz="2400" b="1" i="1">
                                <a:latin typeface="Cambria Math" panose="02040503050406030204" pitchFamily="18" charset="0"/>
                              </a:rPr>
                              <m:t>𝑺</m:t>
                            </m:r>
                          </m:e>
                          <m:sub>
                            <m:r>
                              <a:rPr lang="ka-GE" sz="2400" b="1" i="1">
                                <a:latin typeface="Cambria Math" panose="02040503050406030204" pitchFamily="18" charset="0"/>
                              </a:rPr>
                              <m:t>𝟎</m:t>
                            </m:r>
                            <m:r>
                              <a:rPr lang="ka-GE" sz="2400" b="1" i="1">
                                <a:latin typeface="Cambria Math" panose="02040503050406030204" pitchFamily="18" charset="0"/>
                              </a:rPr>
                              <m:t>−</m:t>
                            </m:r>
                            <m:r>
                              <a:rPr lang="ka-GE" sz="2400" b="1" i="1">
                                <a:latin typeface="Cambria Math" panose="02040503050406030204" pitchFamily="18" charset="0"/>
                              </a:rPr>
                              <m:t>𝟏𝟒</m:t>
                            </m:r>
                          </m:sub>
                        </m:sSub>
                        <m:r>
                          <a:rPr lang="ka-GE" sz="2400" b="1" i="1">
                            <a:latin typeface="Cambria Math" panose="02040503050406030204" pitchFamily="18" charset="0"/>
                          </a:rPr>
                          <m:t>+</m:t>
                        </m:r>
                        <m:sSub>
                          <m:sSubPr>
                            <m:ctrlPr>
                              <a:rPr lang="ru-RU" sz="2400" b="1" i="1">
                                <a:latin typeface="Cambria Math" panose="02040503050406030204" pitchFamily="18" charset="0"/>
                              </a:rPr>
                            </m:ctrlPr>
                          </m:sSubPr>
                          <m:e>
                            <m:r>
                              <a:rPr lang="ka-GE" sz="2400" b="1" i="1">
                                <a:latin typeface="Cambria Math" panose="02040503050406030204" pitchFamily="18" charset="0"/>
                              </a:rPr>
                              <m:t>𝑺</m:t>
                            </m:r>
                          </m:e>
                          <m:sub>
                            <m:sSup>
                              <m:sSupPr>
                                <m:ctrlPr>
                                  <a:rPr lang="ru-RU" sz="2400" b="1" i="1">
                                    <a:latin typeface="Cambria Math" panose="02040503050406030204" pitchFamily="18" charset="0"/>
                                  </a:rPr>
                                </m:ctrlPr>
                              </m:sSupPr>
                              <m:e>
                                <m:r>
                                  <a:rPr lang="ka-GE" sz="2400" b="1" i="1">
                                    <a:latin typeface="Cambria Math" panose="02040503050406030204" pitchFamily="18" charset="0"/>
                                  </a:rPr>
                                  <m:t>𝟔𝟓</m:t>
                                </m:r>
                              </m:e>
                              <m:sup>
                                <m:r>
                                  <a:rPr lang="ka-GE" sz="2400" b="1" i="1">
                                    <a:latin typeface="Cambria Math" panose="02040503050406030204" pitchFamily="18" charset="0"/>
                                  </a:rPr>
                                  <m:t>+</m:t>
                                </m:r>
                              </m:sup>
                            </m:sSup>
                          </m:sub>
                        </m:sSub>
                      </m:num>
                      <m:den>
                        <m:sSub>
                          <m:sSubPr>
                            <m:ctrlPr>
                              <a:rPr lang="ru-RU" sz="2400" b="1" i="1">
                                <a:latin typeface="Cambria Math" panose="02040503050406030204" pitchFamily="18" charset="0"/>
                              </a:rPr>
                            </m:ctrlPr>
                          </m:sSubPr>
                          <m:e>
                            <m:r>
                              <a:rPr lang="ka-GE" sz="2400" b="1" i="1">
                                <a:latin typeface="Cambria Math" panose="02040503050406030204" pitchFamily="18" charset="0"/>
                              </a:rPr>
                              <m:t>𝑺</m:t>
                            </m:r>
                          </m:e>
                          <m:sub>
                            <m:r>
                              <a:rPr lang="ka-GE" sz="2400" b="1" i="1">
                                <a:latin typeface="Cambria Math" panose="02040503050406030204" pitchFamily="18" charset="0"/>
                              </a:rPr>
                              <m:t>𝟏𝟓</m:t>
                            </m:r>
                            <m:r>
                              <a:rPr lang="ka-GE" sz="2400" b="1" i="1">
                                <a:latin typeface="Cambria Math" panose="02040503050406030204" pitchFamily="18" charset="0"/>
                              </a:rPr>
                              <m:t>−</m:t>
                            </m:r>
                            <m:r>
                              <a:rPr lang="ka-GE" sz="2400" b="1" i="1">
                                <a:latin typeface="Cambria Math" panose="02040503050406030204" pitchFamily="18" charset="0"/>
                              </a:rPr>
                              <m:t>𝟔𝟒</m:t>
                            </m:r>
                          </m:sub>
                        </m:sSub>
                      </m:den>
                    </m:f>
                  </m:oMath>
                </a14:m>
                <a:r>
                  <a:rPr lang="ka-GE" sz="2400" b="1" dirty="0"/>
                  <a:t>  = </a:t>
                </a:r>
                <a14:m>
                  <m:oMath xmlns:m="http://schemas.openxmlformats.org/officeDocument/2006/math">
                    <m:sSub>
                      <m:sSubPr>
                        <m:ctrlPr>
                          <a:rPr lang="ru-RU" sz="2400" b="1" i="1">
                            <a:latin typeface="Cambria Math" panose="02040503050406030204" pitchFamily="18" charset="0"/>
                          </a:rPr>
                        </m:ctrlPr>
                      </m:sSubPr>
                      <m:e>
                        <m:r>
                          <a:rPr lang="ka-GE" sz="2400" b="1" i="1">
                            <a:latin typeface="Cambria Math" panose="02040503050406030204" pitchFamily="18" charset="0"/>
                          </a:rPr>
                          <m:t>𝑲</m:t>
                        </m:r>
                      </m:e>
                      <m:sub>
                        <m:r>
                          <a:rPr lang="ka-GE" sz="2400" b="1" i="1">
                            <a:latin typeface="Cambria Math" panose="02040503050406030204" pitchFamily="18" charset="0"/>
                          </a:rPr>
                          <m:t>𝟏</m:t>
                        </m:r>
                      </m:sub>
                    </m:sSub>
                  </m:oMath>
                </a14:m>
                <a:r>
                  <a:rPr lang="ka-GE" sz="2400" b="1" dirty="0"/>
                  <a:t> + </a:t>
                </a:r>
                <a14:m>
                  <m:oMath xmlns:m="http://schemas.openxmlformats.org/officeDocument/2006/math">
                    <m:sSub>
                      <m:sSubPr>
                        <m:ctrlPr>
                          <a:rPr lang="ru-RU" sz="2400" b="1" i="1">
                            <a:latin typeface="Cambria Math" panose="02040503050406030204" pitchFamily="18" charset="0"/>
                          </a:rPr>
                        </m:ctrlPr>
                      </m:sSubPr>
                      <m:e>
                        <m:r>
                          <a:rPr lang="ka-GE" sz="2400" b="1" i="1">
                            <a:latin typeface="Cambria Math" panose="02040503050406030204" pitchFamily="18" charset="0"/>
                          </a:rPr>
                          <m:t>𝑲</m:t>
                        </m:r>
                      </m:e>
                      <m:sub>
                        <m:r>
                          <a:rPr lang="ka-GE" sz="2400" b="1" i="1">
                            <a:latin typeface="Cambria Math" panose="02040503050406030204" pitchFamily="18" charset="0"/>
                          </a:rPr>
                          <m:t>𝟐</m:t>
                        </m:r>
                      </m:sub>
                    </m:sSub>
                  </m:oMath>
                </a14:m>
                <a:r>
                  <a:rPr lang="ka-GE" sz="2400" b="1" dirty="0"/>
                  <a:t> = 50,5 ; 2014 წლისათვის - 48,4; 2024 წლისათვის - 55,5 ბავშვი და ხანდაზმული. </a:t>
                </a:r>
                <a:endParaRPr lang="ru-RU" sz="2400" b="1"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1709928" y="2133600"/>
                <a:ext cx="9976104" cy="4102608"/>
              </a:xfrm>
              <a:blipFill rotWithShape="0">
                <a:blip r:embed="rId2"/>
                <a:stretch>
                  <a:fillRect l="-978" b="-4309"/>
                </a:stretch>
              </a:blipFill>
            </p:spPr>
            <p:txBody>
              <a:bodyPr/>
              <a:lstStyle/>
              <a:p>
                <a:r>
                  <a:rPr lang="ru-RU">
                    <a:noFill/>
                  </a:rPr>
                  <a:t> </a:t>
                </a:r>
              </a:p>
            </p:txBody>
          </p:sp>
        </mc:Fallback>
      </mc:AlternateContent>
    </p:spTree>
    <p:extLst>
      <p:ext uri="{BB962C8B-B14F-4D97-AF65-F5344CB8AC3E}">
        <p14:creationId xmlns:p14="http://schemas.microsoft.com/office/powerpoint/2010/main" val="2592076120"/>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Retrospect</Template>
  <TotalTime>7551</TotalTime>
  <Words>1492</Words>
  <Application>Microsoft Office PowerPoint</Application>
  <PresentationFormat>Широкоэкранный</PresentationFormat>
  <Paragraphs>461</Paragraphs>
  <Slides>28</Slides>
  <Notes>0</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28</vt:i4>
      </vt:variant>
    </vt:vector>
  </HeadingPairs>
  <TitlesOfParts>
    <vt:vector size="39" baseType="lpstr">
      <vt:lpstr>AcadNusx</vt:lpstr>
      <vt:lpstr>Arial</vt:lpstr>
      <vt:lpstr>Arial </vt:lpstr>
      <vt:lpstr>Calibri</vt:lpstr>
      <vt:lpstr>Cambria Math</vt:lpstr>
      <vt:lpstr>Century Gothic</vt:lpstr>
      <vt:lpstr>Sylfaen</vt:lpstr>
      <vt:lpstr>Times New Roman</vt:lpstr>
      <vt:lpstr>Wingdings</vt:lpstr>
      <vt:lpstr>Wingdings 3</vt:lpstr>
      <vt:lpstr>Легкий дым</vt:lpstr>
      <vt:lpstr>შრომის ბაზრის ფორმირების თავისებურებები საქართველოში</vt:lpstr>
      <vt:lpstr>          შრომის ბაზარი</vt:lpstr>
      <vt:lpstr>შრომის ბაზრის ანალიზი აღნიშნული მაჩვენებლების მიხედვით: </vt:lpstr>
      <vt:lpstr>მოსახლეობის რიცხოვნობა  (ათ. კაცი)</vt:lpstr>
      <vt:lpstr>დემოგრაფიული მაჩვენებლები</vt:lpstr>
      <vt:lpstr>Презентация PowerPoint</vt:lpstr>
      <vt:lpstr>მიგრაციული სალდოს ტრენდის გამოვლენა</vt:lpstr>
      <vt:lpstr>Презентация PowerPoint</vt:lpstr>
      <vt:lpstr>შრომითი ასაკის მოსახლეობის  დემოგრაფიული დატვირთვის მაჩვენებლები</vt:lpstr>
      <vt:lpstr>დასაქმების დონე ასაკობრივ ჭრილში 2024 წელს  ათ. კაცი                                                       % </vt:lpstr>
      <vt:lpstr>სამუშაო ძალის მაჩვენებლები (ათ. კაცი)</vt:lpstr>
      <vt:lpstr>არასრულად გამოყენებული სამუშაო ძალა, რომელიც მოიცავს უმუშევრობას, არასრულად დასაქმებასა და პოტენციურ სამუშაო ძალას, 2024 წელს დაახლოებით ორჯერ აღემატებოდა უმუშევრობის დონეს, რაც არსებულ სტრუქტურულ გამოწვევებზე მიანიშნებს. (PMCG)</vt:lpstr>
      <vt:lpstr>დასაქმებულთა განაწილება ეკონომიკური საქმიანობის სახეების მიხედვით (ათ.კაცი) </vt:lpstr>
      <vt:lpstr>დასაქმებულთა განაწილება სამუშაოზე დაკავებული პოზიციების მიხედვით, ათ. კაცი 2024 წელი </vt:lpstr>
      <vt:lpstr>Презентация PowerPoint</vt:lpstr>
      <vt:lpstr>jobs.ge-ზე გამოქვეყნებული ვაკანსიების რაოდენობა</vt:lpstr>
      <vt:lpstr>Jobs.ge-ზე გამოქვეყნებული ვაკანსიების რაოდენობა</vt:lpstr>
      <vt:lpstr>Презентация PowerPoint</vt:lpstr>
      <vt:lpstr>სტატისტიკის სამსახურის განმარტებით, არაფორმალურ დასაქმებულად ითვლებიან არასასოფლო-სამეურნეო სექტორში მომუშავეები, რომლებიც თავიანთ სამუშაოზე არ იყვნენ ან ნაწილობრივ იყვნენ დაცული ფორმალური შეთანხმებებით (არ იხდიდა საშემოსავლო გადასახადს ხელფასიდან; დასაქმებულს არ შეეძლო ესარგებლა ანაზღაურებადი ყოველწლიური შვებულებით; დასაქმებულს არ შეეძლო ესარგებლა ანაზღაურებადი საავადმყოფო ფურცლით ავადმყოფობის შემთხვევაში; ან/და დამსაქმებელი არ იხდიდა საპენსიო ფონდში შენატანს) ან განსაზღვრავენ საკუთარი დასაქმების სტატუსს, როგორც ოჯახის საწარმოში/მეურნეობაში დამხმარე, ან მუშაობდნენ საწარმოებში, რომლებიც არ არის რეგისტრირებული.</vt:lpstr>
      <vt:lpstr>არაფორმალური და არასტანდართული დასაქმება სოციალური სამართლიანობის ცენტრი</vt:lpstr>
      <vt:lpstr>გიგ ეკონომიკა</vt:lpstr>
      <vt:lpstr>დასაქმებული უცხო ქვეყნის მოქალაქეები</vt:lpstr>
      <vt:lpstr>დაქირავებით დასაქმებულთა ნომინალური ხელფასი (ლარი)</vt:lpstr>
      <vt:lpstr>დაქირავებით დასაქმებულთა საშუალო თვიური ნომინალური ხელფასი რეგიონების მიხედვით, ლარი</vt:lpstr>
      <vt:lpstr>დასკვნა</vt:lpstr>
      <vt:lpstr>ბიბლიოგრაფია </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შრომის ბაზრის ფორმირების თავისებურებები საქართველოში</dc:title>
  <dc:creator>Учетная запись Майкрософт</dc:creator>
  <cp:lastModifiedBy>Учетная запись Майкрософт</cp:lastModifiedBy>
  <cp:revision>47</cp:revision>
  <dcterms:created xsi:type="dcterms:W3CDTF">2025-06-24T18:25:18Z</dcterms:created>
  <dcterms:modified xsi:type="dcterms:W3CDTF">2025-06-30T00:32:58Z</dcterms:modified>
</cp:coreProperties>
</file>