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0" r:id="rId2"/>
    <p:sldId id="297" r:id="rId3"/>
    <p:sldId id="302" r:id="rId4"/>
    <p:sldId id="303" r:id="rId5"/>
    <p:sldId id="286" r:id="rId6"/>
    <p:sldId id="288" r:id="rId7"/>
    <p:sldId id="289" r:id="rId8"/>
    <p:sldId id="304" r:id="rId9"/>
    <p:sldId id="305" r:id="rId10"/>
    <p:sldId id="310" r:id="rId11"/>
    <p:sldId id="257" r:id="rId12"/>
    <p:sldId id="290" r:id="rId13"/>
    <p:sldId id="259" r:id="rId14"/>
    <p:sldId id="308" r:id="rId15"/>
    <p:sldId id="298" r:id="rId16"/>
    <p:sldId id="306" r:id="rId17"/>
    <p:sldId id="299" r:id="rId18"/>
    <p:sldId id="30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bg>
      <p:bgRef idx="1002">
        <a:schemeClr val="bg2"/>
      </p:bgRef>
    </p:bg>
    <p:spTree>
      <p:nvGrpSpPr>
        <p:cNvPr id="1" name=""/>
        <p:cNvGrpSpPr/>
        <p:nvPr/>
      </p:nvGrpSpPr>
      <p:grpSpPr>
        <a:xfrm>
          <a:off x="0" y="0"/>
          <a:ext cx="0" cy="0"/>
          <a:chOff x="0" y="0"/>
          <a:chExt cx="0" cy="0"/>
        </a:xfrm>
      </p:grpSpPr>
      <p:sp>
        <p:nvSpPr>
          <p:cNvPr id="9" name="სათაურ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a:t>დააწკაპ. მთ. სათაურის სტილის შეცვლისათვის</a:t>
            </a:r>
            <a:endParaRPr kumimoji="0" lang="en-US"/>
          </a:p>
        </p:txBody>
      </p:sp>
      <p:sp>
        <p:nvSpPr>
          <p:cNvPr id="17" name="სუბტიტრ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a-GE"/>
              <a:t>დააწკაპუნეთ მთავარი ქვესათაურის სტილის რედაქტირებისთვის</a:t>
            </a:r>
            <a:endParaRPr kumimoji="0" lang="en-US"/>
          </a:p>
        </p:txBody>
      </p:sp>
      <p:sp>
        <p:nvSpPr>
          <p:cNvPr id="30" name="თარიღის ჩანაცვლების ველი 29"/>
          <p:cNvSpPr>
            <a:spLocks noGrp="1"/>
          </p:cNvSpPr>
          <p:nvPr>
            <p:ph type="dt" sz="half" idx="10"/>
          </p:nvPr>
        </p:nvSpPr>
        <p:spPr/>
        <p:txBody>
          <a:bodyPr/>
          <a:lstStyle/>
          <a:p>
            <a:fld id="{2EA79DFC-9DC7-4593-B2F1-8807DFEC5BCC}" type="datetimeFigureOut">
              <a:rPr lang="en-US" smtClean="0"/>
              <a:pPr/>
              <a:t>7/5/2025</a:t>
            </a:fld>
            <a:endParaRPr lang="en-US"/>
          </a:p>
        </p:txBody>
      </p:sp>
      <p:sp>
        <p:nvSpPr>
          <p:cNvPr id="19" name="ქვედა კოლონტიტულის ჩანაცვლების ველი 18"/>
          <p:cNvSpPr>
            <a:spLocks noGrp="1"/>
          </p:cNvSpPr>
          <p:nvPr>
            <p:ph type="ftr" sz="quarter" idx="11"/>
          </p:nvPr>
        </p:nvSpPr>
        <p:spPr/>
        <p:txBody>
          <a:bodyPr/>
          <a:lstStyle/>
          <a:p>
            <a:endParaRPr lang="en-US"/>
          </a:p>
        </p:txBody>
      </p:sp>
      <p:sp>
        <p:nvSpPr>
          <p:cNvPr id="27" name="სლაიდის რიცხვის ჩანაცვლების ველი 26"/>
          <p:cNvSpPr>
            <a:spLocks noGrp="1"/>
          </p:cNvSpPr>
          <p:nvPr>
            <p:ph type="sldNum" sz="quarter" idx="12"/>
          </p:nvPr>
        </p:nvSpPr>
        <p:spPr/>
        <p:txBody>
          <a:bodyPr/>
          <a:lstStyle/>
          <a:p>
            <a:fld id="{B560148B-EDAA-4693-8C4B-E527D2325E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7/5/2025</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629400" y="914401"/>
            <a:ext cx="2057400" cy="5211763"/>
          </a:xfrm>
        </p:spPr>
        <p:txBody>
          <a:bodyPr vert="eaVert"/>
          <a:lstStyle/>
          <a:p>
            <a:r>
              <a:rPr kumimoji="0" lang="ka-GE"/>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914401"/>
            <a:ext cx="6019800" cy="5211763"/>
          </a:xfrm>
        </p:spPr>
        <p:txBody>
          <a:bodyPr vert="eaVert"/>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7/5/2025</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idx="1"/>
          </p:nvPr>
        </p:nvSpPr>
        <p:spPr/>
        <p:txBody>
          <a:body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7/5/2025</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bg>
      <p:bgRef idx="1002">
        <a:schemeClr val="bg2"/>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a-GE"/>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7/5/2025</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a:lstStyle/>
          <a:p>
            <a:r>
              <a:rPr kumimoji="0" lang="ka-GE"/>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4" name="შიგთავსის ჩანაცვლების ველი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7/5/2025</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tIns="45720" anchor="b"/>
          <a:lstStyle>
            <a:lvl1pPr>
              <a:defRPr/>
            </a:lvl1pPr>
          </a:lstStyle>
          <a:p>
            <a:r>
              <a:rPr kumimoji="0" lang="ka-GE"/>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a:t>დააწკაპ. მთ. სათაურის სტილის შეცვლისათვის</a:t>
            </a:r>
          </a:p>
        </p:txBody>
      </p:sp>
      <p:sp>
        <p:nvSpPr>
          <p:cNvPr id="4" name="ტექსტის ჩანაცვლების ველი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a:t>დააწკაპ. მთ. სათაურის სტილის შეცვლისათვის</a:t>
            </a:r>
          </a:p>
        </p:txBody>
      </p:sp>
      <p:sp>
        <p:nvSpPr>
          <p:cNvPr id="5" name="შიგთავსის ჩანაცვლების ველი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6" name="შიგთავსის ჩანაცვლების ველი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7" name="თარიღის ჩანაცვლების ველი 6"/>
          <p:cNvSpPr>
            <a:spLocks noGrp="1"/>
          </p:cNvSpPr>
          <p:nvPr>
            <p:ph type="dt" sz="half" idx="10"/>
          </p:nvPr>
        </p:nvSpPr>
        <p:spPr/>
        <p:txBody>
          <a:bodyPr/>
          <a:lstStyle/>
          <a:p>
            <a:fld id="{2EA79DFC-9DC7-4593-B2F1-8807DFEC5BCC}" type="datetimeFigureOut">
              <a:rPr lang="en-US" smtClean="0"/>
              <a:pPr/>
              <a:t>7/5/2025</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ka-GE"/>
              <a:t>დააწკაპ. მთ. სათაურის სტილის შეცვლისათვის</a:t>
            </a:r>
            <a:endParaRPr kumimoji="0" lang="en-US"/>
          </a:p>
        </p:txBody>
      </p:sp>
      <p:sp>
        <p:nvSpPr>
          <p:cNvPr id="3" name="თარიღის ჩანაცვლების ველი 2"/>
          <p:cNvSpPr>
            <a:spLocks noGrp="1"/>
          </p:cNvSpPr>
          <p:nvPr>
            <p:ph type="dt" sz="half" idx="10"/>
          </p:nvPr>
        </p:nvSpPr>
        <p:spPr/>
        <p:txBody>
          <a:bodyPr/>
          <a:lstStyle/>
          <a:p>
            <a:fld id="{2EA79DFC-9DC7-4593-B2F1-8807DFEC5BCC}" type="datetimeFigureOut">
              <a:rPr lang="en-US" smtClean="0"/>
              <a:pPr/>
              <a:t>7/5/2025</a:t>
            </a:fld>
            <a:endParaRPr lang="en-US"/>
          </a:p>
        </p:txBody>
      </p:sp>
      <p:sp>
        <p:nvSpPr>
          <p:cNvPr id="4" name="ქვედა კოლონტიტულის ჩანაცვლების ველი 3"/>
          <p:cNvSpPr>
            <a:spLocks noGrp="1"/>
          </p:cNvSpPr>
          <p:nvPr>
            <p:ph type="ftr" sz="quarter" idx="11"/>
          </p:nvPr>
        </p:nvSpPr>
        <p:spPr/>
        <p:txBody>
          <a:bodyPr/>
          <a:lstStyle/>
          <a:p>
            <a:endParaRPr lang="en-US"/>
          </a:p>
        </p:txBody>
      </p:sp>
      <p:sp>
        <p:nvSpPr>
          <p:cNvPr id="5" name="სლაიდის რიცხვის ჩანაცვლების ველი 4"/>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2EA79DFC-9DC7-4593-B2F1-8807DFEC5BCC}" type="datetimeFigureOut">
              <a:rPr lang="en-US" smtClean="0"/>
              <a:pPr/>
              <a:t>7/5/2025</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ka-GE"/>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ka-GE"/>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ka-GE"/>
              <a:t>დააწკაპ. მთ. სათაურის სტილის შეცვლისათვის</a:t>
            </a:r>
          </a:p>
          <a:p>
            <a:pPr lvl="1" eaLnBrk="1" latinLnBrk="0" hangingPunct="1"/>
            <a:r>
              <a:rPr lang="ka-GE"/>
              <a:t>მეორე დონე</a:t>
            </a:r>
          </a:p>
          <a:p>
            <a:pPr lvl="2" eaLnBrk="1" latinLnBrk="0" hangingPunct="1"/>
            <a:r>
              <a:rPr lang="ka-GE"/>
              <a:t>მესამე დონე</a:t>
            </a:r>
          </a:p>
          <a:p>
            <a:pPr lvl="3" eaLnBrk="1" latinLnBrk="0" hangingPunct="1"/>
            <a:r>
              <a:rPr lang="ka-GE"/>
              <a:t>მეოთხე დონე</a:t>
            </a:r>
          </a:p>
          <a:p>
            <a:pPr lvl="4" eaLnBrk="1" latinLnBrk="0" hangingPunct="1"/>
            <a:r>
              <a:rPr lang="ka-GE"/>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7/5/2025</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სათაურ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ka-GE"/>
              <a:t>დააწკაპ. მთ. სათაურის სტილის შეცვლისათვის</a:t>
            </a:r>
            <a:endParaRPr kumimoji="0" lang="en-US"/>
          </a:p>
        </p:txBody>
      </p:sp>
      <p:sp>
        <p:nvSpPr>
          <p:cNvPr id="4" name="ტექსტის ჩანაცვლების ველი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ka-GE"/>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7/5/2025</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a:xfrm>
            <a:off x="8077200" y="6356350"/>
            <a:ext cx="609600" cy="365125"/>
          </a:xfrm>
        </p:spPr>
        <p:txBody>
          <a:bodyPr/>
          <a:lstStyle/>
          <a:p>
            <a:fld id="{B560148B-EDAA-4693-8C4B-E527D2325EBF}" type="slidenum">
              <a:rPr lang="en-US" smtClean="0"/>
              <a:pPr/>
              <a:t>‹#›</a:t>
            </a:fld>
            <a:endParaRPr lang="en-US"/>
          </a:p>
        </p:txBody>
      </p:sp>
      <p:sp>
        <p:nvSpPr>
          <p:cNvPr id="3" name="სურათის ჩანაცვლების ველი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ka-GE"/>
              <a:t>სურათის დასამატებლად დააწკაპუნეთ ხატულაზე</a:t>
            </a:r>
            <a:endParaRPr kumimoji="0" lang="en-US" dirty="0"/>
          </a:p>
        </p:txBody>
      </p:sp>
      <p:sp>
        <p:nvSpPr>
          <p:cNvPr id="10" name="თავისუფალი ფორმა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თავისუფალი ფორმა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თავისუფალი ფორმა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თავისუფალი ფორმა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სათაურის ჩანაცვლების ველი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ka-GE"/>
              <a:t>დააწკაპ. მთ. სათაურის სტილის შეცვლისათვის</a:t>
            </a:r>
            <a:endParaRPr kumimoji="0" lang="en-US"/>
          </a:p>
        </p:txBody>
      </p:sp>
      <p:sp>
        <p:nvSpPr>
          <p:cNvPr id="30" name="ტექსტის ჩანაცვლების ველი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ka-GE"/>
              <a:t>დააწკაპ. მთ. სათაურის სტილის შეცვლისათვის</a:t>
            </a:r>
          </a:p>
          <a:p>
            <a:pPr lvl="1" eaLnBrk="1" latinLnBrk="0" hangingPunct="1"/>
            <a:r>
              <a:rPr kumimoji="0" lang="ka-GE"/>
              <a:t>მეორე დონე</a:t>
            </a:r>
          </a:p>
          <a:p>
            <a:pPr lvl="2" eaLnBrk="1" latinLnBrk="0" hangingPunct="1"/>
            <a:r>
              <a:rPr kumimoji="0" lang="ka-GE"/>
              <a:t>მესამე დონე</a:t>
            </a:r>
          </a:p>
          <a:p>
            <a:pPr lvl="3" eaLnBrk="1" latinLnBrk="0" hangingPunct="1"/>
            <a:r>
              <a:rPr kumimoji="0" lang="ka-GE"/>
              <a:t>მეოთხე დონე</a:t>
            </a:r>
          </a:p>
          <a:p>
            <a:pPr lvl="4" eaLnBrk="1" latinLnBrk="0" hangingPunct="1"/>
            <a:r>
              <a:rPr kumimoji="0" lang="ka-GE"/>
              <a:t>მეხუთე დონე</a:t>
            </a:r>
            <a:endParaRPr kumimoji="0" lang="en-US"/>
          </a:p>
        </p:txBody>
      </p:sp>
      <p:sp>
        <p:nvSpPr>
          <p:cNvPr id="10" name="თარიღის ჩანაცვლების ველი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A79DFC-9DC7-4593-B2F1-8807DFEC5BCC}" type="datetimeFigureOut">
              <a:rPr lang="en-US" smtClean="0"/>
              <a:pPr/>
              <a:t>7/5/2025</a:t>
            </a:fld>
            <a:endParaRPr lang="en-US"/>
          </a:p>
        </p:txBody>
      </p:sp>
      <p:sp>
        <p:nvSpPr>
          <p:cNvPr id="22" name="ქვედა კოლონტიტულის ჩანაცვლების ველი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სლაიდის რიცხვის ჩანაცვლების ველი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60148B-EDAA-4693-8C4B-E527D2325EBF}" type="slidenum">
              <a:rPr lang="en-US" smtClean="0"/>
              <a:pPr/>
              <a:t>‹#›</a:t>
            </a:fld>
            <a:endParaRPr lang="en-US"/>
          </a:p>
        </p:txBody>
      </p:sp>
      <p:grpSp>
        <p:nvGrpSpPr>
          <p:cNvPr id="2" name="ჯგუფი 1"/>
          <p:cNvGrpSpPr/>
          <p:nvPr/>
        </p:nvGrpSpPr>
        <p:grpSpPr>
          <a:xfrm>
            <a:off x="-19017" y="202408"/>
            <a:ext cx="9180548" cy="649224"/>
            <a:chOff x="-19045" y="216550"/>
            <a:chExt cx="9180548" cy="649224"/>
          </a:xfrm>
        </p:grpSpPr>
        <p:sp>
          <p:nvSpPr>
            <p:cNvPr id="12" name="თავისუფალი ფორმა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თავისუფალი ფორმა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fontScale="92500"/>
          </a:bodyPr>
          <a:lstStyle/>
          <a:p>
            <a:pPr algn="ctr"/>
            <a:r>
              <a:rPr lang="en-US" sz="4800" b="1" dirty="0">
                <a:solidFill>
                  <a:srgbClr val="000000"/>
                </a:solidFill>
                <a:latin typeface="Sylfaen" panose="010A0502050306030303" pitchFamily="18" charset="0"/>
                <a:ea typeface="Times New Roman" panose="02020603050405020304" pitchFamily="18" charset="0"/>
                <a:cs typeface="Arial" panose="020B0604020202020204" pitchFamily="34" charset="0"/>
              </a:rPr>
              <a:t>MODERN METHODS</a:t>
            </a:r>
            <a:r>
              <a:rPr lang="en-US" sz="4800" b="1" dirty="0">
                <a:solidFill>
                  <a:srgbClr val="000000"/>
                </a:solidFill>
                <a:effectLst/>
                <a:latin typeface="Sylfaen" panose="010A0502050306030303" pitchFamily="18" charset="0"/>
                <a:ea typeface="Times New Roman" panose="02020603050405020304" pitchFamily="18" charset="0"/>
                <a:cs typeface="Arial" panose="020B0604020202020204" pitchFamily="34" charset="0"/>
              </a:rPr>
              <a:t> IN SECOND LANGUAGE TEACHING: EFFECTIVENESS, STRATEGIES, AND PRACTICAL APPLICATIONS</a:t>
            </a:r>
            <a:endParaRPr lang="en-US" sz="4800" dirty="0">
              <a:effectLst/>
              <a:latin typeface="Calibri" panose="020F0502020204030204" pitchFamily="34" charset="0"/>
              <a:ea typeface="Calibri" panose="020F050202020403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1302685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C3195-950C-434E-A566-4CDB5868E8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2CC392-ED3B-436D-A7F2-0CF7A6A8DAEF}"/>
              </a:ext>
            </a:extLst>
          </p:cNvPr>
          <p:cNvSpPr>
            <a:spLocks noGrp="1"/>
          </p:cNvSpPr>
          <p:nvPr>
            <p:ph idx="1"/>
          </p:nvPr>
        </p:nvSpPr>
        <p:spPr/>
        <p:txBody>
          <a:bodyPr>
            <a:normAutofit fontScale="62500" lnSpcReduction="20000"/>
          </a:bodyPr>
          <a:lstStyle/>
          <a:p>
            <a:pPr marL="0" marR="0">
              <a:lnSpc>
                <a:spcPct val="115000"/>
              </a:lnSpc>
              <a:spcBef>
                <a:spcPts val="0"/>
              </a:spcBef>
              <a:spcAft>
                <a:spcPts val="10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Procedure: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The teacher writes the following words on the board: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hope, painless, useful, use, danger, dirty, hopeful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Elicit the part of speech for each word.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Elicit common adjective-forming suffixes.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Students complete an activity from the student book (SB), page 38, exercise 1, and check their answers.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Distribute sentences that focus on key vocabulary. Students identify derivatives using appropriate suffixes.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Drill problematic sentences as needed.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In pairs, students complete a series of exercises involving modal verbs and sentence analysis: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9200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defRPr/>
            </a:pPr>
            <a:endParaRPr lang="en-US" dirty="0"/>
          </a:p>
        </p:txBody>
      </p:sp>
      <p:sp>
        <p:nvSpPr>
          <p:cNvPr id="72707" name="Rectangle 3"/>
          <p:cNvSpPr>
            <a:spLocks noGrp="1" noChangeArrowheads="1"/>
          </p:cNvSpPr>
          <p:nvPr>
            <p:ph idx="1"/>
          </p:nvPr>
        </p:nvSpPr>
        <p:spPr/>
        <p:txBody>
          <a:bodyPr>
            <a:normAutofit/>
          </a:bodyPr>
          <a:lstStyle/>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Identify uses of modals (e.g., prohibition, obligation).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Present and check each other's understanding of modal usage in different contexts.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Engage in recall exercises using cue words (e.g., "prohibition", "no obligation").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Work with partners to identify and correct sentences, switching roles after each task.</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ru-RU" sz="3200" dirty="0"/>
          </a:p>
          <a:p>
            <a:pPr>
              <a:lnSpc>
                <a:spcPct val="90000"/>
              </a:lnSpc>
              <a:defRPr/>
            </a:pPr>
            <a:endParaRPr lang="en-US" sz="32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dirty="0"/>
          </a:p>
        </p:txBody>
      </p:sp>
      <p:sp>
        <p:nvSpPr>
          <p:cNvPr id="3" name="შიგთავსის ჩანაცვლების ველი 2"/>
          <p:cNvSpPr>
            <a:spLocks noGrp="1"/>
          </p:cNvSpPr>
          <p:nvPr>
            <p:ph idx="1"/>
          </p:nvPr>
        </p:nvSpPr>
        <p:spPr/>
        <p:txBody>
          <a:bodyPr>
            <a:normAutofit/>
          </a:bodyPr>
          <a:lstStyle/>
          <a:p>
            <a:pPr marL="0" marR="0">
              <a:lnSpc>
                <a:spcPct val="115000"/>
              </a:lnSpc>
              <a:spcBef>
                <a:spcPts val="200"/>
              </a:spcBef>
              <a:spcAft>
                <a:spcPts val="0"/>
              </a:spcAft>
            </a:pPr>
            <a:r>
              <a:rPr lang="en-US" sz="3600" b="1" i="1"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Activity 2</a:t>
            </a:r>
          </a:p>
          <a:p>
            <a:pPr marL="0" marR="0">
              <a:lnSpc>
                <a:spcPct val="115000"/>
              </a:lnSpc>
              <a:spcBef>
                <a:spcPts val="0"/>
              </a:spcBef>
              <a:spcAft>
                <a:spcPts val="10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Stage: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Production</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Time: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20 minutes</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Aim:</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To encourage learners to speculate and use modals in both past and present contexts, through scaffolded group work.</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457200" y="704088"/>
            <a:ext cx="8229600" cy="972312"/>
          </a:xfrm>
        </p:spPr>
        <p:txBody>
          <a:bodyPr/>
          <a:lstStyle/>
          <a:p>
            <a:pPr eaLnBrk="1" hangingPunct="1">
              <a:defRPr/>
            </a:pPr>
            <a:endParaRPr lang="en-US" dirty="0"/>
          </a:p>
        </p:txBody>
      </p:sp>
      <p:sp>
        <p:nvSpPr>
          <p:cNvPr id="76803" name="Rectangle 3"/>
          <p:cNvSpPr>
            <a:spLocks noGrp="1" noChangeArrowheads="1"/>
          </p:cNvSpPr>
          <p:nvPr>
            <p:ph type="body" idx="1"/>
          </p:nvPr>
        </p:nvSpPr>
        <p:spPr>
          <a:xfrm>
            <a:off x="0" y="1600200"/>
            <a:ext cx="9144000" cy="5257800"/>
          </a:xfrm>
        </p:spPr>
        <p:txBody>
          <a:bodyPr>
            <a:normAutofit fontScale="92500"/>
          </a:bodyPr>
          <a:lstStyle/>
          <a:p>
            <a:pPr marL="0" marR="0">
              <a:lnSpc>
                <a:spcPct val="115000"/>
              </a:lnSpc>
              <a:spcBef>
                <a:spcPts val="0"/>
              </a:spcBef>
              <a:spcAft>
                <a:spcPts val="1000"/>
              </a:spcAft>
            </a:pPr>
            <a:r>
              <a:rPr lang="ru-RU" sz="2000" b="1" dirty="0" err="1">
                <a:effectLst/>
                <a:latin typeface="Calibri" panose="020F0502020204030204" pitchFamily="34" charset="0"/>
                <a:ea typeface="Calibri" panose="020F0502020204030204" pitchFamily="34" charset="0"/>
                <a:cs typeface="Times New Roman" panose="02020603050405020304" pitchFamily="18" charset="0"/>
              </a:rPr>
              <a:t>Procedure</a:t>
            </a:r>
            <a:r>
              <a:rPr lang="ru-RU" sz="20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Hand out slips of paper to students—two indicate that the holders may choose their group members; the rest have smiley faces.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Pre-teach key vocabulary: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compatriots, tension, anticipate, unleash, induce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Students receive incomplete parts of a story and, in groups, discuss and speculate 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When and where the story occurred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Who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narrator</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might</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be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What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happened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Why the narrator is sharing their experience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Any additional relevant information</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Focus: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Encourage the use of modals in the past and present for speculation.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50000"/>
              </a:lnSpc>
              <a:spcBef>
                <a:spcPts val="0"/>
              </a:spcBef>
              <a:spcAft>
                <a:spcPts val="1000"/>
              </a:spcAft>
              <a:buNone/>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defRPr/>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ru-RU" dirty="0"/>
            </a:br>
            <a:endParaRPr lang="ru-RU" dirty="0"/>
          </a:p>
        </p:txBody>
      </p:sp>
      <p:sp>
        <p:nvSpPr>
          <p:cNvPr id="3" name="Content Placeholder 2"/>
          <p:cNvSpPr>
            <a:spLocks noGrp="1"/>
          </p:cNvSpPr>
          <p:nvPr>
            <p:ph idx="1"/>
          </p:nvPr>
        </p:nvSpPr>
        <p:spPr/>
        <p:txBody>
          <a:bodyPr>
            <a:normAutofit/>
          </a:bodyPr>
          <a:lstStyle/>
          <a:p>
            <a:pPr marL="0" indent="0">
              <a:buNone/>
            </a:pPr>
            <a:endParaRPr lang="ru-RU" dirty="0"/>
          </a:p>
          <a:p>
            <a:endParaRPr lang="ru-RU" dirty="0"/>
          </a:p>
        </p:txBody>
      </p:sp>
      <p:sp>
        <p:nvSpPr>
          <p:cNvPr id="5" name="TextBox 4">
            <a:extLst>
              <a:ext uri="{FF2B5EF4-FFF2-40B4-BE49-F238E27FC236}">
                <a16:creationId xmlns:a16="http://schemas.microsoft.com/office/drawing/2014/main" id="{162371EC-F27B-4C21-8E74-11FDDBE3C77B}"/>
              </a:ext>
            </a:extLst>
          </p:cNvPr>
          <p:cNvSpPr txBox="1"/>
          <p:nvPr/>
        </p:nvSpPr>
        <p:spPr>
          <a:xfrm>
            <a:off x="0" y="1976209"/>
            <a:ext cx="9144000" cy="4768165"/>
          </a:xfrm>
          <a:prstGeom prst="rect">
            <a:avLst/>
          </a:prstGeom>
          <a:noFill/>
        </p:spPr>
        <p:txBody>
          <a:bodyPr wrap="square">
            <a:spAutoFit/>
          </a:bodyPr>
          <a:lstStyle/>
          <a:p>
            <a:pPr marR="0" lvl="0">
              <a:lnSpc>
                <a:spcPct val="115000"/>
              </a:lnSpc>
              <a:spcBef>
                <a:spcPts val="0"/>
              </a:spcBef>
              <a:spcAft>
                <a:spcPts val="1000"/>
              </a:spcAft>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4.</a:t>
            </a: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Groups</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present</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their</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effectLst/>
                <a:latin typeface="Times New Roman" panose="02020603050405020304" pitchFamily="18" charset="0"/>
                <a:ea typeface="Calibri" panose="020F0502020204030204" pitchFamily="34" charset="0"/>
                <a:cs typeface="Times New Roman" panose="02020603050405020304" pitchFamily="18" charset="0"/>
              </a:rPr>
              <a:t>interpretations</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1000"/>
              </a:spcAft>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5.Students read the original story, compare it with their own versions, and reflect on which group’s ideas were closest to the original.</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1000"/>
              </a:spcAft>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6.A follow-up writing task encourages learners to apply the structures and vocabulary used during the activity.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6058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a:bodyPr>
          <a:lstStyle/>
          <a:p>
            <a:r>
              <a:rPr lang="en-US" b="1" dirty="0"/>
              <a:t>Conclusion</a:t>
            </a:r>
          </a:p>
          <a:p>
            <a:pPr marL="0" indent="0" algn="just">
              <a:buNone/>
            </a:pPr>
            <a:r>
              <a:rPr lang="en-US" dirty="0"/>
              <a:t> From the above, we can make out that implementing scaffolding  has made many innovations in the field of teaching and also made a drastic change from the old paradigm of teaching and learning. In the new paradigm of learning, the role of student is more important than teachers. We need to have interactive teaching and this changing role of education is inevitable with the introduction of innovative techniques</a:t>
            </a:r>
            <a:endParaRPr lang="ru-RU" dirty="0"/>
          </a:p>
        </p:txBody>
      </p:sp>
    </p:spTree>
    <p:extLst>
      <p:ext uri="{BB962C8B-B14F-4D97-AF65-F5344CB8AC3E}">
        <p14:creationId xmlns:p14="http://schemas.microsoft.com/office/powerpoint/2010/main" val="962871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pic>
        <p:nvPicPr>
          <p:cNvPr id="1026" name="Picture 2" descr="C:\Users\Natia\Desktop\Без названия.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610600"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237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pPr marL="0" indent="0" algn="ctr">
              <a:buNone/>
            </a:pPr>
            <a:r>
              <a:rPr lang="en-US" sz="9600" i="1" dirty="0">
                <a:solidFill>
                  <a:schemeClr val="accent5">
                    <a:lumMod val="75000"/>
                  </a:schemeClr>
                </a:solidFill>
                <a:latin typeface="Times New Roman" pitchFamily="18" charset="0"/>
                <a:cs typeface="Times New Roman" pitchFamily="18" charset="0"/>
              </a:rPr>
              <a:t>Thanks for your attention</a:t>
            </a:r>
          </a:p>
          <a:p>
            <a:endParaRPr lang="ru-RU" dirty="0"/>
          </a:p>
        </p:txBody>
      </p:sp>
    </p:spTree>
    <p:extLst>
      <p:ext uri="{BB962C8B-B14F-4D97-AF65-F5344CB8AC3E}">
        <p14:creationId xmlns:p14="http://schemas.microsoft.com/office/powerpoint/2010/main" val="1309314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REFERENCES</a:t>
            </a:r>
            <a:br>
              <a:rPr lang="ru-RU" dirty="0"/>
            </a:br>
            <a:endParaRPr lang="ru-RU" dirty="0"/>
          </a:p>
        </p:txBody>
      </p:sp>
      <p:sp>
        <p:nvSpPr>
          <p:cNvPr id="3" name="Content Placeholder 2"/>
          <p:cNvSpPr>
            <a:spLocks noGrp="1"/>
          </p:cNvSpPr>
          <p:nvPr>
            <p:ph idx="1"/>
          </p:nvPr>
        </p:nvSpPr>
        <p:spPr/>
        <p:txBody>
          <a:bodyPr>
            <a:normAutofit fontScale="70000" lnSpcReduction="20000"/>
          </a:bodyPr>
          <a:lstStyle/>
          <a:p>
            <a:pPr lvl="0"/>
            <a:r>
              <a:rPr lang="en-US" dirty="0"/>
              <a:t>Applebee, A. N., &amp; Langer, J. A. (1983). Instructional scaffolding: Reading and writing as natural language activities. Language Arts, 60, 168-1 75.</a:t>
            </a:r>
            <a:endParaRPr lang="ru-RU" dirty="0"/>
          </a:p>
          <a:p>
            <a:pPr lvl="0"/>
            <a:r>
              <a:rPr lang="en-US" dirty="0"/>
              <a:t>Collins, A, Brown, J. S., &amp; Newman, S. E. (1989). Cognitive apprenticeship: Teaching the craft of reading, writing. (</a:t>
            </a:r>
            <a:r>
              <a:rPr lang="en-US" dirty="0" err="1"/>
              <a:t>pp</a:t>
            </a:r>
            <a:r>
              <a:rPr lang="en-US" dirty="0"/>
              <a:t>, 453-494). Hillsdale, NJ: Lawrence Erlbaum Associates, Inc.</a:t>
            </a:r>
            <a:endParaRPr lang="ru-RU" dirty="0"/>
          </a:p>
          <a:p>
            <a:pPr lvl="0"/>
            <a:r>
              <a:rPr lang="en-US" dirty="0"/>
              <a:t>Davis, E. A. (2003a). Prompting middle school science students for productive reflection: Generic and directed prompts. The Journal of the Learning Sciences, 12, 91-142.</a:t>
            </a:r>
            <a:endParaRPr lang="ru-RU" dirty="0"/>
          </a:p>
          <a:p>
            <a:pPr lvl="0"/>
            <a:r>
              <a:rPr lang="en-US" dirty="0"/>
              <a:t>Davis, E. A. (2003b). Untangling dimensions of students' beliefs about scientific knowledge and science learning. International Journal of Science Education, 25, 43 D</a:t>
            </a:r>
            <a:endParaRPr lang="ru-RU" dirty="0"/>
          </a:p>
          <a:p>
            <a:pPr lvl="0"/>
            <a:r>
              <a:rPr lang="en-US" dirty="0" err="1"/>
              <a:t>Verner</a:t>
            </a:r>
            <a:r>
              <a:rPr lang="en-US" dirty="0"/>
              <a:t>, S (2009). Practical suggestions for scaffolding in the content classroom. Methodology Journal. USA.</a:t>
            </a:r>
            <a:endParaRPr lang="ru-RU" dirty="0"/>
          </a:p>
          <a:p>
            <a:pPr lvl="0"/>
            <a:r>
              <a:rPr lang="en-US" dirty="0" err="1"/>
              <a:t>Vygotsky</a:t>
            </a:r>
            <a:r>
              <a:rPr lang="en-US" dirty="0"/>
              <a:t>, L. S. (1962). Thought and language. Cambridge, MA: MIT Press.</a:t>
            </a:r>
            <a:endParaRPr lang="ru-RU" dirty="0"/>
          </a:p>
          <a:p>
            <a:pPr lvl="0"/>
            <a:r>
              <a:rPr lang="en-US" dirty="0"/>
              <a:t>Wood, D., Brunet; J., &amp; Ross, G. (1976). The role of tutoring in problem solving. Journal of Child Psychology and Psychiatry and Allied Disciplines, 17, 89-1 00. Wood, D., &amp; Middleton, D. (1975). A study of assisted problem solving. British Journal of Psychology, 66, 181-191.</a:t>
            </a:r>
            <a:endParaRPr lang="ru-RU" dirty="0"/>
          </a:p>
          <a:p>
            <a:endParaRPr lang="ru-RU" dirty="0"/>
          </a:p>
        </p:txBody>
      </p:sp>
    </p:spTree>
    <p:extLst>
      <p:ext uri="{BB962C8B-B14F-4D97-AF65-F5344CB8AC3E}">
        <p14:creationId xmlns:p14="http://schemas.microsoft.com/office/powerpoint/2010/main" val="3699209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en-US" dirty="0"/>
              <a:t> </a:t>
            </a:r>
            <a:br>
              <a:rPr lang="en-US" dirty="0"/>
            </a:br>
            <a:r>
              <a:rPr lang="en-US" b="1" dirty="0"/>
              <a:t> </a:t>
            </a:r>
            <a:br>
              <a:rPr lang="ru-RU" dirty="0"/>
            </a:br>
            <a:endParaRPr lang="en-US" dirty="0"/>
          </a:p>
        </p:txBody>
      </p:sp>
      <p:pic>
        <p:nvPicPr>
          <p:cNvPr id="1026" name="Picture 2" descr="C:\Users\Natia\Desktop\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69" y="-105508"/>
            <a:ext cx="9144000" cy="66587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ru-RU" dirty="0"/>
            </a:br>
            <a:r>
              <a:rPr lang="en-US" sz="7300" dirty="0"/>
              <a:t>Introduction </a:t>
            </a:r>
            <a:endParaRPr lang="ru-RU" sz="7300" dirty="0"/>
          </a:p>
        </p:txBody>
      </p:sp>
      <p:sp>
        <p:nvSpPr>
          <p:cNvPr id="3" name="Content Placeholder 2"/>
          <p:cNvSpPr>
            <a:spLocks noGrp="1"/>
          </p:cNvSpPr>
          <p:nvPr>
            <p:ph idx="1"/>
          </p:nvPr>
        </p:nvSpPr>
        <p:spPr/>
        <p:txBody>
          <a:bodyPr>
            <a:normAutofit/>
          </a:bodyPr>
          <a:lstStyle/>
          <a:p>
            <a:r>
              <a:rPr lang="en-US" sz="3200" dirty="0">
                <a:solidFill>
                  <a:srgbClr val="000000"/>
                </a:solidFill>
                <a:effectLst/>
                <a:latin typeface="Sylfaen" panose="010A0502050306030303" pitchFamily="18" charset="0"/>
                <a:ea typeface="Times New Roman" panose="02020603050405020304" pitchFamily="18" charset="0"/>
                <a:cs typeface="Arial" panose="020B0604020202020204" pitchFamily="34" charset="0"/>
              </a:rPr>
              <a:t>In this article, a mixed-methods approach was employed to assess the effectiveness of scaffolding as a technique in second language teaching. The study involved both qualitative and quantitative data collection methods. A thorough review of existing literature on scaffolding in second language education was conducted</a:t>
            </a:r>
            <a:endParaRPr lang="ru-RU" sz="3200" dirty="0"/>
          </a:p>
        </p:txBody>
      </p:sp>
    </p:spTree>
    <p:extLst>
      <p:ext uri="{BB962C8B-B14F-4D97-AF65-F5344CB8AC3E}">
        <p14:creationId xmlns:p14="http://schemas.microsoft.com/office/powerpoint/2010/main" val="827903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What is scaffolding?</a:t>
            </a:r>
            <a:endParaRPr lang="ru-RU" dirty="0"/>
          </a:p>
        </p:txBody>
      </p:sp>
      <p:sp>
        <p:nvSpPr>
          <p:cNvPr id="3" name="Content Placeholder 2"/>
          <p:cNvSpPr>
            <a:spLocks noGrp="1"/>
          </p:cNvSpPr>
          <p:nvPr>
            <p:ph idx="1"/>
          </p:nvPr>
        </p:nvSpPr>
        <p:spPr/>
        <p:txBody>
          <a:bodyPr/>
          <a:lstStyle/>
          <a:p>
            <a:pPr algn="just"/>
            <a:r>
              <a:rPr lang="en-US" dirty="0"/>
              <a:t>In education, scaffolding refers to a variety of instructional techniques used to move students progressively toward stronger understanding and, help them to gain greater independence in the learning process. The term itself offers the relevant descriptive metaphor: teachers provide successive levels of temporary support  that help students reach higher levels of comprehension and skill acquisition that they would not be able to achieve without assistance</a:t>
            </a:r>
            <a:endParaRPr lang="ru-RU" dirty="0"/>
          </a:p>
        </p:txBody>
      </p:sp>
    </p:spTree>
    <p:extLst>
      <p:ext uri="{BB962C8B-B14F-4D97-AF65-F5344CB8AC3E}">
        <p14:creationId xmlns:p14="http://schemas.microsoft.com/office/powerpoint/2010/main" val="3945791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br>
              <a:rPr lang="ka-GE" b="1" dirty="0"/>
            </a:br>
            <a:br>
              <a:rPr lang="ka-GE" b="1" dirty="0"/>
            </a:br>
            <a:br>
              <a:rPr lang="ka-GE" b="1" dirty="0"/>
            </a:br>
            <a:br>
              <a:rPr lang="ka-GE" b="1" dirty="0"/>
            </a:br>
            <a:br>
              <a:rPr lang="en-US" dirty="0"/>
            </a:br>
            <a:endParaRPr lang="en-US" dirty="0"/>
          </a:p>
        </p:txBody>
      </p:sp>
      <p:sp>
        <p:nvSpPr>
          <p:cNvPr id="3" name="შიგთავსის ჩანაცვლების ველი 2"/>
          <p:cNvSpPr>
            <a:spLocks noGrp="1"/>
          </p:cNvSpPr>
          <p:nvPr>
            <p:ph idx="1"/>
          </p:nvPr>
        </p:nvSpPr>
        <p:spPr>
          <a:xfrm>
            <a:off x="457200" y="1219200"/>
            <a:ext cx="8229600" cy="5105400"/>
          </a:xfrm>
        </p:spPr>
        <p:txBody>
          <a:bodyPr>
            <a:noAutofit/>
          </a:bodyPr>
          <a:lstStyle/>
          <a:p>
            <a:r>
              <a:rPr lang="en-US" sz="2000" b="1" dirty="0"/>
              <a:t>Why scaffolding?</a:t>
            </a:r>
          </a:p>
          <a:p>
            <a:pPr marL="0" indent="0">
              <a:buNone/>
            </a:pPr>
            <a:endParaRPr lang="en-US" sz="2000" b="1" dirty="0"/>
          </a:p>
          <a:p>
            <a:pPr algn="just"/>
            <a:r>
              <a:rPr lang="en-US" sz="2000" b="1" dirty="0"/>
              <a:t> </a:t>
            </a:r>
            <a:r>
              <a:rPr lang="en-US" sz="2000" dirty="0"/>
              <a:t>English language teachers face a lot of challenges in the real classroom scenario. Learners come from diverse backgrounds and their learning needs tend to be varied. Among other instructional strategies, English teachers generally use scaffolding and differentiation strategies to meet the learning needs of such classes. </a:t>
            </a:r>
          </a:p>
          <a:p>
            <a:pPr algn="just"/>
            <a:r>
              <a:rPr lang="en-US" sz="2000" dirty="0"/>
              <a:t>Scaffolding though relevant to teaching any subject, is of a lot of importance especially to teaching English as a skill. The learners when guided through concepts, meaning or vocabulary of their level are more willing to learn and to use the language in their day to day expressions. </a:t>
            </a:r>
            <a:endParaRPr lang="ru-RU" sz="2000" dirty="0"/>
          </a:p>
          <a:p>
            <a:pPr algn="just"/>
            <a:r>
              <a:rPr lang="en-US" sz="2000" dirty="0"/>
              <a:t>For learners it is difficult to learn what they can not understand. Scaffolding is additional information or assistance that aids the learner in internalizing information, and like physical scaffolding, that assistance is removed once the learner has acquired the target material</a:t>
            </a:r>
            <a:endParaRPr lang="ka-GE" sz="2000" b="1" dirty="0"/>
          </a:p>
          <a:p>
            <a:endParaRPr lang="ka-GE"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28600" y="-45719"/>
            <a:ext cx="8458200" cy="45719"/>
          </a:xfrm>
        </p:spPr>
        <p:txBody>
          <a:bodyPr>
            <a:normAutofit fontScale="90000"/>
          </a:bodyPr>
          <a:lstStyle/>
          <a:p>
            <a:br>
              <a:rPr lang="en-US" sz="3600" dirty="0"/>
            </a:br>
            <a:endParaRPr lang="en-US" sz="3600" dirty="0"/>
          </a:p>
        </p:txBody>
      </p:sp>
      <p:sp>
        <p:nvSpPr>
          <p:cNvPr id="3" name="Content Placeholder 2"/>
          <p:cNvSpPr>
            <a:spLocks noGrp="1"/>
          </p:cNvSpPr>
          <p:nvPr>
            <p:ph idx="1"/>
          </p:nvPr>
        </p:nvSpPr>
        <p:spPr/>
        <p:txBody>
          <a:bodyPr>
            <a:normAutofit/>
          </a:bodyPr>
          <a:lstStyle/>
          <a:p>
            <a:pPr algn="just"/>
            <a:r>
              <a:rPr lang="en-US" sz="2000" dirty="0"/>
              <a:t>One of the easiest ways to use scaffolding in a content area is to get your students thinking about what they already know about a given topic. When a student has previous knowledge in mind, it is easier for him or her to build on that knowledge. Simply asking some questions about the topic on which you will teach can be enough to get your students’ minds in the right place.</a:t>
            </a:r>
          </a:p>
          <a:p>
            <a:pPr algn="just"/>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br>
              <a:rPr lang="en-US" dirty="0"/>
            </a:br>
            <a:endParaRPr lang="en-US" dirty="0"/>
          </a:p>
        </p:txBody>
      </p:sp>
      <p:sp>
        <p:nvSpPr>
          <p:cNvPr id="3" name="შიგთავსის ჩანაცვლების ველი 2"/>
          <p:cNvSpPr>
            <a:spLocks noGrp="1"/>
          </p:cNvSpPr>
          <p:nvPr>
            <p:ph idx="1"/>
          </p:nvPr>
        </p:nvSpPr>
        <p:spPr/>
        <p:txBody>
          <a:bodyPr>
            <a:normAutofit/>
          </a:bodyPr>
          <a:lstStyle/>
          <a:p>
            <a:pPr>
              <a:buNone/>
            </a:pPr>
            <a:r>
              <a:rPr lang="en-GB" b="1" dirty="0"/>
              <a:t>PRACTICAL   IDEAS</a:t>
            </a:r>
          </a:p>
          <a:p>
            <a:pPr algn="just">
              <a:buNone/>
            </a:pPr>
            <a:r>
              <a:rPr lang="en-US" dirty="0"/>
              <a:t>    In the current part of the article we are not going to present and discuss data of previous research studies on the implementation of scaffolding in the process of teaching and learning English as L2 with university students. We are not going to report on the findings from empirical research planned and conducted by us; rather we will suggest some practical activities to illustrate possible approaches of  using scaffolding in the English language teaching</a:t>
            </a:r>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pPr algn="just"/>
            <a:r>
              <a:rPr lang="en-US" dirty="0"/>
              <a:t>The techniques used for the purpose of this article are a reflection of the modern methods in L2 teaching with a specific emphasis on the use of scaffolding. In the suggested activities below (which are suitable for B1 and B2 level of English language learners but which can be used with some adaptations with A1 or A2 learners) we provide some ideas on how scaffolding can be integrated in one and the same lesson stage</a:t>
            </a:r>
            <a:endParaRPr lang="ru-RU" dirty="0"/>
          </a:p>
        </p:txBody>
      </p:sp>
    </p:spTree>
    <p:extLst>
      <p:ext uri="{BB962C8B-B14F-4D97-AF65-F5344CB8AC3E}">
        <p14:creationId xmlns:p14="http://schemas.microsoft.com/office/powerpoint/2010/main" val="415150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Activity 1</a:t>
            </a:r>
            <a:endParaRPr lang="ru-RU" dirty="0"/>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100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Activity 1</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Stage:</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Presentation/Practice</a:t>
            </a:r>
            <a:b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Time:</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20 minutes</a:t>
            </a:r>
            <a:b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Aim: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To raise awareness of the difference between nouns and adjectives, using scaffolding techniques that progress from simple to complex tasks.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862792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ნაკადი">
  <a:themeElements>
    <a:clrScheme name="ნაკადი">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ნაკადი">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ნაკადი">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1064</TotalTime>
  <Words>1250</Words>
  <Application>Microsoft Office PowerPoint</Application>
  <PresentationFormat>On-screen Show (4:3)</PresentationFormat>
  <Paragraphs>60</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Calibri</vt:lpstr>
      <vt:lpstr>Cambria</vt:lpstr>
      <vt:lpstr>Constantia</vt:lpstr>
      <vt:lpstr>Courier New</vt:lpstr>
      <vt:lpstr>Sylfaen</vt:lpstr>
      <vt:lpstr>Times New Roman</vt:lpstr>
      <vt:lpstr>Wingdings 2</vt:lpstr>
      <vt:lpstr>ნაკადი</vt:lpstr>
      <vt:lpstr>PowerPoint Presentation</vt:lpstr>
      <vt:lpstr>    </vt:lpstr>
      <vt:lpstr> Introduction </vt:lpstr>
      <vt:lpstr> What is scaffolding?</vt:lpstr>
      <vt:lpstr>     </vt:lpstr>
      <vt:lpstr> </vt:lpstr>
      <vt:lpstr> </vt:lpstr>
      <vt:lpstr>PowerPoint Presentation</vt:lpstr>
      <vt:lpstr>Activity 1</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17th -20th CENTURIES</dc:title>
  <dc:creator>NoteBook</dc:creator>
  <cp:lastModifiedBy>malkhaz makharadze</cp:lastModifiedBy>
  <cp:revision>70</cp:revision>
  <dcterms:created xsi:type="dcterms:W3CDTF">2015-03-04T07:21:06Z</dcterms:created>
  <dcterms:modified xsi:type="dcterms:W3CDTF">2025-07-05T10:06:40Z</dcterms:modified>
</cp:coreProperties>
</file>