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94" r:id="rId2"/>
    <p:sldId id="295" r:id="rId3"/>
    <p:sldId id="264" r:id="rId4"/>
    <p:sldId id="260" r:id="rId5"/>
    <p:sldId id="296" r:id="rId6"/>
    <p:sldId id="303" r:id="rId7"/>
    <p:sldId id="297" r:id="rId8"/>
    <p:sldId id="298" r:id="rId9"/>
    <p:sldId id="299" r:id="rId10"/>
    <p:sldId id="300" r:id="rId11"/>
    <p:sldId id="301" r:id="rId12"/>
    <p:sldId id="302" r:id="rId13"/>
    <p:sldId id="304" r:id="rId14"/>
    <p:sldId id="305" r:id="rId15"/>
    <p:sldId id="306"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4434" autoAdjust="0"/>
  </p:normalViewPr>
  <p:slideViewPr>
    <p:cSldViewPr>
      <p:cViewPr varScale="1">
        <p:scale>
          <a:sx n="108" d="100"/>
          <a:sy n="108" d="100"/>
        </p:scale>
        <p:origin x="166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C9FF63-F972-4A64-A40A-B805F4F19432}" type="datetimeFigureOut">
              <a:rPr lang="en-US" smtClean="0"/>
              <a:t>5/21/2025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2CE1BE-1CD1-4482-9691-31A5AF5B000B}" type="slidenum">
              <a:rPr lang="en-US" smtClean="0"/>
              <a:t>‹#›</a:t>
            </a:fld>
            <a:endParaRPr lang="en-US"/>
          </a:p>
        </p:txBody>
      </p:sp>
    </p:spTree>
    <p:extLst>
      <p:ext uri="{BB962C8B-B14F-4D97-AF65-F5344CB8AC3E}">
        <p14:creationId xmlns:p14="http://schemas.microsoft.com/office/powerpoint/2010/main" val="2750509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2CE1BE-1CD1-4482-9691-31A5AF5B000B}" type="slidenum">
              <a:rPr lang="en-US" smtClean="0"/>
              <a:t>2</a:t>
            </a:fld>
            <a:endParaRPr lang="en-US"/>
          </a:p>
        </p:txBody>
      </p:sp>
    </p:spTree>
    <p:extLst>
      <p:ext uri="{BB962C8B-B14F-4D97-AF65-F5344CB8AC3E}">
        <p14:creationId xmlns:p14="http://schemas.microsoft.com/office/powerpoint/2010/main" val="24515279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a:t>Click to edit Master title style</a:t>
            </a:r>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D8BD707-D9CF-40AE-B4C6-C98DA3205C09}" type="datetimeFigureOut">
              <a:rPr lang="en-US" smtClean="0"/>
              <a:pPr/>
              <a:t>5/21/2025</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1D8BD707-D9CF-40AE-B4C6-C98DA3205C09}" type="datetimeFigureOut">
              <a:rPr lang="en-US" smtClean="0"/>
              <a:pPr/>
              <a:t>5/21/2025</a:t>
            </a:fld>
            <a:endParaRPr lang="en-US"/>
          </a:p>
        </p:txBody>
      </p:sp>
      <p:sp>
        <p:nvSpPr>
          <p:cNvPr id="5" name="Footer Placeholder 4"/>
          <p:cNvSpPr>
            <a:spLocks noGrp="1"/>
          </p:cNvSpPr>
          <p:nvPr>
            <p:ph type="ftr" sz="quarter" idx="11"/>
          </p:nvPr>
        </p:nvSpPr>
        <p:spPr>
          <a:xfrm>
            <a:off x="457200" y="6556248"/>
            <a:ext cx="3657600" cy="228600"/>
          </a:xfrm>
        </p:spPr>
        <p:txBody>
          <a:bodyPr/>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a:t>Click to edit Master title style</a:t>
            </a:r>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D8BD707-D9CF-40AE-B4C6-C98DA3205C09}" type="datetimeFigureOut">
              <a:rPr lang="en-US" smtClean="0"/>
              <a:pPr/>
              <a:t>5/21/2025</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5/21/2025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D8BD707-D9CF-40AE-B4C6-C98DA3205C09}" type="datetimeFigureOut">
              <a:rPr lang="en-US" smtClean="0"/>
              <a:pPr/>
              <a:t>5/21/2025</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a:t>Click to edit Master title style</a:t>
            </a:r>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a:t>Click to edit Master title style</a:t>
            </a:r>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D8BD707-D9CF-40AE-B4C6-C98DA3205C09}" type="datetimeFigureOut">
              <a:rPr lang="en-US" smtClean="0"/>
              <a:pPr/>
              <a:t>5/21/2025</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7239000" cy="4084320"/>
          </a:xfrm>
        </p:spPr>
        <p:txBody>
          <a:bodyPr>
            <a:normAutofit lnSpcReduction="10000"/>
          </a:bodyPr>
          <a:lstStyle/>
          <a:p>
            <a:pPr algn="ctr">
              <a:buNone/>
            </a:pPr>
            <a:r>
              <a:rPr lang="en-US" sz="4800" dirty="0"/>
              <a:t>BATUMI SHOTA RUSTAVELI STATE UNIVERSITY</a:t>
            </a:r>
          </a:p>
          <a:p>
            <a:pPr algn="ctr">
              <a:buNone/>
            </a:pPr>
            <a:r>
              <a:rPr lang="en-US" sz="5400" dirty="0"/>
              <a:t>Georgia</a:t>
            </a:r>
          </a:p>
          <a:p>
            <a:pPr algn="ctr">
              <a:buNone/>
            </a:pPr>
            <a:endParaRPr lang="en-US" sz="5400" dirty="0"/>
          </a:p>
          <a:p>
            <a:pPr algn="ctr">
              <a:buNone/>
            </a:pPr>
            <a:r>
              <a:rPr lang="en-US" sz="5400" dirty="0" err="1"/>
              <a:t>Ivdit</a:t>
            </a:r>
            <a:r>
              <a:rPr lang="en-US" sz="5400" dirty="0"/>
              <a:t> </a:t>
            </a:r>
            <a:r>
              <a:rPr lang="en-US" sz="5400" dirty="0" err="1" smtClean="0"/>
              <a:t>Diasamidze</a:t>
            </a:r>
            <a:endParaRPr lang="en-US" sz="5400" dirty="0"/>
          </a:p>
        </p:txBody>
      </p:sp>
      <p:pic>
        <p:nvPicPr>
          <p:cNvPr id="4" name="Picture 3"/>
          <p:cNvPicPr>
            <a:picLocks noChangeAspect="1"/>
          </p:cNvPicPr>
          <p:nvPr/>
        </p:nvPicPr>
        <p:blipFill>
          <a:blip r:embed="rId2"/>
          <a:stretch>
            <a:fillRect/>
          </a:stretch>
        </p:blipFill>
        <p:spPr>
          <a:xfrm>
            <a:off x="4267200" y="164057"/>
            <a:ext cx="3733800" cy="2152650"/>
          </a:xfrm>
          <a:prstGeom prst="rect">
            <a:avLst/>
          </a:prstGeom>
        </p:spPr>
      </p:pic>
      <p:pic>
        <p:nvPicPr>
          <p:cNvPr id="6" name="Picture 5"/>
          <p:cNvPicPr>
            <a:picLocks noChangeAspect="1"/>
          </p:cNvPicPr>
          <p:nvPr/>
        </p:nvPicPr>
        <p:blipFill>
          <a:blip r:embed="rId3"/>
          <a:stretch>
            <a:fillRect/>
          </a:stretch>
        </p:blipFill>
        <p:spPr>
          <a:xfrm>
            <a:off x="609600" y="148704"/>
            <a:ext cx="2895600" cy="2228850"/>
          </a:xfrm>
          <a:prstGeom prst="rect">
            <a:avLst/>
          </a:prstGeom>
        </p:spPr>
      </p:pic>
    </p:spTree>
    <p:extLst>
      <p:ext uri="{BB962C8B-B14F-4D97-AF65-F5344CB8AC3E}">
        <p14:creationId xmlns:p14="http://schemas.microsoft.com/office/powerpoint/2010/main" val="1095789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7239000" cy="6303336"/>
          </a:xfrm>
        </p:spPr>
        <p:txBody>
          <a:bodyPr>
            <a:normAutofit fontScale="92500" lnSpcReduction="10000"/>
          </a:bodyPr>
          <a:lstStyle/>
          <a:p>
            <a:pPr marL="0" indent="0">
              <a:buNone/>
            </a:pPr>
            <a:r>
              <a:rPr lang="en-GB" dirty="0" smtClean="0"/>
              <a:t>Within language education, CLL aims to: </a:t>
            </a:r>
          </a:p>
          <a:p>
            <a:pPr algn="just"/>
            <a:r>
              <a:rPr lang="en-GB" dirty="0" smtClean="0"/>
              <a:t>Create </a:t>
            </a:r>
            <a:r>
              <a:rPr lang="en-GB" dirty="0"/>
              <a:t>opportunities for natural second language acquisition through interactive pair and group work</a:t>
            </a:r>
            <a:endParaRPr lang="en-US" dirty="0"/>
          </a:p>
          <a:p>
            <a:pPr algn="just"/>
            <a:r>
              <a:rPr lang="en-GB" dirty="0" smtClean="0"/>
              <a:t>Equip </a:t>
            </a:r>
            <a:r>
              <a:rPr lang="en-GB" dirty="0"/>
              <a:t>teachers with practical methodologies adaptable across different instructional settings, such as content-based programs, foreign language classes, and mainstream classrooms</a:t>
            </a:r>
            <a:endParaRPr lang="en-US" dirty="0"/>
          </a:p>
          <a:p>
            <a:pPr algn="just"/>
            <a:r>
              <a:rPr lang="en-GB" dirty="0" smtClean="0"/>
              <a:t>Allow </a:t>
            </a:r>
            <a:r>
              <a:rPr lang="en-GB" dirty="0"/>
              <a:t>for targeted focus on vocabulary, grammatical structures, and communicative functions via interactive tasks</a:t>
            </a:r>
            <a:endParaRPr lang="en-US" dirty="0"/>
          </a:p>
          <a:p>
            <a:pPr algn="just"/>
            <a:r>
              <a:rPr lang="en-GB" dirty="0" smtClean="0"/>
              <a:t>Support </a:t>
            </a:r>
            <a:r>
              <a:rPr lang="en-GB" dirty="0"/>
              <a:t>learners in developing effective learning and communication strategies</a:t>
            </a:r>
            <a:endParaRPr lang="en-US" dirty="0"/>
          </a:p>
          <a:p>
            <a:pPr algn="just"/>
            <a:r>
              <a:rPr lang="en-GB" dirty="0" smtClean="0"/>
              <a:t>Increase </a:t>
            </a:r>
            <a:r>
              <a:rPr lang="en-GB" dirty="0"/>
              <a:t>learner motivation, reduce anxiety, and foster a positive emotional climate in the classroom climate. </a:t>
            </a:r>
            <a:endParaRPr lang="en-US" dirty="0"/>
          </a:p>
          <a:p>
            <a:pPr marL="0" indent="0">
              <a:buNone/>
            </a:pPr>
            <a:endParaRPr lang="en-US" dirty="0"/>
          </a:p>
        </p:txBody>
      </p:sp>
    </p:spTree>
    <p:extLst>
      <p:ext uri="{BB962C8B-B14F-4D97-AF65-F5344CB8AC3E}">
        <p14:creationId xmlns:p14="http://schemas.microsoft.com/office/powerpoint/2010/main" val="3126094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Benefits of CLL in Higher Education </a:t>
            </a:r>
            <a:endParaRPr lang="en-US" dirty="0"/>
          </a:p>
        </p:txBody>
      </p:sp>
      <p:sp>
        <p:nvSpPr>
          <p:cNvPr id="3" name="Content Placeholder 2"/>
          <p:cNvSpPr>
            <a:spLocks noGrp="1"/>
          </p:cNvSpPr>
          <p:nvPr>
            <p:ph idx="1"/>
          </p:nvPr>
        </p:nvSpPr>
        <p:spPr>
          <a:xfrm>
            <a:off x="457200" y="1609416"/>
            <a:ext cx="7239000" cy="2505384"/>
          </a:xfrm>
        </p:spPr>
        <p:txBody>
          <a:bodyPr>
            <a:normAutofit fontScale="92500" lnSpcReduction="10000"/>
          </a:bodyPr>
          <a:lstStyle/>
          <a:p>
            <a:pPr algn="just"/>
            <a:r>
              <a:rPr lang="en-GB" dirty="0"/>
              <a:t>Studies highlight the positive impact of CLL on language acquisition, including improved vocabulary retention, oral fluency, and academic writing skills </a:t>
            </a:r>
            <a:endParaRPr lang="en-GB" dirty="0" smtClean="0"/>
          </a:p>
          <a:p>
            <a:pPr algn="just"/>
            <a:r>
              <a:rPr lang="en-GB" dirty="0"/>
              <a:t>Cooperative learning methods also promote student motivation and confidence, creating an inclusive and supportive classroom </a:t>
            </a:r>
            <a:r>
              <a:rPr lang="en-GB" dirty="0" smtClean="0"/>
              <a:t>atmosphere</a:t>
            </a:r>
          </a:p>
          <a:p>
            <a:pPr marL="0" indent="0">
              <a:buNone/>
            </a:pPr>
            <a:endParaRPr lang="en-US" dirty="0"/>
          </a:p>
        </p:txBody>
      </p:sp>
      <p:pic>
        <p:nvPicPr>
          <p:cNvPr id="3076" name="Picture 4" descr="Cooperative Learning Strategies by Kirra Hernando - Issu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114800"/>
            <a:ext cx="7315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173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7239000" cy="6150936"/>
          </a:xfrm>
        </p:spPr>
        <p:txBody>
          <a:bodyPr>
            <a:normAutofit fontScale="85000" lnSpcReduction="20000"/>
          </a:bodyPr>
          <a:lstStyle/>
          <a:p>
            <a:pPr marL="0" indent="0" algn="ctr">
              <a:buNone/>
            </a:pPr>
            <a:r>
              <a:rPr lang="en-US" dirty="0">
                <a:solidFill>
                  <a:srgbClr val="FF0000"/>
                </a:solidFill>
              </a:rPr>
              <a:t>From the perspective of second language teaching, </a:t>
            </a:r>
            <a:r>
              <a:rPr lang="en-US" dirty="0" err="1">
                <a:solidFill>
                  <a:srgbClr val="FF0000"/>
                </a:solidFill>
              </a:rPr>
              <a:t>McGroarty</a:t>
            </a:r>
            <a:r>
              <a:rPr lang="en-US" dirty="0">
                <a:solidFill>
                  <a:srgbClr val="FF0000"/>
                </a:solidFill>
              </a:rPr>
              <a:t> (1989) offers six learning advantages for ESL students in CLL classrooms: </a:t>
            </a:r>
            <a:endParaRPr lang="en-US" dirty="0" smtClean="0">
              <a:solidFill>
                <a:srgbClr val="FF0000"/>
              </a:solidFill>
            </a:endParaRPr>
          </a:p>
          <a:p>
            <a:pPr marL="514350" indent="-514350">
              <a:buAutoNum type="arabicPeriod"/>
            </a:pPr>
            <a:r>
              <a:rPr lang="en-US" dirty="0" smtClean="0"/>
              <a:t>increased </a:t>
            </a:r>
            <a:r>
              <a:rPr lang="en-US" dirty="0"/>
              <a:t>frequency and variety of second language practice through different types of interaction </a:t>
            </a:r>
            <a:endParaRPr lang="en-US" dirty="0" smtClean="0"/>
          </a:p>
          <a:p>
            <a:pPr marL="514350" indent="-514350">
              <a:buAutoNum type="arabicPeriod"/>
            </a:pPr>
            <a:r>
              <a:rPr lang="en-US" dirty="0" smtClean="0"/>
              <a:t>possibility </a:t>
            </a:r>
            <a:r>
              <a:rPr lang="en-US" dirty="0"/>
              <a:t>for development or use of language in ways that support cognitive development and increased language skills </a:t>
            </a:r>
            <a:endParaRPr lang="en-US" dirty="0" smtClean="0"/>
          </a:p>
          <a:p>
            <a:pPr marL="514350" indent="-514350">
              <a:buAutoNum type="arabicPeriod"/>
            </a:pPr>
            <a:r>
              <a:rPr lang="en-US" dirty="0" smtClean="0"/>
              <a:t> </a:t>
            </a:r>
            <a:r>
              <a:rPr lang="en-US" dirty="0"/>
              <a:t>opportunities to integrate language with content-based instruction </a:t>
            </a:r>
            <a:endParaRPr lang="en-US" dirty="0" smtClean="0"/>
          </a:p>
          <a:p>
            <a:pPr marL="514350" indent="-514350">
              <a:buAutoNum type="arabicPeriod"/>
            </a:pPr>
            <a:r>
              <a:rPr lang="en-US" dirty="0" smtClean="0"/>
              <a:t>opportunities </a:t>
            </a:r>
            <a:r>
              <a:rPr lang="en-US" dirty="0"/>
              <a:t>to include a greater variety of curricular materials to stimulate language as well as concept learning </a:t>
            </a:r>
            <a:endParaRPr lang="en-US" dirty="0" smtClean="0"/>
          </a:p>
          <a:p>
            <a:pPr marL="514350" indent="-514350">
              <a:buAutoNum type="arabicPeriod"/>
            </a:pPr>
            <a:r>
              <a:rPr lang="en-US" dirty="0" smtClean="0"/>
              <a:t> </a:t>
            </a:r>
            <a:r>
              <a:rPr lang="en-US" dirty="0"/>
              <a:t>freedom for teachers to master new professional skills, particularly those emphasizing communication </a:t>
            </a:r>
            <a:endParaRPr lang="en-US" dirty="0" smtClean="0"/>
          </a:p>
          <a:p>
            <a:pPr marL="514350" indent="-514350">
              <a:buAutoNum type="arabicPeriod"/>
            </a:pPr>
            <a:r>
              <a:rPr lang="en-US" dirty="0" smtClean="0"/>
              <a:t> </a:t>
            </a:r>
            <a:r>
              <a:rPr lang="en-US" dirty="0"/>
              <a:t>opportunities for students to act as resources for each other, thus assuming a more active role in their learning.</a:t>
            </a:r>
          </a:p>
          <a:p>
            <a:pPr marL="0" indent="0">
              <a:buNone/>
            </a:pPr>
            <a:endParaRPr lang="en-US" dirty="0"/>
          </a:p>
        </p:txBody>
      </p:sp>
    </p:spTree>
    <p:extLst>
      <p:ext uri="{BB962C8B-B14F-4D97-AF65-F5344CB8AC3E}">
        <p14:creationId xmlns:p14="http://schemas.microsoft.com/office/powerpoint/2010/main" val="576324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Results and Discussion</a:t>
            </a:r>
            <a:r>
              <a:rPr lang="en-US" dirty="0"/>
              <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GB" dirty="0"/>
              <a:t>The effectiveness of Cooperative Learning (CL) relies heavily on how group work is organized and implemented. It demands a well-structured learning program that is thoughtfully planned to ensure that students actively engage with one another and are encouraged to support and enhance each other’s learning.</a:t>
            </a:r>
            <a:endParaRPr lang="en-US" dirty="0"/>
          </a:p>
          <a:p>
            <a:pPr marL="0" indent="0">
              <a:buNone/>
            </a:pPr>
            <a:r>
              <a:rPr lang="en-GB" dirty="0"/>
              <a:t>Olsen and </a:t>
            </a:r>
            <a:r>
              <a:rPr lang="en-GB" dirty="0" err="1"/>
              <a:t>Kagan</a:t>
            </a:r>
            <a:r>
              <a:rPr lang="en-GB" dirty="0"/>
              <a:t> (1992) identify several essential elements for effective group-based learning within Cooperative Learning (CL). These include:</a:t>
            </a:r>
            <a:endParaRPr lang="en-US" dirty="0"/>
          </a:p>
          <a:p>
            <a:r>
              <a:rPr lang="en-GB" dirty="0" smtClean="0"/>
              <a:t>Positive </a:t>
            </a:r>
            <a:r>
              <a:rPr lang="en-GB" dirty="0"/>
              <a:t>interdependence</a:t>
            </a:r>
            <a:endParaRPr lang="en-US" dirty="0"/>
          </a:p>
          <a:p>
            <a:r>
              <a:rPr lang="en-GB" dirty="0" smtClean="0"/>
              <a:t>Group </a:t>
            </a:r>
            <a:r>
              <a:rPr lang="en-GB" dirty="0"/>
              <a:t>formation</a:t>
            </a:r>
            <a:endParaRPr lang="en-US" dirty="0"/>
          </a:p>
          <a:p>
            <a:r>
              <a:rPr lang="en-GB" dirty="0" smtClean="0"/>
              <a:t>Individual </a:t>
            </a:r>
            <a:r>
              <a:rPr lang="en-GB" dirty="0"/>
              <a:t>accountability</a:t>
            </a:r>
            <a:endParaRPr lang="en-US" dirty="0"/>
          </a:p>
          <a:p>
            <a:r>
              <a:rPr lang="en-GB" dirty="0" smtClean="0"/>
              <a:t>Social </a:t>
            </a:r>
            <a:r>
              <a:rPr lang="en-GB" dirty="0"/>
              <a:t>skills</a:t>
            </a:r>
            <a:endParaRPr lang="en-US" dirty="0"/>
          </a:p>
          <a:p>
            <a:r>
              <a:rPr lang="en-GB" dirty="0" smtClean="0"/>
              <a:t>Structuring </a:t>
            </a:r>
            <a:r>
              <a:rPr lang="en-GB" dirty="0"/>
              <a:t>and structures</a:t>
            </a:r>
            <a:endParaRPr lang="en-US" dirty="0"/>
          </a:p>
          <a:p>
            <a:pPr marL="0" indent="0">
              <a:buNone/>
            </a:pPr>
            <a:endParaRPr lang="en-US" dirty="0"/>
          </a:p>
        </p:txBody>
      </p:sp>
    </p:spTree>
    <p:extLst>
      <p:ext uri="{BB962C8B-B14F-4D97-AF65-F5344CB8AC3E}">
        <p14:creationId xmlns:p14="http://schemas.microsoft.com/office/powerpoint/2010/main" val="1842204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7239000" cy="6227136"/>
          </a:xfrm>
        </p:spPr>
        <p:txBody>
          <a:bodyPr>
            <a:normAutofit fontScale="32500" lnSpcReduction="20000"/>
          </a:bodyPr>
          <a:lstStyle/>
          <a:p>
            <a:r>
              <a:rPr lang="en-GB" sz="4500" b="1" i="1" u="sng" dirty="0"/>
              <a:t>Positive interdependence </a:t>
            </a:r>
            <a:r>
              <a:rPr lang="en-GB" sz="4500" dirty="0"/>
              <a:t>is established when group members recognize that each person’s success benefits the whole group, and setbacks affect everyone. This sense of mutual responsibility is fostered through the design of CL tasks and by promoting a collaborative group dynamic. For instance, a group might be required to produce a single shared outcome, such as a group essay, or their scores might be averaged to reflect overall performance.</a:t>
            </a:r>
            <a:endParaRPr lang="en-US" sz="4500" dirty="0"/>
          </a:p>
          <a:p>
            <a:r>
              <a:rPr lang="en-GB" sz="4500" b="1" i="1" u="sng" dirty="0"/>
              <a:t>Group formation</a:t>
            </a:r>
            <a:r>
              <a:rPr lang="en-GB" sz="4500" i="1" u="sng" dirty="0"/>
              <a:t> </a:t>
            </a:r>
            <a:r>
              <a:rPr lang="en-GB" sz="4500" dirty="0"/>
              <a:t>plays a vital role in fostering positive interdependence. Key considerations in forming groups include:</a:t>
            </a:r>
            <a:endParaRPr lang="en-US" sz="4500" dirty="0"/>
          </a:p>
          <a:p>
            <a:r>
              <a:rPr lang="en-GB" sz="4500" dirty="0"/>
              <a:t>– Determining group size: This depends on factors such as the nature of the task, students’ age, and the time available. Groups typically consist of two to four members.</a:t>
            </a:r>
            <a:endParaRPr lang="en-US" sz="4500" dirty="0"/>
          </a:p>
          <a:p>
            <a:r>
              <a:rPr lang="en-GB" sz="4500" dirty="0"/>
              <a:t>– Assigning students to groups: While groups can be formed randomly, by student choice, or teacher selection, teacher-assigned groups are generally preferred to ensure diversity based on factors like academic ability, ethnicity, or gender.</a:t>
            </a:r>
            <a:endParaRPr lang="en-US" sz="4500" dirty="0"/>
          </a:p>
          <a:p>
            <a:r>
              <a:rPr lang="en-GB" sz="4500" dirty="0"/>
              <a:t>– Assigning roles within the group: Each member takes on a specific responsibility, such as noise monitor, turn-taker facilitator, recorder, or summarizer.</a:t>
            </a:r>
            <a:endParaRPr lang="en-US" sz="4500" dirty="0"/>
          </a:p>
          <a:p>
            <a:r>
              <a:rPr lang="en-GB" sz="4500" b="1" i="1" u="sng" dirty="0"/>
              <a:t>Individual accountability</a:t>
            </a:r>
            <a:r>
              <a:rPr lang="en-GB" sz="4500" i="1" u="sng" dirty="0"/>
              <a:t> </a:t>
            </a:r>
            <a:r>
              <a:rPr lang="en-GB" sz="4500" dirty="0"/>
              <a:t>ensures that each student contributes meaningfully to the group’s work. This can be achieved by grading each student’s portion of a group task or by randomly selecting students to present their work to the class, their group, or another group.</a:t>
            </a:r>
            <a:endParaRPr lang="en-US" sz="4500" dirty="0"/>
          </a:p>
          <a:p>
            <a:r>
              <a:rPr lang="en-GB" sz="4500" i="1" dirty="0"/>
              <a:t>Social skills </a:t>
            </a:r>
            <a:r>
              <a:rPr lang="en-GB" sz="4500" dirty="0"/>
              <a:t>are crucial for effective collaboration. Students often need direct instruction in interpersonal skills to interact productively as team members.</a:t>
            </a:r>
            <a:endParaRPr lang="en-US" sz="4500" dirty="0"/>
          </a:p>
          <a:p>
            <a:r>
              <a:rPr lang="en-GB" sz="4500" b="1" i="1" u="sng" dirty="0"/>
              <a:t>Structuring and structures</a:t>
            </a:r>
            <a:r>
              <a:rPr lang="en-GB" sz="4500" i="1" u="sng" dirty="0"/>
              <a:t> </a:t>
            </a:r>
            <a:r>
              <a:rPr lang="en-GB" sz="4500" dirty="0"/>
              <a:t>refer to the methods used to organize student interaction and define how students are expected to work together during cooperative activities.</a:t>
            </a:r>
            <a:endParaRPr lang="en-US" sz="4500" dirty="0"/>
          </a:p>
          <a:p>
            <a:endParaRPr lang="en-US" dirty="0"/>
          </a:p>
        </p:txBody>
      </p:sp>
    </p:spTree>
    <p:extLst>
      <p:ext uri="{BB962C8B-B14F-4D97-AF65-F5344CB8AC3E}">
        <p14:creationId xmlns:p14="http://schemas.microsoft.com/office/powerpoint/2010/main" val="1377149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t>Conclusion </a:t>
            </a:r>
            <a:r>
              <a:rPr lang="en-US" dirty="0"/>
              <a:t/>
            </a:r>
            <a:br>
              <a:rPr lang="en-US" dirty="0"/>
            </a:br>
            <a:endParaRPr lang="en-US" dirty="0"/>
          </a:p>
        </p:txBody>
      </p:sp>
      <p:sp>
        <p:nvSpPr>
          <p:cNvPr id="3" name="Content Placeholder 2"/>
          <p:cNvSpPr>
            <a:spLocks noGrp="1"/>
          </p:cNvSpPr>
          <p:nvPr>
            <p:ph idx="1"/>
          </p:nvPr>
        </p:nvSpPr>
        <p:spPr>
          <a:xfrm>
            <a:off x="457200" y="990600"/>
            <a:ext cx="6400800" cy="5465136"/>
          </a:xfrm>
        </p:spPr>
        <p:txBody>
          <a:bodyPr>
            <a:normAutofit fontScale="55000" lnSpcReduction="20000"/>
          </a:bodyPr>
          <a:lstStyle/>
          <a:p>
            <a:pPr algn="just"/>
            <a:r>
              <a:rPr lang="en-GB" dirty="0"/>
              <a:t>Although teacher’s role in Cooperative Language Learning (CLL) is significantly different from that in traditional, teacher-</a:t>
            </a:r>
            <a:r>
              <a:rPr lang="en-GB" dirty="0" err="1"/>
              <a:t>centered</a:t>
            </a:r>
            <a:r>
              <a:rPr lang="en-GB" dirty="0"/>
              <a:t> classrooms, in CLL, the teacher is responsible for creating a structured and well-organized learning environment, which involves setting clear objectives, planning and organizing tasks, arranging the physical setup of the classroom, assigning students to specific groups and roles, and choosing appropriate materials and managing time effectively</a:t>
            </a:r>
            <a:r>
              <a:rPr lang="en-GB" dirty="0" smtClean="0"/>
              <a:t>.</a:t>
            </a:r>
          </a:p>
          <a:p>
            <a:pPr algn="just"/>
            <a:r>
              <a:rPr lang="en-GB" dirty="0" smtClean="0"/>
              <a:t> </a:t>
            </a:r>
            <a:r>
              <a:rPr lang="en-GB" dirty="0"/>
              <a:t>A key responsibility of the teacher is to act as a facilitator of learning. In this role, the teacher moves throughout the classroom, providing guidance and support to individual students and groups as needed</a:t>
            </a:r>
            <a:r>
              <a:rPr lang="en-GB" dirty="0" smtClean="0"/>
              <a:t>.</a:t>
            </a:r>
          </a:p>
          <a:p>
            <a:pPr algn="just"/>
            <a:r>
              <a:rPr lang="en-GB" dirty="0"/>
              <a:t>The use of discussion groups, group work, and pair work has long been recommended in both language teaching and other academic disciplines. These formats are often introduced to vary classroom routines and to increase student engagement. </a:t>
            </a:r>
            <a:endParaRPr lang="en-GB" dirty="0" smtClean="0"/>
          </a:p>
          <a:p>
            <a:pPr algn="just"/>
            <a:r>
              <a:rPr lang="en-GB" dirty="0"/>
              <a:t>In Cooperative Learning (CL), group work serves as the core instructional method and is grounded in a structured, theoretical framework for using collaborative activities in education. These group tasks are carefully designed to maximize student interaction and promote mutual support in learning. </a:t>
            </a:r>
            <a:endParaRPr lang="en-GB" dirty="0" smtClean="0"/>
          </a:p>
          <a:p>
            <a:pPr algn="just"/>
            <a:r>
              <a:rPr lang="en-GB" dirty="0"/>
              <a:t>Despite positive evidence, CLL is not without criticism. Some argue that it may be less effective for learners at certain proficiency levels—for example, suggesting that intermediate and advanced students may benefit more than beginners. </a:t>
            </a:r>
            <a:endParaRPr lang="en-GB" dirty="0" smtClean="0"/>
          </a:p>
          <a:p>
            <a:pPr algn="just"/>
            <a:r>
              <a:rPr lang="en-GB" dirty="0"/>
              <a:t>T</a:t>
            </a:r>
            <a:r>
              <a:rPr lang="en-GB" dirty="0" smtClean="0"/>
              <a:t>he </a:t>
            </a:r>
            <a:r>
              <a:rPr lang="en-GB" dirty="0"/>
              <a:t>method places significant demands on teachers, who must adjust to new roles and instructional practices. </a:t>
            </a:r>
            <a:endParaRPr lang="en-GB" dirty="0" smtClean="0"/>
          </a:p>
          <a:p>
            <a:pPr algn="just"/>
            <a:r>
              <a:rPr lang="en-GB" dirty="0"/>
              <a:t>CLL enhances both academic learning and interpersonal communication skills among students.</a:t>
            </a:r>
            <a:endParaRPr lang="en-US" dirty="0"/>
          </a:p>
          <a:p>
            <a:endParaRPr lang="en-US" dirty="0"/>
          </a:p>
        </p:txBody>
      </p:sp>
      <p:pic>
        <p:nvPicPr>
          <p:cNvPr id="6146" name="Picture 2" descr="Cooperative Learning and How to Use It in the Classroom - TeachHU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3505200"/>
            <a:ext cx="2286000" cy="33528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ollaborative Learning – Online Adven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0"/>
            <a:ext cx="2272305"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033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124200"/>
            <a:ext cx="7162800" cy="3331536"/>
          </a:xfrm>
        </p:spPr>
        <p:txBody>
          <a:bodyPr>
            <a:normAutofit/>
          </a:bodyPr>
          <a:lstStyle/>
          <a:p>
            <a:pPr algn="ctr">
              <a:buNone/>
            </a:pPr>
            <a:r>
              <a:rPr lang="en-US" sz="5400" dirty="0"/>
              <a:t>Thank You For Your Attention!!!</a:t>
            </a:r>
          </a:p>
        </p:txBody>
      </p:sp>
      <p:pic>
        <p:nvPicPr>
          <p:cNvPr id="4" name="Picture 2" descr="Cooperative Learning Strategies To Introduce In Your Classro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435" y="304800"/>
            <a:ext cx="6690730" cy="2362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0" y="0"/>
            <a:ext cx="4191000" cy="3581400"/>
          </a:xfrm>
          <a:prstGeom prst="rect">
            <a:avLst/>
          </a:prstGeom>
        </p:spPr>
      </p:pic>
      <p:pic>
        <p:nvPicPr>
          <p:cNvPr id="2050" name="Picture 2" descr="Medicos Mindz"/>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1000" y="0"/>
            <a:ext cx="3962400" cy="35814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stretch>
            <a:fillRect/>
          </a:stretch>
        </p:blipFill>
        <p:spPr>
          <a:xfrm>
            <a:off x="0" y="3581400"/>
            <a:ext cx="4191000" cy="3276600"/>
          </a:xfrm>
          <a:prstGeom prst="rect">
            <a:avLst/>
          </a:prstGeom>
        </p:spPr>
      </p:pic>
      <p:pic>
        <p:nvPicPr>
          <p:cNvPr id="2054" name="Picture 6" descr="Batumi Shota Rustaveli State University - Home | Faceboo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3581400"/>
            <a:ext cx="39624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648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239000" cy="777240"/>
          </a:xfrm>
        </p:spPr>
        <p:txBody>
          <a:bodyPr>
            <a:noAutofit/>
          </a:bodyPr>
          <a:lstStyle/>
          <a:p>
            <a:pPr algn="ctr"/>
            <a:r>
              <a:rPr lang="en-US" sz="2800" dirty="0"/>
              <a:t/>
            </a:r>
            <a:br>
              <a:rPr lang="en-US" sz="2800" dirty="0"/>
            </a:br>
            <a:endParaRPr lang="en-US" sz="2800" dirty="0"/>
          </a:p>
        </p:txBody>
      </p:sp>
      <p:sp>
        <p:nvSpPr>
          <p:cNvPr id="3" name="Content Placeholder 2"/>
          <p:cNvSpPr>
            <a:spLocks noGrp="1"/>
          </p:cNvSpPr>
          <p:nvPr>
            <p:ph idx="1"/>
          </p:nvPr>
        </p:nvSpPr>
        <p:spPr>
          <a:xfrm>
            <a:off x="457200" y="990600"/>
            <a:ext cx="7239000" cy="5465136"/>
          </a:xfrm>
        </p:spPr>
        <p:txBody>
          <a:bodyPr/>
          <a:lstStyle/>
          <a:p>
            <a:pPr marL="0" indent="0" algn="ctr">
              <a:buNone/>
            </a:pPr>
            <a:endParaRPr lang="en-US" dirty="0"/>
          </a:p>
          <a:p>
            <a:pPr marL="0" indent="0" algn="ctr">
              <a:buNone/>
            </a:pPr>
            <a:r>
              <a:rPr lang="en-US" dirty="0"/>
              <a:t/>
            </a:r>
            <a:br>
              <a:rPr lang="en-US" dirty="0"/>
            </a:br>
            <a:r>
              <a:rPr lang="en-US" sz="4000" b="1" i="1" dirty="0" err="1">
                <a:solidFill>
                  <a:srgbClr val="FF0000"/>
                </a:solidFill>
              </a:rPr>
              <a:t>Ivdit</a:t>
            </a:r>
            <a:r>
              <a:rPr lang="en-US" sz="4000" b="1" i="1" dirty="0">
                <a:solidFill>
                  <a:srgbClr val="FF0000"/>
                </a:solidFill>
              </a:rPr>
              <a:t> </a:t>
            </a:r>
            <a:r>
              <a:rPr lang="en-US" sz="4000" b="1" i="1" dirty="0" err="1">
                <a:solidFill>
                  <a:srgbClr val="FF0000"/>
                </a:solidFill>
              </a:rPr>
              <a:t>Diasamidze</a:t>
            </a:r>
            <a:endParaRPr lang="en-US" sz="4000" b="1" i="1" dirty="0">
              <a:solidFill>
                <a:srgbClr val="FF0000"/>
              </a:solidFill>
            </a:endParaRPr>
          </a:p>
          <a:p>
            <a:r>
              <a:rPr lang="en-US" dirty="0"/>
              <a:t>Associate Professor, </a:t>
            </a:r>
            <a:r>
              <a:rPr lang="en-US" dirty="0" smtClean="0"/>
              <a:t>PhD</a:t>
            </a:r>
          </a:p>
          <a:p>
            <a:r>
              <a:rPr lang="en-US" dirty="0" smtClean="0"/>
              <a:t>Department of European Studies </a:t>
            </a:r>
            <a:endParaRPr lang="en-US" dirty="0"/>
          </a:p>
          <a:p>
            <a:r>
              <a:rPr lang="en-US" dirty="0"/>
              <a:t>Head of Quality Assurance Service at The Faculty of Humanities </a:t>
            </a:r>
          </a:p>
          <a:p>
            <a:pPr marL="0" indent="0" algn="ctr">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4579182" cy="5998536"/>
          </a:xfrm>
        </p:spPr>
        <p:txBody>
          <a:bodyPr>
            <a:normAutofit fontScale="77500" lnSpcReduction="20000"/>
          </a:bodyPr>
          <a:lstStyle/>
          <a:p>
            <a:pPr algn="just">
              <a:buFont typeface="Wingdings" panose="05000000000000000000" pitchFamily="2" charset="2"/>
              <a:buChar char="v"/>
            </a:pPr>
            <a:r>
              <a:rPr lang="en-GB" dirty="0"/>
              <a:t>Language proficiency is a critical factor in student success in higher education, where effective communication skills are essential for academic achievement and professional growth. </a:t>
            </a:r>
            <a:endParaRPr lang="en-GB" dirty="0" smtClean="0"/>
          </a:p>
          <a:p>
            <a:pPr algn="just">
              <a:buFont typeface="Wingdings" panose="05000000000000000000" pitchFamily="2" charset="2"/>
              <a:buChar char="v"/>
            </a:pPr>
            <a:r>
              <a:rPr lang="en-GB" dirty="0" smtClean="0"/>
              <a:t>Traditional </a:t>
            </a:r>
            <a:r>
              <a:rPr lang="en-GB" dirty="0"/>
              <a:t>teacher-</a:t>
            </a:r>
            <a:r>
              <a:rPr lang="en-GB" dirty="0" err="1"/>
              <a:t>centered</a:t>
            </a:r>
            <a:r>
              <a:rPr lang="en-GB" dirty="0"/>
              <a:t> methods often limit student interaction, making language learning passive rather than </a:t>
            </a:r>
            <a:r>
              <a:rPr lang="en-GB" dirty="0" smtClean="0"/>
              <a:t>engaging.</a:t>
            </a:r>
          </a:p>
          <a:p>
            <a:pPr algn="just">
              <a:buFont typeface="Wingdings" panose="05000000000000000000" pitchFamily="2" charset="2"/>
              <a:buChar char="v"/>
            </a:pPr>
            <a:r>
              <a:rPr lang="en-GB" dirty="0" smtClean="0"/>
              <a:t>Cooperative </a:t>
            </a:r>
            <a:r>
              <a:rPr lang="en-GB" dirty="0"/>
              <a:t>Language Learning (CLL) offers an alternative approach that fosters collaboration, active participation, and peer-assisted learning. </a:t>
            </a:r>
            <a:endParaRPr lang="en-GB" dirty="0" smtClean="0"/>
          </a:p>
          <a:p>
            <a:pPr algn="just">
              <a:buFont typeface="Wingdings" panose="05000000000000000000" pitchFamily="2" charset="2"/>
              <a:buChar char="v"/>
            </a:pPr>
            <a:r>
              <a:rPr lang="en-GB" dirty="0" smtClean="0"/>
              <a:t>This </a:t>
            </a:r>
            <a:r>
              <a:rPr lang="en-GB" dirty="0"/>
              <a:t>study examines the effectiveness of Cooperative Language Learning in higher education, focusing on its impact on students' language proficiency, engagement, and academic performance.</a:t>
            </a:r>
            <a:endParaRPr lang="en-US" dirty="0"/>
          </a:p>
          <a:p>
            <a:pPr marL="0" indent="0">
              <a:buNone/>
            </a:pPr>
            <a:endParaRPr lang="en-US" dirty="0"/>
          </a:p>
        </p:txBody>
      </p:sp>
      <p:pic>
        <p:nvPicPr>
          <p:cNvPr id="1026" name="Picture 2" descr="What Is Cooperative Learning? 5 Strategies for your Classro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6025" y="1066800"/>
            <a:ext cx="4117975" cy="4419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239000" cy="1076016"/>
          </a:xfrm>
        </p:spPr>
        <p:txBody>
          <a:bodyPr>
            <a:normAutofit fontScale="90000"/>
          </a:bodyPr>
          <a:lstStyle/>
          <a:p>
            <a:pPr algn="ctr"/>
            <a:r>
              <a:rPr lang="en-US" sz="2700" dirty="0" smtClean="0"/>
              <a:t/>
            </a:r>
            <a:br>
              <a:rPr lang="en-US" sz="2700" dirty="0" smtClean="0"/>
            </a:br>
            <a:r>
              <a:rPr lang="en-US" sz="2700" dirty="0"/>
              <a:t/>
            </a:r>
            <a:br>
              <a:rPr lang="en-US" sz="2700" dirty="0"/>
            </a:br>
            <a:r>
              <a:rPr lang="en-US" sz="2700" dirty="0" smtClean="0"/>
              <a:t>The </a:t>
            </a:r>
            <a:r>
              <a:rPr lang="en-US" sz="2700" dirty="0"/>
              <a:t>Effectiveness of Cooperative Language Learning in Higher Education</a:t>
            </a:r>
            <a:r>
              <a:rPr lang="en-US" dirty="0"/>
              <a:t/>
            </a:r>
            <a:br>
              <a:rPr lang="en-US" dirty="0"/>
            </a:b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GB" dirty="0"/>
              <a:t>The research </a:t>
            </a:r>
            <a:r>
              <a:rPr lang="en-GB" b="1" dirty="0"/>
              <a:t>aims </a:t>
            </a:r>
            <a:r>
              <a:rPr lang="en-GB" dirty="0"/>
              <a:t>to: (1) examine the effectiveness of cooperative learning in improving students' proficiency and (2) and </a:t>
            </a:r>
            <a:r>
              <a:rPr lang="en-GB" dirty="0" err="1"/>
              <a:t>analyze</a:t>
            </a:r>
            <a:r>
              <a:rPr lang="en-GB" dirty="0"/>
              <a:t> student engagement and learning outcomes in cooperative learning environments. Hence, we will try to</a:t>
            </a:r>
            <a:endParaRPr lang="en-US" dirty="0"/>
          </a:p>
          <a:p>
            <a:pPr lvl="0" algn="just"/>
            <a:r>
              <a:rPr lang="en-US" dirty="0"/>
              <a:t>Investigate the effectiveness of cooperative learning strategies in improving language proficiency.</a:t>
            </a:r>
          </a:p>
          <a:p>
            <a:pPr lvl="0" algn="just"/>
            <a:r>
              <a:rPr lang="en-US" dirty="0"/>
              <a:t>Identify specific CL methods (e.g., </a:t>
            </a:r>
            <a:r>
              <a:rPr lang="en-US" b="1" dirty="0"/>
              <a:t>think-pair-share, role-playing, jigsaw activities</a:t>
            </a:r>
            <a:r>
              <a:rPr lang="en-US" dirty="0"/>
              <a:t>) that enhance language learning.</a:t>
            </a:r>
          </a:p>
          <a:p>
            <a:pPr lvl="0" algn="just"/>
            <a:r>
              <a:rPr lang="en-US" dirty="0"/>
              <a:t>Analyze student engagement and performance in language-based cooperative activities.</a:t>
            </a:r>
          </a:p>
          <a:p>
            <a:pPr lvl="0" algn="just"/>
            <a:r>
              <a:rPr lang="en-US" dirty="0"/>
              <a:t>Provide recommendations for integrating cooperative learning into higher education curricula.</a:t>
            </a:r>
          </a:p>
          <a:p>
            <a:pPr algn="just"/>
            <a:r>
              <a:rPr lang="en-US" dirty="0"/>
              <a:t>By examining these aspects, the research will contribute to educational practices that enhance language learning outcomes for university students.</a:t>
            </a:r>
          </a:p>
          <a:p>
            <a:pPr marL="0" indent="0">
              <a:buNone/>
            </a:pPr>
            <a:r>
              <a:rPr lang="en-GB" b="1" dirty="0"/>
              <a:t>Methodology</a:t>
            </a:r>
            <a:endParaRPr lang="en-US" dirty="0"/>
          </a:p>
          <a:p>
            <a:pPr marL="0" indent="0">
              <a:buNone/>
            </a:pPr>
            <a:r>
              <a:rPr lang="en-GB" b="1" dirty="0"/>
              <a:t>Research Design</a:t>
            </a:r>
            <a:endParaRPr lang="en-US" dirty="0"/>
          </a:p>
          <a:p>
            <a:pPr algn="just"/>
            <a:r>
              <a:rPr lang="en-GB" dirty="0"/>
              <a:t>This study employs a mixed-methods approach, combining qualitative and quantitative data collection techniques. The primary objectives are to: Assess the impact of cooperative learning on students' language proficiency. </a:t>
            </a:r>
            <a:r>
              <a:rPr lang="en-GB" dirty="0" smtClean="0"/>
              <a:t>Analyse </a:t>
            </a:r>
            <a:r>
              <a:rPr lang="en-GB" dirty="0"/>
              <a:t>student engagement and learning outcomes in cooperative learning environments.</a:t>
            </a:r>
            <a:endParaRPr lang="en-US" dirty="0"/>
          </a:p>
          <a:p>
            <a:pPr marL="0" indent="0">
              <a:buNone/>
            </a:pPr>
            <a:endParaRPr lang="en-US" dirty="0"/>
          </a:p>
        </p:txBody>
      </p:sp>
    </p:spTree>
    <p:extLst>
      <p:ext uri="{BB962C8B-B14F-4D97-AF65-F5344CB8AC3E}">
        <p14:creationId xmlns:p14="http://schemas.microsoft.com/office/powerpoint/2010/main" val="141232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2700" dirty="0"/>
              <a:t>Definition of Cooperative Language Learning (CLL) </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pPr marL="0" indent="0" algn="just">
              <a:buNone/>
            </a:pPr>
            <a:r>
              <a:rPr lang="en-GB" dirty="0"/>
              <a:t>Cooperative Language Learning (CLL)  falls under the broader instructional framework known as Collaborative Learning (CL). It represents a teaching approach that emphasizes the extensive use of cooperative activities involving pairs or small groups of students within the classroom setting. (Richards and Rodgers, 2001).</a:t>
            </a:r>
            <a:endParaRPr lang="en-US" dirty="0"/>
          </a:p>
          <a:p>
            <a:pPr marL="0" indent="0" algn="just">
              <a:buNone/>
            </a:pPr>
            <a:r>
              <a:rPr lang="en-GB" b="1" i="1" dirty="0"/>
              <a:t>Cooperative Learning has been defined as:</a:t>
            </a:r>
            <a:endParaRPr lang="en-US" b="1" i="1" dirty="0"/>
          </a:p>
          <a:p>
            <a:pPr marL="0" indent="0" algn="just">
              <a:buNone/>
            </a:pPr>
            <a:r>
              <a:rPr lang="en-GB" dirty="0"/>
              <a:t>A form of group learning activity structured in such a way that learning relies on the socially organized exchange of information among group members. Each student is individually responsible for their own learning while also being encouraged to contribute to the learning of their peers. </a:t>
            </a:r>
            <a:endParaRPr lang="en-US" dirty="0"/>
          </a:p>
        </p:txBody>
      </p:sp>
    </p:spTree>
    <p:extLst>
      <p:ext uri="{BB962C8B-B14F-4D97-AF65-F5344CB8AC3E}">
        <p14:creationId xmlns:p14="http://schemas.microsoft.com/office/powerpoint/2010/main" val="452497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700" dirty="0"/>
              <a:t>History of </a:t>
            </a:r>
            <a:r>
              <a:rPr lang="en-US" sz="2700" dirty="0"/>
              <a:t>Cooperative Learning</a:t>
            </a:r>
            <a:r>
              <a:rPr lang="en-US" dirty="0"/>
              <a:t/>
            </a:r>
            <a:br>
              <a:rPr lang="en-US" dirty="0"/>
            </a:br>
            <a:endParaRPr lang="en-US" dirty="0"/>
          </a:p>
        </p:txBody>
      </p:sp>
      <p:sp>
        <p:nvSpPr>
          <p:cNvPr id="3" name="Content Placeholder 2"/>
          <p:cNvSpPr>
            <a:spLocks noGrp="1"/>
          </p:cNvSpPr>
          <p:nvPr>
            <p:ph idx="1"/>
          </p:nvPr>
        </p:nvSpPr>
        <p:spPr>
          <a:xfrm>
            <a:off x="533400" y="914400"/>
            <a:ext cx="6778626" cy="1905000"/>
          </a:xfrm>
        </p:spPr>
        <p:txBody>
          <a:bodyPr>
            <a:normAutofit fontScale="55000" lnSpcReduction="20000"/>
          </a:bodyPr>
          <a:lstStyle/>
          <a:p>
            <a:r>
              <a:rPr lang="en-US" sz="2400" dirty="0"/>
              <a:t>Cooperative Learning has its roots in long-standing practices of peer tutoring and peer monitoring, traditions that span back hundreds of years. The concept of integrating cooperation systematically into classroom instruction is most commonly associated with early 20th-century American educator John Dewey </a:t>
            </a:r>
          </a:p>
          <a:p>
            <a:r>
              <a:rPr lang="en-US" dirty="0" smtClean="0"/>
              <a:t>In </a:t>
            </a:r>
            <a:r>
              <a:rPr lang="en-US" dirty="0"/>
              <a:t>the United States, Cooperative Learning gained broader attention and development during the 1960s and </a:t>
            </a:r>
            <a:r>
              <a:rPr lang="en-US" dirty="0" smtClean="0"/>
              <a:t>1970s</a:t>
            </a:r>
          </a:p>
          <a:p>
            <a:r>
              <a:rPr lang="en-US" dirty="0" smtClean="0"/>
              <a:t>Educators </a:t>
            </a:r>
            <a:r>
              <a:rPr lang="en-US" dirty="0"/>
              <a:t>at the time were increasingly critical of traditional classroom models, which were typically teacher-centered, encouraged competition over collaboration, and tended to advantage majority students.</a:t>
            </a:r>
            <a:r>
              <a:rPr lang="en-US" dirty="0" smtClean="0"/>
              <a:t> </a:t>
            </a:r>
            <a:endParaRPr lang="en-US" sz="2400" dirty="0"/>
          </a:p>
        </p:txBody>
      </p:sp>
      <p:pic>
        <p:nvPicPr>
          <p:cNvPr id="2052" name="Picture 4" descr="John Dewey, Flourishing, and Buddhism – The Existential Buddh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378249"/>
            <a:ext cx="4087906"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419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5257800" cy="6303336"/>
          </a:xfrm>
        </p:spPr>
        <p:txBody>
          <a:bodyPr>
            <a:normAutofit fontScale="85000" lnSpcReduction="20000"/>
          </a:bodyPr>
          <a:lstStyle/>
          <a:p>
            <a:pPr marL="0" indent="0" algn="ctr">
              <a:buNone/>
            </a:pPr>
            <a:r>
              <a:rPr lang="en-US" dirty="0"/>
              <a:t>There was concern that minority students were at risk of falling behind their higher-achieving peers in such environments. Cooperative Learning emerged as a strategy to address these concerns by aiming to</a:t>
            </a:r>
            <a:r>
              <a:rPr lang="en-US" dirty="0" smtClean="0"/>
              <a:t>:</a:t>
            </a:r>
          </a:p>
          <a:p>
            <a:pPr algn="just"/>
            <a:r>
              <a:rPr lang="en-US" dirty="0" smtClean="0"/>
              <a:t> </a:t>
            </a:r>
            <a:r>
              <a:rPr lang="en-US" dirty="0"/>
              <a:t>Improve academic outcomes for all students, including both gifted and academically challenged learners</a:t>
            </a:r>
          </a:p>
          <a:p>
            <a:pPr algn="just"/>
            <a:r>
              <a:rPr lang="en-US" dirty="0" smtClean="0"/>
              <a:t>Support </a:t>
            </a:r>
            <a:r>
              <a:rPr lang="en-US" dirty="0"/>
              <a:t>teachers in fostering positive student relationships</a:t>
            </a:r>
          </a:p>
          <a:p>
            <a:pPr algn="just"/>
            <a:r>
              <a:rPr lang="en-US" dirty="0" smtClean="0"/>
              <a:t>Provide </a:t>
            </a:r>
            <a:r>
              <a:rPr lang="en-US" dirty="0"/>
              <a:t>students with the social, psychological, and cognitive experiences essential for healthy development</a:t>
            </a:r>
          </a:p>
          <a:p>
            <a:pPr algn="just"/>
            <a:r>
              <a:rPr lang="en-US" dirty="0" smtClean="0"/>
              <a:t>Replace </a:t>
            </a:r>
            <a:r>
              <a:rPr lang="en-US" dirty="0"/>
              <a:t>the competitive structure of conventional classrooms with a collaborative, team-oriented, high-performance model</a:t>
            </a:r>
          </a:p>
          <a:p>
            <a:pPr marL="0" indent="0" algn="just">
              <a:buNone/>
            </a:pPr>
            <a:r>
              <a:rPr lang="en-US" dirty="0"/>
              <a:t>(Johnson, Johnson, and </a:t>
            </a:r>
            <a:r>
              <a:rPr lang="en-US" dirty="0" err="1"/>
              <a:t>Holubec</a:t>
            </a:r>
            <a:r>
              <a:rPr lang="en-US" dirty="0"/>
              <a:t>, 1994, p. 2)</a:t>
            </a:r>
          </a:p>
          <a:p>
            <a:pPr marL="0" indent="0">
              <a:buNone/>
            </a:pPr>
            <a:endParaRPr lang="en-US" dirty="0"/>
          </a:p>
        </p:txBody>
      </p:sp>
      <p:pic>
        <p:nvPicPr>
          <p:cNvPr id="4" name="Picture 2" descr="Cooperative Learning - Planning and Implementation - Thrive Glob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005338"/>
            <a:ext cx="3324225" cy="2597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70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100" dirty="0"/>
              <a:t>Cooperative Language Learning (CLL)</a:t>
            </a:r>
            <a:r>
              <a:rPr lang="en-US" dirty="0"/>
              <a:t/>
            </a:r>
            <a:br>
              <a:rPr lang="en-US" dirty="0"/>
            </a:br>
            <a:endParaRPr lang="en-US" dirty="0"/>
          </a:p>
        </p:txBody>
      </p:sp>
      <p:sp>
        <p:nvSpPr>
          <p:cNvPr id="3" name="Content Placeholder 2"/>
          <p:cNvSpPr>
            <a:spLocks noGrp="1"/>
          </p:cNvSpPr>
          <p:nvPr>
            <p:ph idx="1"/>
          </p:nvPr>
        </p:nvSpPr>
        <p:spPr/>
        <p:txBody>
          <a:bodyPr>
            <a:normAutofit fontScale="77500" lnSpcReduction="20000"/>
          </a:bodyPr>
          <a:lstStyle/>
          <a:p>
            <a:pPr algn="just"/>
            <a:r>
              <a:rPr lang="en-US" dirty="0"/>
              <a:t>CLL is a student-centered approach that encourages interactive learning through structured group activities. Research suggests that cooperative learning strategies enhance engagement, critical thinking, and problem-solving skills </a:t>
            </a:r>
            <a:endParaRPr lang="en-US" dirty="0" smtClean="0"/>
          </a:p>
          <a:p>
            <a:pPr algn="just"/>
            <a:r>
              <a:rPr lang="en-GB" dirty="0"/>
              <a:t>CLL fosters a collaborative environment where students actively participate in discussions, share knowledge, and support each other’s learning.</a:t>
            </a:r>
            <a:endParaRPr lang="en-US" dirty="0"/>
          </a:p>
          <a:p>
            <a:pPr algn="just"/>
            <a:r>
              <a:rPr lang="en-GB" dirty="0"/>
              <a:t>In the field of second language instruction, Cooperative Learning—commonly referred to as Cooperative Language Learning (CLL)—has been widely adopted as a means of fostering communicative interaction within the classroom. </a:t>
            </a:r>
            <a:endParaRPr lang="en-GB" dirty="0" smtClean="0"/>
          </a:p>
          <a:p>
            <a:pPr algn="just"/>
            <a:r>
              <a:rPr lang="en-GB" dirty="0"/>
              <a:t>It is regarded as a natural extension of the principles underlying Communicative Language Teaching and represents a learner-</a:t>
            </a:r>
            <a:r>
              <a:rPr lang="en-GB" dirty="0" err="1"/>
              <a:t>centered</a:t>
            </a:r>
            <a:r>
              <a:rPr lang="en-GB" dirty="0"/>
              <a:t> approach that is considered more beneficial than traditional teacher-led </a:t>
            </a:r>
            <a:r>
              <a:rPr lang="en-GB" dirty="0" smtClean="0"/>
              <a:t>instruction.</a:t>
            </a:r>
            <a:endParaRPr lang="en-US" dirty="0"/>
          </a:p>
        </p:txBody>
      </p:sp>
    </p:spTree>
    <p:extLst>
      <p:ext uri="{BB962C8B-B14F-4D97-AF65-F5344CB8AC3E}">
        <p14:creationId xmlns:p14="http://schemas.microsoft.com/office/powerpoint/2010/main" val="42020130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Opulent</Template>
  <TotalTime>524</TotalTime>
  <Words>1584</Words>
  <Application>Microsoft Office PowerPoint</Application>
  <PresentationFormat>On-screen Show (4:3)</PresentationFormat>
  <Paragraphs>85</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Trebuchet MS</vt:lpstr>
      <vt:lpstr>Wingdings</vt:lpstr>
      <vt:lpstr>Wingdings 2</vt:lpstr>
      <vt:lpstr>Opulent</vt:lpstr>
      <vt:lpstr>PowerPoint Presentation</vt:lpstr>
      <vt:lpstr>PowerPoint Presentation</vt:lpstr>
      <vt:lpstr> </vt:lpstr>
      <vt:lpstr>PowerPoint Presentation</vt:lpstr>
      <vt:lpstr>  The Effectiveness of Cooperative Language Learning in Higher Education </vt:lpstr>
      <vt:lpstr>Definition of Cooperative Language Learning (CLL)  </vt:lpstr>
      <vt:lpstr>History of Cooperative Learning </vt:lpstr>
      <vt:lpstr>PowerPoint Presentation</vt:lpstr>
      <vt:lpstr>Cooperative Language Learning (CLL) </vt:lpstr>
      <vt:lpstr>PowerPoint Presentation</vt:lpstr>
      <vt:lpstr>Benefits of CLL in Higher Education </vt:lpstr>
      <vt:lpstr>PowerPoint Presentation</vt:lpstr>
      <vt:lpstr>Results and Discussion </vt:lpstr>
      <vt:lpstr>PowerPoint Presentation</vt:lpstr>
      <vt:lpstr>Conclusion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s.jortmenadze</dc:creator>
  <cp:lastModifiedBy>BSU</cp:lastModifiedBy>
  <cp:revision>63</cp:revision>
  <dcterms:created xsi:type="dcterms:W3CDTF">2006-08-16T00:00:00Z</dcterms:created>
  <dcterms:modified xsi:type="dcterms:W3CDTF">2025-05-21T12:18:36Z</dcterms:modified>
</cp:coreProperties>
</file>