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52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7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8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31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87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7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70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0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36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8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082A-5226-4E09-A359-4EC893DF7C9E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92CE-21C6-4C1C-9C80-FB258041B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93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500" b="1" dirty="0">
                <a:latin typeface="Sylfaen" panose="010A0502050306030303" pitchFamily="18" charset="0"/>
              </a:rPr>
              <a:t>ელენთის</a:t>
            </a:r>
            <a:r>
              <a:rPr lang="en-US" sz="4500" b="1" dirty="0">
                <a:latin typeface="Sylfaen" panose="010A0502050306030303" pitchFamily="18" charset="0"/>
              </a:rPr>
              <a:t> </a:t>
            </a:r>
            <a:r>
              <a:rPr lang="ka-GE" sz="4500" b="1" dirty="0">
                <a:latin typeface="Sylfaen" panose="010A0502050306030303" pitchFamily="18" charset="0"/>
              </a:rPr>
              <a:t>დიაფრაგმული</a:t>
            </a:r>
            <a:r>
              <a:rPr lang="en-US" sz="4500" b="1" dirty="0">
                <a:latin typeface="Sylfaen" panose="010A0502050306030303" pitchFamily="18" charset="0"/>
              </a:rPr>
              <a:t> </a:t>
            </a:r>
            <a:r>
              <a:rPr lang="ka-GE" sz="4500" b="1" dirty="0">
                <a:latin typeface="Sylfaen" panose="010A0502050306030303" pitchFamily="18" charset="0"/>
              </a:rPr>
              <a:t>ზედაპირი</a:t>
            </a:r>
            <a:endParaRPr lang="ru-RU" sz="4500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783417"/>
            <a:ext cx="5006819" cy="436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556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1142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300" b="1" dirty="0"/>
              <a:t>ღრმა</a:t>
            </a:r>
            <a:r>
              <a:rPr lang="en-US" sz="3300" b="1" dirty="0"/>
              <a:t> </a:t>
            </a:r>
            <a:r>
              <a:rPr lang="ka-GE" sz="3300" b="1" dirty="0"/>
              <a:t>მრგვალი</a:t>
            </a:r>
            <a:r>
              <a:rPr lang="en-US" sz="3300" b="1" dirty="0"/>
              <a:t> </a:t>
            </a:r>
            <a:r>
              <a:rPr lang="ka-GE" sz="3300" b="1" dirty="0"/>
              <a:t>იოგის ჩანაჭდევი </a:t>
            </a:r>
            <a:r>
              <a:rPr lang="en-US" sz="3300" b="1" i="1" dirty="0"/>
              <a:t>(</a:t>
            </a:r>
            <a:r>
              <a:rPr lang="ka-GE" sz="3300" b="1" i="1" dirty="0"/>
              <a:t>ვისცერული ზედაპირი)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en-US" sz="2800" b="1" dirty="0"/>
              <a:t>1. </a:t>
            </a:r>
            <a:r>
              <a:rPr lang="ka-GE" sz="2800" b="1" dirty="0"/>
              <a:t>ღრმა</a:t>
            </a:r>
            <a:r>
              <a:rPr lang="en-US" sz="2800" b="1" dirty="0"/>
              <a:t> </a:t>
            </a:r>
            <a:r>
              <a:rPr lang="ka-GE" sz="2800" b="1" dirty="0"/>
              <a:t>მრგვალი</a:t>
            </a:r>
            <a:r>
              <a:rPr lang="en-US" sz="2800" b="1" dirty="0"/>
              <a:t> </a:t>
            </a:r>
            <a:r>
              <a:rPr lang="ka-GE" sz="2800" b="1" dirty="0"/>
              <a:t>იოგის ჩანაჭდევი </a:t>
            </a:r>
            <a:r>
              <a:rPr lang="en-US" sz="2800" b="1" i="1" dirty="0"/>
              <a:t>(</a:t>
            </a:r>
            <a:r>
              <a:rPr lang="ka-GE" sz="2800" b="1" i="1" dirty="0"/>
              <a:t>ვისცერული ზედაპირი) </a:t>
            </a:r>
            <a:r>
              <a:rPr lang="ka-GE" sz="2800" b="1" dirty="0"/>
              <a:t>მარცხენა წილი</a:t>
            </a:r>
            <a:r>
              <a:rPr lang="en-US" sz="2800" b="1" dirty="0"/>
              <a:t>; </a:t>
            </a:r>
            <a:br>
              <a:rPr lang="en-US" sz="2800" b="1" dirty="0"/>
            </a:br>
            <a:r>
              <a:rPr lang="en-US" sz="2800" b="1" dirty="0"/>
              <a:t>2.</a:t>
            </a:r>
            <a:r>
              <a:rPr lang="ka-GE" sz="2800" b="1" dirty="0"/>
              <a:t> ღვიძლის კუდიანი წილი</a:t>
            </a:r>
            <a:r>
              <a:rPr lang="en-US" sz="2800" b="1" dirty="0"/>
              <a:t>; 3. </a:t>
            </a:r>
            <a:r>
              <a:rPr lang="ka-GE" sz="2800" b="1" dirty="0"/>
              <a:t>ქვედა ღრუ ვენის</a:t>
            </a:r>
            <a:r>
              <a:rPr lang="en-US" sz="2800" b="1" dirty="0"/>
              <a:t> </a:t>
            </a:r>
            <a:r>
              <a:rPr lang="ka-GE" sz="2800" b="1" dirty="0"/>
              <a:t>- ღვიძლის ნაწილი</a:t>
            </a:r>
            <a:r>
              <a:rPr lang="en-US" sz="2800" b="1" dirty="0"/>
              <a:t>; 4. </a:t>
            </a:r>
            <a:r>
              <a:rPr lang="ka-GE" sz="2800" b="1" dirty="0"/>
              <a:t>მარჯვენა წილი</a:t>
            </a:r>
            <a:r>
              <a:rPr lang="en-US" sz="2800" b="1" dirty="0"/>
              <a:t>; 5.</a:t>
            </a:r>
            <a:r>
              <a:rPr lang="ka-GE" sz="2800" b="1" dirty="0"/>
              <a:t> ნაღვლის ბუშტი</a:t>
            </a:r>
            <a:r>
              <a:rPr lang="en-US" sz="2800" b="1" dirty="0"/>
              <a:t>; </a:t>
            </a:r>
            <a:r>
              <a:rPr lang="ka-GE" sz="2800" b="1" dirty="0"/>
              <a:t/>
            </a:r>
            <a:br>
              <a:rPr lang="ka-GE" sz="2800" b="1" dirty="0"/>
            </a:br>
            <a:r>
              <a:rPr lang="en-US" sz="2800" b="1" dirty="0"/>
              <a:t>6.  </a:t>
            </a:r>
            <a:r>
              <a:rPr lang="ka-GE" sz="2800" b="1" dirty="0"/>
              <a:t>ღვიძილს</a:t>
            </a:r>
            <a:r>
              <a:rPr lang="en-US" sz="2800" b="1" dirty="0"/>
              <a:t> </a:t>
            </a:r>
            <a:r>
              <a:rPr lang="ka-GE" sz="2800" b="1" dirty="0"/>
              <a:t>კვადრატული წილი</a:t>
            </a:r>
            <a:r>
              <a:rPr lang="en-US" sz="2800" b="1" dirty="0"/>
              <a:t>; 7. </a:t>
            </a:r>
            <a:r>
              <a:rPr lang="ka-GE" sz="2800" b="1" dirty="0"/>
              <a:t>მრგვალი</a:t>
            </a:r>
            <a:r>
              <a:rPr lang="en-US" sz="2800" b="1" dirty="0"/>
              <a:t> </a:t>
            </a:r>
            <a:r>
              <a:rPr lang="ka-GE" sz="2800" b="1" dirty="0"/>
              <a:t>იოგის ღარი</a:t>
            </a:r>
            <a:r>
              <a:rPr lang="en-US" sz="2800" b="1" dirty="0"/>
              <a:t>; 8. </a:t>
            </a:r>
            <a:r>
              <a:rPr lang="ka-GE" sz="2800" b="1" dirty="0"/>
              <a:t>მრგვალი</a:t>
            </a:r>
            <a:r>
              <a:rPr lang="en-US" sz="2800" b="1" dirty="0"/>
              <a:t> </a:t>
            </a:r>
            <a:r>
              <a:rPr lang="ka-GE" sz="2800" b="1" dirty="0"/>
              <a:t>იოგის ჩანაჭდევი.</a:t>
            </a:r>
            <a:endParaRPr lang="ru-RU" sz="2800" b="1" dirty="0"/>
          </a:p>
        </p:txBody>
      </p:sp>
      <p:pic>
        <p:nvPicPr>
          <p:cNvPr id="3" name="Рисунок 2" descr="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768" y="2511426"/>
            <a:ext cx="6080613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976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ka-GE" sz="4000" b="1" dirty="0">
                <a:latin typeface="Sylfaen" panose="010A0502050306030303" pitchFamily="18" charset="0"/>
              </a:rPr>
              <a:t>მრგვალი იოგის ღარის კიდეები დაკავშირებულია ერთმანეთთან შემაერთებელქსოვილოვანი ხიდაკებით</a:t>
            </a:r>
            <a:endParaRPr lang="ru-RU" sz="40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717" y="2042480"/>
            <a:ext cx="5500565" cy="4009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622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637692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მრგვალი იოგის ღარის</a:t>
            </a:r>
            <a:r>
              <a:rPr lang="en-US" sz="3000" b="1" dirty="0"/>
              <a:t> </a:t>
            </a:r>
            <a:r>
              <a:rPr lang="ka-GE" sz="3000" b="1" dirty="0"/>
              <a:t>კიდეები</a:t>
            </a:r>
            <a:r>
              <a:rPr lang="en-US" sz="3000" b="1" dirty="0"/>
              <a:t> </a:t>
            </a:r>
            <a:r>
              <a:rPr lang="ka-GE" sz="3000" b="1" dirty="0"/>
              <a:t>დაკავშირებულია</a:t>
            </a:r>
            <a:r>
              <a:rPr lang="en-US" sz="3000" b="1" dirty="0"/>
              <a:t> </a:t>
            </a:r>
            <a:r>
              <a:rPr lang="ka-GE" sz="3000" b="1" dirty="0"/>
              <a:t>ერთმანეთთან შემაერთებელქსოვილოვანი ხიდაკით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en-US" sz="2500" b="1" dirty="0"/>
              <a:t>1. </a:t>
            </a:r>
            <a:r>
              <a:rPr lang="ka-GE" sz="2500" b="1" dirty="0"/>
              <a:t>მარცხენა წილი</a:t>
            </a:r>
            <a:r>
              <a:rPr lang="en-US" sz="2500" b="1" dirty="0"/>
              <a:t>; 2. </a:t>
            </a:r>
            <a:r>
              <a:rPr lang="ka-GE" sz="2500" b="1" dirty="0"/>
              <a:t>ვენური იოგი</a:t>
            </a:r>
            <a:r>
              <a:rPr lang="en-US" sz="2500" b="1" dirty="0"/>
              <a:t>; 3. </a:t>
            </a:r>
            <a:r>
              <a:rPr lang="ka-GE" sz="2500" b="1" dirty="0"/>
              <a:t>კუდიანი წილი</a:t>
            </a:r>
            <a:r>
              <a:rPr lang="en-US" sz="2500" b="1" dirty="0"/>
              <a:t>; 4. </a:t>
            </a:r>
            <a:r>
              <a:rPr lang="ka-GE" sz="2500" b="1" dirty="0"/>
              <a:t>მარჯვენა წილი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5. </a:t>
            </a:r>
            <a:r>
              <a:rPr lang="ka-GE" sz="2500" b="1" dirty="0"/>
              <a:t>ნაღვლის ბუშტი</a:t>
            </a:r>
            <a:r>
              <a:rPr lang="en-US" sz="2500" b="1" dirty="0"/>
              <a:t>; 6. </a:t>
            </a:r>
            <a:r>
              <a:rPr lang="ka-GE" sz="2500" b="1" dirty="0"/>
              <a:t>კვადრატული წილი</a:t>
            </a:r>
            <a:r>
              <a:rPr lang="en-US" sz="2500" b="1" dirty="0"/>
              <a:t>; 7. </a:t>
            </a:r>
            <a:r>
              <a:rPr lang="ka-GE" sz="2500" b="1" dirty="0"/>
              <a:t>მრგვალი იოგი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8.</a:t>
            </a:r>
            <a:r>
              <a:rPr lang="ka-GE" sz="2500" b="1" dirty="0"/>
              <a:t> შემაერთებელქსოვილოვანი ხიდაკი</a:t>
            </a:r>
            <a:r>
              <a:rPr lang="en-US" sz="2500" b="1" dirty="0"/>
              <a:t>; 9. </a:t>
            </a:r>
            <a:r>
              <a:rPr lang="ka-GE" sz="2500" b="1" dirty="0"/>
              <a:t>ღვიძლის კარი</a:t>
            </a:r>
            <a:r>
              <a:rPr lang="en-US" sz="2500" b="1" dirty="0"/>
              <a:t>.</a:t>
            </a:r>
            <a:endParaRPr lang="ru-RU" sz="2500" b="1" dirty="0"/>
          </a:p>
        </p:txBody>
      </p:sp>
      <p:pic>
        <p:nvPicPr>
          <p:cNvPr id="3" name="Рисунок 2" descr="1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036" y="2637691"/>
            <a:ext cx="5569927" cy="422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788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62249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მრგვალი</a:t>
            </a:r>
            <a:r>
              <a:rPr lang="en-US" sz="3000" b="1" dirty="0"/>
              <a:t> </a:t>
            </a:r>
            <a:r>
              <a:rPr lang="ka-GE" sz="3000" b="1" dirty="0"/>
              <a:t>იოგის</a:t>
            </a:r>
            <a:r>
              <a:rPr lang="en-US" sz="3000" b="1" dirty="0"/>
              <a:t> </a:t>
            </a:r>
            <a:r>
              <a:rPr lang="ka-GE" sz="3000" b="1" dirty="0"/>
              <a:t>ღარის</a:t>
            </a:r>
            <a:r>
              <a:rPr lang="en-US" sz="3000" b="1" dirty="0"/>
              <a:t> </a:t>
            </a:r>
            <a:r>
              <a:rPr lang="ka-GE" sz="3000" b="1" dirty="0"/>
              <a:t>ანატომიური</a:t>
            </a:r>
            <a:r>
              <a:rPr lang="en-US" sz="3000" b="1" dirty="0"/>
              <a:t> </a:t>
            </a:r>
            <a:r>
              <a:rPr lang="ka-GE" sz="3000" b="1" dirty="0"/>
              <a:t>ცვალებადობის</a:t>
            </a:r>
            <a:r>
              <a:rPr lang="en-US" sz="3000" b="1" dirty="0"/>
              <a:t> </a:t>
            </a:r>
            <a:r>
              <a:rPr lang="ka-GE" sz="3000" b="1" dirty="0"/>
              <a:t>ფორმები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500" b="1" dirty="0"/>
              <a:t>1. </a:t>
            </a:r>
            <a:r>
              <a:rPr lang="ka-GE" sz="2500" b="1" dirty="0"/>
              <a:t>თავისუფალი</a:t>
            </a:r>
            <a:r>
              <a:rPr lang="en-US" sz="2500" b="1" dirty="0"/>
              <a:t>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მრგვალი</a:t>
            </a:r>
            <a:r>
              <a:rPr lang="en-US" sz="2500" b="1" dirty="0"/>
              <a:t> </a:t>
            </a:r>
            <a:r>
              <a:rPr lang="ka-GE" sz="2500" b="1" dirty="0"/>
              <a:t>იოგის</a:t>
            </a:r>
            <a:r>
              <a:rPr lang="en-US" sz="2500" b="1" dirty="0"/>
              <a:t> </a:t>
            </a:r>
            <a:r>
              <a:rPr lang="ka-GE" sz="2500" b="1" dirty="0"/>
              <a:t>ღარი</a:t>
            </a:r>
            <a:r>
              <a:rPr lang="en-US" sz="2500" b="1" dirty="0"/>
              <a:t>; 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en-US" sz="2500" b="1" dirty="0"/>
              <a:t>2.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მრგვალი</a:t>
            </a:r>
            <a:r>
              <a:rPr lang="en-US" sz="2500" b="1" dirty="0"/>
              <a:t> </a:t>
            </a:r>
            <a:r>
              <a:rPr lang="ka-GE" sz="2500" b="1" dirty="0"/>
              <a:t>იოგის</a:t>
            </a:r>
            <a:r>
              <a:rPr lang="en-US" sz="2500" b="1" dirty="0"/>
              <a:t> </a:t>
            </a:r>
            <a:r>
              <a:rPr lang="ka-GE" sz="2500" b="1" dirty="0"/>
              <a:t>ღარი</a:t>
            </a:r>
            <a:r>
              <a:rPr lang="en-US" sz="2500" b="1" dirty="0"/>
              <a:t> </a:t>
            </a:r>
            <a:r>
              <a:rPr lang="ka-GE" sz="2500" b="1" dirty="0"/>
              <a:t>პარენქიმული ხიდაკით</a:t>
            </a:r>
            <a:r>
              <a:rPr lang="en-US" sz="2500" b="1" dirty="0"/>
              <a:t>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en-US" sz="2500" b="1" dirty="0"/>
              <a:t>3.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მრგვალი</a:t>
            </a:r>
            <a:r>
              <a:rPr lang="en-US" sz="2500" b="1" dirty="0"/>
              <a:t> </a:t>
            </a:r>
            <a:r>
              <a:rPr lang="ka-GE" sz="2500" b="1" dirty="0"/>
              <a:t>იოგის</a:t>
            </a:r>
            <a:r>
              <a:rPr lang="en-US" sz="2500" b="1" dirty="0"/>
              <a:t> </a:t>
            </a:r>
            <a:r>
              <a:rPr lang="ka-GE" sz="2500" b="1" dirty="0"/>
              <a:t>ღარი შემაერთებელქსოვილოვანი ხიდაკით</a:t>
            </a:r>
            <a:r>
              <a:rPr lang="en-US" sz="2500" b="1" dirty="0"/>
              <a:t>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en-US" sz="2500" b="1" dirty="0"/>
              <a:t>4.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მრგვალი</a:t>
            </a:r>
            <a:r>
              <a:rPr lang="en-US" sz="2500" b="1" dirty="0"/>
              <a:t> </a:t>
            </a:r>
            <a:r>
              <a:rPr lang="ka-GE" sz="2500" b="1" dirty="0"/>
              <a:t>იოგის</a:t>
            </a:r>
            <a:r>
              <a:rPr lang="en-US" sz="2500" b="1" dirty="0"/>
              <a:t> </a:t>
            </a:r>
            <a:r>
              <a:rPr lang="ka-GE" sz="2500" b="1" dirty="0"/>
              <a:t>ღარის ღრმა</a:t>
            </a:r>
            <a:r>
              <a:rPr lang="en-US" sz="2500" b="1" dirty="0"/>
              <a:t> </a:t>
            </a:r>
            <a:r>
              <a:rPr lang="ka-GE" sz="2500" b="1" dirty="0"/>
              <a:t>ჩანაჭდევი</a:t>
            </a:r>
            <a:r>
              <a:rPr lang="en-US" sz="2500" b="1" dirty="0"/>
              <a:t>.</a:t>
            </a:r>
            <a:endParaRPr lang="ru-RU" sz="1800" b="1" dirty="0"/>
          </a:p>
        </p:txBody>
      </p:sp>
      <p:pic>
        <p:nvPicPr>
          <p:cNvPr id="3" name="Рисунок 2" descr="8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98" y="2762250"/>
            <a:ext cx="10206404" cy="344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781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86024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/>
              <a:t>დამატებითი ღარი წარმოადგენს</a:t>
            </a:r>
            <a:r>
              <a:rPr lang="en-US" sz="3000" b="1" dirty="0"/>
              <a:t> </a:t>
            </a:r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განივი</a:t>
            </a:r>
            <a:r>
              <a:rPr lang="en-US" sz="3000" b="1" dirty="0"/>
              <a:t> </a:t>
            </a:r>
            <a:r>
              <a:rPr lang="ka-GE" sz="3000" b="1" dirty="0"/>
              <a:t>ღარის</a:t>
            </a:r>
            <a:r>
              <a:rPr lang="en-US" sz="3000" b="1" dirty="0"/>
              <a:t> </a:t>
            </a:r>
            <a:r>
              <a:rPr lang="ka-GE" sz="3000" b="1" dirty="0"/>
              <a:t>გაგრძელებას</a:t>
            </a:r>
            <a:r>
              <a:rPr lang="en-US" sz="3000" b="1" dirty="0"/>
              <a:t> </a:t>
            </a:r>
            <a:r>
              <a:rPr lang="ka-GE" sz="3000" b="1" dirty="0"/>
              <a:t>მარჯვნივ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2500" b="1" dirty="0"/>
              <a:t>1. </a:t>
            </a:r>
            <a:r>
              <a:rPr lang="ka-GE" sz="2500" b="1" dirty="0"/>
              <a:t>მარცხენა წილი</a:t>
            </a:r>
            <a:r>
              <a:rPr lang="en-US" sz="2500" b="1" dirty="0"/>
              <a:t>; 2. </a:t>
            </a:r>
            <a:r>
              <a:rPr lang="ka-GE" sz="2500" b="1" dirty="0"/>
              <a:t>კუდიანი წილი</a:t>
            </a:r>
            <a:r>
              <a:rPr lang="en-US" sz="2500" b="1" dirty="0"/>
              <a:t>; 3. </a:t>
            </a:r>
            <a:r>
              <a:rPr lang="ka-GE" sz="2500" b="1" dirty="0"/>
              <a:t>ქვემო ღრუ</a:t>
            </a:r>
            <a:r>
              <a:rPr lang="en-US" sz="2500" b="1" dirty="0"/>
              <a:t> </a:t>
            </a:r>
            <a:r>
              <a:rPr lang="ka-GE" sz="2500" b="1" dirty="0"/>
              <a:t>ვენის</a:t>
            </a:r>
            <a:r>
              <a:rPr lang="en-US" sz="2500" b="1" dirty="0"/>
              <a:t>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ნაწილი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4. </a:t>
            </a:r>
            <a:r>
              <a:rPr lang="ka-GE" sz="2500" b="1" dirty="0"/>
              <a:t>მარჯვენა წილი</a:t>
            </a:r>
            <a:r>
              <a:rPr lang="en-US" sz="2500" b="1" dirty="0"/>
              <a:t>; 5. </a:t>
            </a:r>
            <a:r>
              <a:rPr lang="ka-GE" sz="2500" b="1" dirty="0"/>
              <a:t>მარჯვენა</a:t>
            </a:r>
            <a:r>
              <a:rPr lang="en-US" sz="2500" b="1" dirty="0"/>
              <a:t> </a:t>
            </a:r>
            <a:r>
              <a:rPr lang="ka-GE" sz="2500" b="1" dirty="0"/>
              <a:t>დამატებითი</a:t>
            </a:r>
            <a:r>
              <a:rPr lang="en-US" sz="2500" b="1" dirty="0"/>
              <a:t> </a:t>
            </a:r>
            <a:r>
              <a:rPr lang="ka-GE" sz="2500" b="1" dirty="0"/>
              <a:t>ღარი</a:t>
            </a:r>
            <a:r>
              <a:rPr lang="en-US" sz="2500" b="1" dirty="0"/>
              <a:t>; 6. </a:t>
            </a:r>
            <a:r>
              <a:rPr lang="ka-GE" sz="2500" b="1" dirty="0"/>
              <a:t>ნაღვლის ბუშტი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7. </a:t>
            </a:r>
            <a:r>
              <a:rPr lang="ka-GE" sz="2500" b="1" dirty="0"/>
              <a:t>კვადრატული წილი</a:t>
            </a:r>
            <a:r>
              <a:rPr lang="en-US" sz="2500" b="1" dirty="0"/>
              <a:t>; 8. </a:t>
            </a:r>
            <a:r>
              <a:rPr lang="ka-GE" sz="2500" b="1" dirty="0"/>
              <a:t>მრგვალი იოგის ღარი</a:t>
            </a:r>
            <a:r>
              <a:rPr lang="en-US" sz="2500" b="1" dirty="0"/>
              <a:t>; 9. </a:t>
            </a:r>
            <a:r>
              <a:rPr lang="ka-GE" sz="2500" b="1" dirty="0"/>
              <a:t>მრგვალი იოგი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10.</a:t>
            </a:r>
            <a:r>
              <a:rPr lang="ka-GE" sz="2500" b="1" dirty="0"/>
              <a:t> ღვიძლის კარი</a:t>
            </a:r>
            <a:r>
              <a:rPr lang="en-US" sz="2500" b="1" dirty="0"/>
              <a:t>.</a:t>
            </a:r>
            <a:endParaRPr lang="ru-RU" sz="2500" b="1" dirty="0"/>
          </a:p>
        </p:txBody>
      </p:sp>
      <p:pic>
        <p:nvPicPr>
          <p:cNvPr id="3" name="Рисунок 2" descr="1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252" y="2486025"/>
            <a:ext cx="5757496" cy="437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017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57449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კარის ანატომიური</a:t>
            </a:r>
            <a:r>
              <a:rPr lang="en-US" sz="3000" b="1" dirty="0"/>
              <a:t> </a:t>
            </a:r>
            <a:r>
              <a:rPr lang="ka-GE" sz="3000" b="1" dirty="0"/>
              <a:t>ცვალებადობის</a:t>
            </a:r>
            <a:r>
              <a:rPr lang="en-US" sz="3000" b="1" dirty="0"/>
              <a:t> </a:t>
            </a:r>
            <a:r>
              <a:rPr lang="ka-GE" sz="3000" b="1" dirty="0"/>
              <a:t>ფორმები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en-US" sz="2500" b="1" dirty="0"/>
              <a:t>1. </a:t>
            </a:r>
            <a:r>
              <a:rPr lang="ka-GE" sz="2500" b="1" dirty="0"/>
              <a:t>ღვიძლის განიერი კარი</a:t>
            </a:r>
            <a:r>
              <a:rPr lang="en-US" sz="2500" b="1" dirty="0"/>
              <a:t>; </a:t>
            </a:r>
            <a:br>
              <a:rPr lang="en-US" sz="2500" b="1" dirty="0"/>
            </a:br>
            <a:r>
              <a:rPr lang="en-US" sz="2500" b="1" dirty="0"/>
              <a:t>2.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კარის</a:t>
            </a:r>
            <a:r>
              <a:rPr lang="en-US" sz="2500" b="1" dirty="0"/>
              <a:t> </a:t>
            </a:r>
            <a:r>
              <a:rPr lang="ka-GE" sz="2500" b="1" dirty="0"/>
              <a:t>გარდამავალი ფორმა</a:t>
            </a:r>
            <a:r>
              <a:rPr lang="en-US" sz="2500" b="1" dirty="0"/>
              <a:t> </a:t>
            </a:r>
            <a:r>
              <a:rPr lang="en-US" sz="2500" b="1" i="1" dirty="0"/>
              <a:t>(</a:t>
            </a:r>
            <a:r>
              <a:rPr lang="ka-GE" sz="2500" b="1" i="1" dirty="0"/>
              <a:t>ტიპი</a:t>
            </a:r>
            <a:r>
              <a:rPr lang="en-US" sz="2500" b="1" i="1" dirty="0"/>
              <a:t> 1); </a:t>
            </a:r>
            <a:r>
              <a:rPr lang="ka-GE" sz="2500" b="1" i="1" dirty="0"/>
              <a:t/>
            </a:r>
            <a:br>
              <a:rPr lang="ka-GE" sz="2500" b="1" i="1" dirty="0"/>
            </a:br>
            <a:r>
              <a:rPr lang="en-US" sz="2500" b="1" dirty="0"/>
              <a:t>3.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კარის</a:t>
            </a:r>
            <a:r>
              <a:rPr lang="en-US" sz="2500" b="1" dirty="0"/>
              <a:t> </a:t>
            </a:r>
            <a:r>
              <a:rPr lang="ka-GE" sz="2500" b="1" dirty="0"/>
              <a:t>გარდამავალი ფორმა</a:t>
            </a:r>
            <a:r>
              <a:rPr lang="en-US" sz="2500" b="1" dirty="0"/>
              <a:t> </a:t>
            </a:r>
            <a:r>
              <a:rPr lang="en-US" sz="2500" b="1" i="1" dirty="0"/>
              <a:t>(</a:t>
            </a:r>
            <a:r>
              <a:rPr lang="ka-GE" sz="2500" b="1" i="1" dirty="0"/>
              <a:t>ტიპი</a:t>
            </a:r>
            <a:r>
              <a:rPr lang="en-US" sz="2500" b="1" i="1" dirty="0"/>
              <a:t> </a:t>
            </a:r>
            <a:r>
              <a:rPr lang="ka-GE" sz="2500" b="1" i="1" dirty="0"/>
              <a:t>2</a:t>
            </a:r>
            <a:r>
              <a:rPr lang="en-US" sz="2500" b="1" i="1" dirty="0"/>
              <a:t>); </a:t>
            </a:r>
            <a:br>
              <a:rPr lang="en-US" sz="2500" b="1" i="1" dirty="0"/>
            </a:br>
            <a:r>
              <a:rPr lang="en-US" sz="2500" b="1" dirty="0"/>
              <a:t>4.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ვიწრო</a:t>
            </a:r>
            <a:r>
              <a:rPr lang="en-US" sz="2500" b="1" dirty="0"/>
              <a:t> </a:t>
            </a:r>
            <a:r>
              <a:rPr lang="ka-GE" sz="2500" b="1" dirty="0"/>
              <a:t>კარი.</a:t>
            </a:r>
            <a:endParaRPr lang="ru-RU" sz="2500" b="1" dirty="0"/>
          </a:p>
        </p:txBody>
      </p:sp>
      <p:pic>
        <p:nvPicPr>
          <p:cNvPr id="3" name="Рисунок 2" descr="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457450"/>
            <a:ext cx="9829800" cy="3631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612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85998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latin typeface="Sylfaen" panose="010A0502050306030303" pitchFamily="18" charset="0"/>
              </a:rPr>
              <a:t>ღვიძლის</a:t>
            </a:r>
            <a:r>
              <a:rPr lang="en-US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განიერი</a:t>
            </a:r>
            <a:r>
              <a:rPr lang="en-US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კარი</a:t>
            </a:r>
            <a:r>
              <a:rPr lang="ru-RU" sz="1400" b="1" dirty="0">
                <a:latin typeface="Sylfaen" panose="010A0502050306030303" pitchFamily="18" charset="0"/>
              </a:rPr>
              <a:t/>
            </a:r>
            <a:br>
              <a:rPr lang="ru-RU" sz="1400" b="1" dirty="0">
                <a:latin typeface="Sylfaen" panose="010A0502050306030303" pitchFamily="18" charset="0"/>
              </a:rPr>
            </a:br>
            <a:r>
              <a:rPr lang="en-US" sz="2500" b="1" dirty="0">
                <a:latin typeface="Sylfaen" panose="010A0502050306030303" pitchFamily="18" charset="0"/>
              </a:rPr>
              <a:t>1. </a:t>
            </a:r>
            <a:r>
              <a:rPr lang="ka-GE" sz="2500" b="1" dirty="0">
                <a:latin typeface="Sylfaen" panose="010A0502050306030303" pitchFamily="18" charset="0"/>
              </a:rPr>
              <a:t>მარცხენა წილი</a:t>
            </a:r>
            <a:r>
              <a:rPr lang="en-US" sz="2500" b="1" dirty="0">
                <a:latin typeface="Sylfaen" panose="010A0502050306030303" pitchFamily="18" charset="0"/>
              </a:rPr>
              <a:t>; 2. </a:t>
            </a:r>
            <a:r>
              <a:rPr lang="ka-GE" sz="2500" b="1" dirty="0">
                <a:latin typeface="Sylfaen" panose="010A0502050306030303" pitchFamily="18" charset="0"/>
              </a:rPr>
              <a:t>ვენური იოგის ღარი </a:t>
            </a:r>
            <a:r>
              <a:rPr lang="en-US" sz="2500" b="1" dirty="0">
                <a:latin typeface="Sylfaen" panose="010A0502050306030303" pitchFamily="18" charset="0"/>
              </a:rPr>
              <a:t>3. </a:t>
            </a:r>
            <a:r>
              <a:rPr lang="ka-GE" sz="2500" b="1" dirty="0">
                <a:latin typeface="Sylfaen" panose="010A0502050306030303" pitchFamily="18" charset="0"/>
              </a:rPr>
              <a:t>კუდიანი წილი</a:t>
            </a:r>
            <a:r>
              <a:rPr lang="en-US" sz="2500" b="1" dirty="0">
                <a:latin typeface="Sylfaen" panose="010A0502050306030303" pitchFamily="18" charset="0"/>
              </a:rPr>
              <a:t>; </a:t>
            </a:r>
            <a:r>
              <a:rPr lang="ka-GE" sz="2500" b="1" dirty="0">
                <a:latin typeface="Sylfaen" panose="010A0502050306030303" pitchFamily="18" charset="0"/>
              </a:rPr>
              <a:t/>
            </a:r>
            <a:br>
              <a:rPr lang="ka-GE" sz="2500" b="1" dirty="0">
                <a:latin typeface="Sylfaen" panose="010A0502050306030303" pitchFamily="18" charset="0"/>
              </a:rPr>
            </a:br>
            <a:r>
              <a:rPr lang="en-US" sz="2500" b="1" dirty="0">
                <a:latin typeface="Sylfaen" panose="010A0502050306030303" pitchFamily="18" charset="0"/>
              </a:rPr>
              <a:t>4. </a:t>
            </a:r>
            <a:r>
              <a:rPr lang="ka-GE" sz="2500" b="1" dirty="0">
                <a:latin typeface="Sylfaen" panose="010A0502050306030303" pitchFamily="18" charset="0"/>
              </a:rPr>
              <a:t>ქვემო ღრუ</a:t>
            </a:r>
            <a:r>
              <a:rPr lang="en-US" sz="2500" b="1" dirty="0">
                <a:latin typeface="Sylfaen" panose="010A0502050306030303" pitchFamily="18" charset="0"/>
              </a:rPr>
              <a:t> </a:t>
            </a:r>
            <a:r>
              <a:rPr lang="ka-GE" sz="2500" b="1" dirty="0">
                <a:latin typeface="Sylfaen" panose="010A0502050306030303" pitchFamily="18" charset="0"/>
              </a:rPr>
              <a:t>ვენის -</a:t>
            </a:r>
            <a:r>
              <a:rPr lang="en-US" sz="2500" b="1" dirty="0">
                <a:latin typeface="Sylfaen" panose="010A0502050306030303" pitchFamily="18" charset="0"/>
              </a:rPr>
              <a:t> </a:t>
            </a:r>
            <a:r>
              <a:rPr lang="ka-GE" sz="2500" b="1" dirty="0">
                <a:latin typeface="Sylfaen" panose="010A0502050306030303" pitchFamily="18" charset="0"/>
              </a:rPr>
              <a:t>ღვიძლის ნაწილი</a:t>
            </a:r>
            <a:r>
              <a:rPr lang="en-US" sz="2500" b="1" dirty="0">
                <a:latin typeface="Sylfaen" panose="010A0502050306030303" pitchFamily="18" charset="0"/>
              </a:rPr>
              <a:t>; 5.</a:t>
            </a:r>
            <a:r>
              <a:rPr lang="ka-GE" sz="2500" b="1" dirty="0">
                <a:latin typeface="Sylfaen" panose="010A0502050306030303" pitchFamily="18" charset="0"/>
              </a:rPr>
              <a:t> მარჯვენა წილი</a:t>
            </a:r>
            <a:r>
              <a:rPr lang="en-US" sz="2500" b="1" dirty="0">
                <a:latin typeface="Sylfaen" panose="010A0502050306030303" pitchFamily="18" charset="0"/>
              </a:rPr>
              <a:t>; </a:t>
            </a:r>
            <a:r>
              <a:rPr lang="ka-GE" sz="2500" b="1" dirty="0">
                <a:latin typeface="Sylfaen" panose="010A0502050306030303" pitchFamily="18" charset="0"/>
              </a:rPr>
              <a:t/>
            </a:r>
            <a:br>
              <a:rPr lang="ka-GE" sz="2500" b="1" dirty="0">
                <a:latin typeface="Sylfaen" panose="010A0502050306030303" pitchFamily="18" charset="0"/>
              </a:rPr>
            </a:br>
            <a:r>
              <a:rPr lang="en-US" sz="2500" b="1" dirty="0">
                <a:latin typeface="Sylfaen" panose="010A0502050306030303" pitchFamily="18" charset="0"/>
              </a:rPr>
              <a:t>6. </a:t>
            </a:r>
            <a:r>
              <a:rPr lang="ka-GE" sz="2500" b="1" dirty="0"/>
              <a:t>მარჯვენა დამატებითი ღარი</a:t>
            </a:r>
            <a:r>
              <a:rPr lang="en-US" sz="2500" b="1" dirty="0">
                <a:latin typeface="Sylfaen" panose="010A0502050306030303" pitchFamily="18" charset="0"/>
              </a:rPr>
              <a:t>; 7. </a:t>
            </a:r>
            <a:r>
              <a:rPr lang="ka-GE" sz="2500" b="1" dirty="0">
                <a:latin typeface="Sylfaen" panose="010A0502050306030303" pitchFamily="18" charset="0"/>
              </a:rPr>
              <a:t>ნაღვლის ბუშტი</a:t>
            </a:r>
            <a:r>
              <a:rPr lang="en-US" sz="2500" b="1" dirty="0">
                <a:latin typeface="Sylfaen" panose="010A0502050306030303" pitchFamily="18" charset="0"/>
              </a:rPr>
              <a:t>; 8. </a:t>
            </a:r>
            <a:r>
              <a:rPr lang="ka-GE" sz="2500" b="1" dirty="0">
                <a:latin typeface="Sylfaen" panose="010A0502050306030303" pitchFamily="18" charset="0"/>
              </a:rPr>
              <a:t>კვადრატული წილი</a:t>
            </a:r>
            <a:r>
              <a:rPr lang="en-US" sz="2500" b="1" dirty="0">
                <a:latin typeface="Sylfaen" panose="010A0502050306030303" pitchFamily="18" charset="0"/>
              </a:rPr>
              <a:t>; </a:t>
            </a:r>
            <a:r>
              <a:rPr lang="ka-GE" sz="2500" b="1" dirty="0">
                <a:latin typeface="Sylfaen" panose="010A0502050306030303" pitchFamily="18" charset="0"/>
              </a:rPr>
              <a:t/>
            </a:r>
            <a:br>
              <a:rPr lang="ka-GE" sz="2500" b="1" dirty="0">
                <a:latin typeface="Sylfaen" panose="010A0502050306030303" pitchFamily="18" charset="0"/>
              </a:rPr>
            </a:br>
            <a:r>
              <a:rPr lang="en-US" sz="2500" b="1" dirty="0">
                <a:latin typeface="Sylfaen" panose="010A0502050306030303" pitchFamily="18" charset="0"/>
              </a:rPr>
              <a:t>9. </a:t>
            </a:r>
            <a:r>
              <a:rPr lang="ka-GE" sz="2500" b="1" dirty="0">
                <a:latin typeface="Sylfaen" panose="010A0502050306030303" pitchFamily="18" charset="0"/>
              </a:rPr>
              <a:t>მრგვალი იოგი</a:t>
            </a:r>
            <a:r>
              <a:rPr lang="en-US" sz="2500" b="1" dirty="0">
                <a:latin typeface="Sylfaen" panose="010A0502050306030303" pitchFamily="18" charset="0"/>
              </a:rPr>
              <a:t>; </a:t>
            </a:r>
            <a:r>
              <a:rPr lang="ka-GE" sz="2500" b="1" dirty="0">
                <a:latin typeface="Sylfaen" panose="010A0502050306030303" pitchFamily="18" charset="0"/>
              </a:rPr>
              <a:t/>
            </a:r>
            <a:br>
              <a:rPr lang="ka-GE" sz="2500" b="1" dirty="0">
                <a:latin typeface="Sylfaen" panose="010A0502050306030303" pitchFamily="18" charset="0"/>
              </a:rPr>
            </a:br>
            <a:r>
              <a:rPr lang="en-US" sz="2500" b="1" dirty="0">
                <a:latin typeface="Sylfaen" panose="010A0502050306030303" pitchFamily="18" charset="0"/>
              </a:rPr>
              <a:t>10. </a:t>
            </a:r>
            <a:r>
              <a:rPr lang="ka-GE" sz="2500" b="1" dirty="0">
                <a:latin typeface="Sylfaen" panose="010A0502050306030303" pitchFamily="18" charset="0"/>
              </a:rPr>
              <a:t>ღვიძლ-თორმეტგოჯა იოგის</a:t>
            </a:r>
            <a:r>
              <a:rPr lang="en-US" sz="2500" b="1" dirty="0">
                <a:latin typeface="Sylfaen" panose="010A0502050306030303" pitchFamily="18" charset="0"/>
              </a:rPr>
              <a:t> </a:t>
            </a:r>
            <a:r>
              <a:rPr lang="ka-GE" sz="2500" b="1" dirty="0">
                <a:latin typeface="Sylfaen" panose="010A0502050306030303" pitchFamily="18" charset="0"/>
              </a:rPr>
              <a:t>- ღვიძლის ნაწილი</a:t>
            </a:r>
            <a:r>
              <a:rPr lang="en-US" sz="2500" b="1" dirty="0">
                <a:latin typeface="Sylfaen" panose="010A0502050306030303" pitchFamily="18" charset="0"/>
              </a:rPr>
              <a:t>.</a:t>
            </a:r>
            <a:endParaRPr lang="ru-RU" sz="25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738" y="2285999"/>
            <a:ext cx="7174523" cy="4407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891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48277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ვიწრო</a:t>
            </a:r>
            <a:r>
              <a:rPr lang="en-US" sz="3000" b="1" dirty="0"/>
              <a:t> </a:t>
            </a:r>
            <a:r>
              <a:rPr lang="ka-GE" sz="3000" b="1" dirty="0"/>
              <a:t>კარი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500" b="1" dirty="0"/>
              <a:t>1. </a:t>
            </a:r>
            <a:r>
              <a:rPr lang="ka-GE" sz="2500" b="1" dirty="0"/>
              <a:t>მარცხენა წილი</a:t>
            </a:r>
            <a:r>
              <a:rPr lang="en-US" sz="2500" b="1" dirty="0"/>
              <a:t>; 2. </a:t>
            </a:r>
            <a:r>
              <a:rPr lang="ka-GE" sz="2500" b="1" dirty="0"/>
              <a:t>ვენური იოგის ღარი</a:t>
            </a:r>
            <a:r>
              <a:rPr lang="en-US" sz="2500" b="1" dirty="0"/>
              <a:t>; 3. </a:t>
            </a:r>
            <a:r>
              <a:rPr lang="ka-GE" sz="2500" b="1" dirty="0"/>
              <a:t>კუდიანი წილი</a:t>
            </a:r>
            <a:r>
              <a:rPr lang="en-US" sz="2500" b="1" dirty="0"/>
              <a:t>; 4. </a:t>
            </a:r>
            <a:r>
              <a:rPr lang="ka-GE" sz="2500" b="1" dirty="0"/>
              <a:t>მარჯვენა წილი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5.</a:t>
            </a:r>
            <a:r>
              <a:rPr lang="ka-GE" sz="2500" b="1" dirty="0"/>
              <a:t> ნაღვლის ბუშტი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6. </a:t>
            </a:r>
            <a:r>
              <a:rPr lang="ka-GE" sz="2500" b="1" dirty="0"/>
              <a:t>კვადრატული წილი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7.</a:t>
            </a:r>
            <a:r>
              <a:rPr lang="ka-GE" sz="2500" b="1" dirty="0"/>
              <a:t> პარენქიმული </a:t>
            </a:r>
            <a:r>
              <a:rPr lang="ka-GE" sz="2500" b="1" dirty="0" err="1"/>
              <a:t>ხიდაკები</a:t>
            </a:r>
            <a:r>
              <a:rPr lang="en-US" sz="2500" b="1" dirty="0"/>
              <a:t>; 8. </a:t>
            </a:r>
            <a:r>
              <a:rPr lang="ka-GE" sz="2500" b="1" dirty="0"/>
              <a:t>მრგვალი იოგი</a:t>
            </a:r>
            <a:r>
              <a:rPr lang="en-US" sz="2500" b="1" dirty="0"/>
              <a:t>; 9. </a:t>
            </a:r>
            <a:r>
              <a:rPr lang="ka-GE" sz="2500" b="1" dirty="0"/>
              <a:t>ღვიძლ-თორმეტგოჯა იოგის</a:t>
            </a:r>
            <a:r>
              <a:rPr lang="en-US" sz="2500" b="1" dirty="0"/>
              <a:t> </a:t>
            </a:r>
            <a:r>
              <a:rPr lang="ka-GE" sz="2500" b="1" dirty="0"/>
              <a:t>- ღვიძლის ნაწილი.</a:t>
            </a:r>
            <a:endParaRPr lang="ru-RU" sz="2500" dirty="0"/>
          </a:p>
        </p:txBody>
      </p:sp>
      <p:pic>
        <p:nvPicPr>
          <p:cNvPr id="3" name="Рисунок 2" descr="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719" y="2348278"/>
            <a:ext cx="7130562" cy="450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788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660038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კარის</a:t>
            </a:r>
            <a:r>
              <a:rPr lang="en-US" sz="3000" b="1" dirty="0"/>
              <a:t> </a:t>
            </a:r>
            <a:r>
              <a:rPr lang="ka-GE" sz="3000" b="1" dirty="0"/>
              <a:t>გარდამავალი</a:t>
            </a:r>
            <a:r>
              <a:rPr lang="en-US" sz="3000" b="1" dirty="0"/>
              <a:t> </a:t>
            </a:r>
            <a:r>
              <a:rPr lang="ka-GE" sz="3000" b="1" dirty="0"/>
              <a:t>ფორმა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500" b="1" dirty="0"/>
              <a:t>1. </a:t>
            </a:r>
            <a:r>
              <a:rPr lang="ka-GE" sz="2500" b="1" dirty="0"/>
              <a:t>მარცხენა წილი</a:t>
            </a:r>
            <a:r>
              <a:rPr lang="en-US" sz="2500" b="1" dirty="0"/>
              <a:t>; 2. </a:t>
            </a:r>
            <a:r>
              <a:rPr lang="ka-GE" sz="2500" b="1" dirty="0"/>
              <a:t>კუდიანი წილი</a:t>
            </a:r>
            <a:r>
              <a:rPr lang="en-US" sz="2500" b="1" dirty="0"/>
              <a:t>; 3. </a:t>
            </a:r>
            <a:r>
              <a:rPr lang="ka-GE" sz="2500" b="1" dirty="0"/>
              <a:t>ქვემო ღრუ</a:t>
            </a:r>
            <a:r>
              <a:rPr lang="en-US" sz="2500" b="1" dirty="0"/>
              <a:t> </a:t>
            </a:r>
            <a:r>
              <a:rPr lang="ka-GE" sz="2500" b="1" dirty="0"/>
              <a:t>ვენის -</a:t>
            </a:r>
            <a:r>
              <a:rPr lang="en-US" sz="2500" b="1" dirty="0"/>
              <a:t> </a:t>
            </a:r>
            <a:r>
              <a:rPr lang="ka-GE" sz="2500" b="1" dirty="0"/>
              <a:t>ღვიძლის ნაწილი</a:t>
            </a:r>
            <a:r>
              <a:rPr lang="en-US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en-US" sz="2500" b="1" dirty="0"/>
              <a:t>4. </a:t>
            </a:r>
            <a:r>
              <a:rPr lang="ka-GE" sz="2500" b="1" dirty="0"/>
              <a:t>მარჯვენა</a:t>
            </a:r>
            <a:r>
              <a:rPr lang="en-US" sz="2500" b="1" dirty="0"/>
              <a:t> </a:t>
            </a:r>
            <a:r>
              <a:rPr lang="ka-GE" sz="2500" b="1" dirty="0"/>
              <a:t>დამატებით ღარები</a:t>
            </a:r>
            <a:r>
              <a:rPr lang="en-US" sz="2500" b="1" dirty="0"/>
              <a:t>; 5. </a:t>
            </a:r>
            <a:r>
              <a:rPr lang="ka-GE" sz="2500" b="1" dirty="0"/>
              <a:t>მარჯვენა წილი</a:t>
            </a:r>
            <a:r>
              <a:rPr lang="en-US" sz="2500" b="1" dirty="0"/>
              <a:t>; 6. </a:t>
            </a:r>
            <a:r>
              <a:rPr lang="ka-GE" sz="2500" b="1" dirty="0"/>
              <a:t>ნაღვლის ბუშტი</a:t>
            </a:r>
            <a:r>
              <a:rPr lang="en-US" sz="2500" b="1" dirty="0"/>
              <a:t>; </a:t>
            </a:r>
            <a:br>
              <a:rPr lang="en-US" sz="2500" b="1" dirty="0"/>
            </a:br>
            <a:r>
              <a:rPr lang="en-US" sz="2500" b="1" dirty="0"/>
              <a:t>7. </a:t>
            </a:r>
            <a:r>
              <a:rPr lang="ka-GE" sz="2500" b="1" dirty="0"/>
              <a:t>კვადრატული წილი</a:t>
            </a:r>
            <a:r>
              <a:rPr lang="en-US" sz="2500" b="1" dirty="0"/>
              <a:t>; 8. </a:t>
            </a:r>
            <a:r>
              <a:rPr lang="ka-GE" sz="2500" b="1" dirty="0"/>
              <a:t>პარენქიმული </a:t>
            </a:r>
            <a:r>
              <a:rPr lang="ka-GE" sz="2500" b="1" dirty="0" err="1"/>
              <a:t>ხიდაკები</a:t>
            </a:r>
            <a:r>
              <a:rPr lang="en-US" sz="2500" b="1" dirty="0"/>
              <a:t>; </a:t>
            </a:r>
            <a:br>
              <a:rPr lang="en-US" sz="2500" b="1" dirty="0"/>
            </a:br>
            <a:r>
              <a:rPr lang="en-US" sz="2500" b="1" dirty="0"/>
              <a:t>9. </a:t>
            </a:r>
            <a:r>
              <a:rPr lang="ka-GE" sz="2500" b="1" dirty="0"/>
              <a:t>ღვიძლ-თორმეტგოჯა იოგის</a:t>
            </a:r>
            <a:r>
              <a:rPr lang="en-US" sz="2500" b="1" dirty="0"/>
              <a:t> </a:t>
            </a:r>
            <a:r>
              <a:rPr lang="ka-GE" sz="2500" b="1" dirty="0"/>
              <a:t>- ღვიძლის ნაწილი.</a:t>
            </a:r>
            <a:endParaRPr lang="ru-RU" sz="2500" b="1" dirty="0"/>
          </a:p>
        </p:txBody>
      </p:sp>
      <p:pic>
        <p:nvPicPr>
          <p:cNvPr id="3" name="Рисунок 2" descr="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456" y="2660039"/>
            <a:ext cx="5997087" cy="4197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328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52701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კარის</a:t>
            </a:r>
            <a:r>
              <a:rPr lang="en-US" sz="3000" b="1" dirty="0"/>
              <a:t> </a:t>
            </a:r>
            <a:r>
              <a:rPr lang="ka-GE" sz="3000" b="1" dirty="0"/>
              <a:t>ვისცერულ</a:t>
            </a:r>
            <a:r>
              <a:rPr lang="en-US" sz="3000" b="1" dirty="0"/>
              <a:t> </a:t>
            </a:r>
            <a:r>
              <a:rPr lang="ka-GE" sz="3000" b="1" dirty="0"/>
              <a:t>ზედაპირზე</a:t>
            </a:r>
            <a:r>
              <a:rPr lang="en-US" sz="3000" b="1" dirty="0"/>
              <a:t> </a:t>
            </a:r>
            <a:r>
              <a:rPr lang="ka-GE" sz="3000" b="1" dirty="0"/>
              <a:t>მდებარეობის</a:t>
            </a:r>
            <a:r>
              <a:rPr lang="en-US" sz="3000" b="1" dirty="0"/>
              <a:t> </a:t>
            </a:r>
            <a:r>
              <a:rPr lang="ka-GE" sz="3000" b="1" dirty="0"/>
              <a:t>ცვალებადობის</a:t>
            </a:r>
            <a:r>
              <a:rPr lang="en-US" sz="3000" b="1" dirty="0"/>
              <a:t> </a:t>
            </a:r>
            <a:r>
              <a:rPr lang="ka-GE" sz="3000" b="1" dirty="0"/>
              <a:t>ფორმები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en-US" sz="2500" b="1" dirty="0"/>
              <a:t>1.</a:t>
            </a:r>
            <a:r>
              <a:rPr lang="ka-GE" sz="2500" b="1" dirty="0"/>
              <a:t> ღვიძლის</a:t>
            </a:r>
            <a:r>
              <a:rPr lang="en-US" sz="2500" b="1" dirty="0"/>
              <a:t> </a:t>
            </a:r>
            <a:r>
              <a:rPr lang="ka-GE" sz="2500" b="1" dirty="0"/>
              <a:t>უკან</a:t>
            </a:r>
            <a:r>
              <a:rPr lang="en-US" sz="2500" b="1" dirty="0"/>
              <a:t> </a:t>
            </a:r>
            <a:r>
              <a:rPr lang="ka-GE" sz="2500" b="1" dirty="0"/>
              <a:t>გადანაცვლებული</a:t>
            </a:r>
            <a:r>
              <a:rPr lang="en-US" sz="2500" b="1" dirty="0"/>
              <a:t> </a:t>
            </a:r>
            <a:r>
              <a:rPr lang="ka-GE" sz="2500" b="1" dirty="0"/>
              <a:t>კარი</a:t>
            </a:r>
            <a:r>
              <a:rPr lang="en-US" sz="2500" b="1" dirty="0"/>
              <a:t>; </a:t>
            </a:r>
            <a:br>
              <a:rPr lang="en-US" sz="2500" b="1" dirty="0"/>
            </a:br>
            <a:r>
              <a:rPr lang="en-US" sz="2500" b="1" dirty="0"/>
              <a:t>2.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კარი</a:t>
            </a:r>
            <a:r>
              <a:rPr lang="en-US" sz="2500" b="1" dirty="0"/>
              <a:t>, </a:t>
            </a:r>
            <a:r>
              <a:rPr lang="ka-GE" sz="2500" b="1" dirty="0"/>
              <a:t>გადანაცვლებული</a:t>
            </a:r>
            <a:r>
              <a:rPr lang="en-US" sz="2500" b="1" dirty="0"/>
              <a:t> </a:t>
            </a:r>
            <a:r>
              <a:rPr lang="ka-GE" sz="2500" b="1" dirty="0"/>
              <a:t>მისი</a:t>
            </a:r>
            <a:r>
              <a:rPr lang="en-US" sz="2500" b="1" dirty="0"/>
              <a:t> </a:t>
            </a:r>
            <a:r>
              <a:rPr lang="ka-GE" sz="2500" b="1" dirty="0"/>
              <a:t>ვისცერული</a:t>
            </a:r>
            <a:r>
              <a:rPr lang="en-US" sz="2500" b="1" dirty="0"/>
              <a:t> </a:t>
            </a:r>
            <a:r>
              <a:rPr lang="ka-GE" sz="2500" b="1" dirty="0"/>
              <a:t>ზედაპირის</a:t>
            </a:r>
            <a:r>
              <a:rPr lang="en-US" sz="2500" b="1" dirty="0"/>
              <a:t> </a:t>
            </a:r>
            <a:r>
              <a:rPr lang="ka-GE" sz="2500" b="1" dirty="0"/>
              <a:t>შუაში</a:t>
            </a:r>
            <a:r>
              <a:rPr lang="en-US" sz="2500" b="1" dirty="0"/>
              <a:t>; </a:t>
            </a:r>
            <a:br>
              <a:rPr lang="en-US" sz="2500" b="1" dirty="0"/>
            </a:br>
            <a:r>
              <a:rPr lang="en-US" sz="2500" b="1" dirty="0"/>
              <a:t>3.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წინ გადანაცვლებული</a:t>
            </a:r>
            <a:r>
              <a:rPr lang="en-US" sz="2500" b="1" dirty="0"/>
              <a:t> </a:t>
            </a:r>
            <a:r>
              <a:rPr lang="ka-GE" sz="2500" b="1" dirty="0"/>
              <a:t>კარი.</a:t>
            </a:r>
            <a:endParaRPr lang="ru-RU" sz="27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552702"/>
            <a:ext cx="5953124" cy="3889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243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4500" b="1" dirty="0">
                <a:latin typeface="Sylfaen" panose="010A0502050306030303" pitchFamily="18" charset="0"/>
              </a:rPr>
              <a:t>ელენთის ვისცერული ზედაპირი და ელენთის კარი</a:t>
            </a:r>
            <a:endParaRPr lang="ru-RU" sz="4500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245" y="1925515"/>
            <a:ext cx="4422531" cy="4106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4005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52700"/>
          </a:xfrm>
        </p:spPr>
        <p:txBody>
          <a:bodyPr>
            <a:noAutofit/>
          </a:bodyPr>
          <a:lstStyle/>
          <a:p>
            <a:pPr algn="ctr"/>
            <a:r>
              <a:rPr lang="ka-GE" sz="2700" b="1" dirty="0">
                <a:latin typeface="Sylfaen" panose="010A0502050306030303" pitchFamily="18" charset="0"/>
              </a:rPr>
              <a:t>პარავაზალური</a:t>
            </a:r>
            <a:r>
              <a:rPr lang="en-US" sz="2700" b="1" dirty="0">
                <a:latin typeface="Sylfaen" panose="010A0502050306030303" pitchFamily="18" charset="0"/>
              </a:rPr>
              <a:t> </a:t>
            </a:r>
            <a:r>
              <a:rPr lang="ka-GE" sz="2700" b="1" dirty="0">
                <a:latin typeface="Sylfaen" panose="010A0502050306030303" pitchFamily="18" charset="0"/>
              </a:rPr>
              <a:t>და პარაბილიარულ</a:t>
            </a:r>
            <a:r>
              <a:rPr lang="en-US" sz="2700" b="1" dirty="0">
                <a:latin typeface="Sylfaen" panose="010A0502050306030303" pitchFamily="18" charset="0"/>
              </a:rPr>
              <a:t> </a:t>
            </a:r>
            <a:r>
              <a:rPr lang="ka-GE" sz="2700" b="1" dirty="0">
                <a:latin typeface="Sylfaen" panose="010A0502050306030303" pitchFamily="18" charset="0"/>
              </a:rPr>
              <a:t>შემაერთებელქსოვილოვან წარმონაქმნთა</a:t>
            </a:r>
            <a:r>
              <a:rPr lang="en-US" sz="2700" b="1" dirty="0">
                <a:latin typeface="Sylfaen" panose="010A0502050306030303" pitchFamily="18" charset="0"/>
              </a:rPr>
              <a:t> </a:t>
            </a:r>
            <a:r>
              <a:rPr lang="ka-GE" sz="2700" b="1" dirty="0">
                <a:latin typeface="Sylfaen" panose="010A0502050306030303" pitchFamily="18" charset="0"/>
              </a:rPr>
              <a:t>ურთიერთობა ღვიძლის</a:t>
            </a:r>
            <a:r>
              <a:rPr lang="en-US" sz="2700" b="1" dirty="0">
                <a:latin typeface="Sylfaen" panose="010A0502050306030303" pitchFamily="18" charset="0"/>
              </a:rPr>
              <a:t> </a:t>
            </a:r>
            <a:r>
              <a:rPr lang="ka-GE" sz="2700" b="1" dirty="0">
                <a:latin typeface="Sylfaen" panose="010A0502050306030303" pitchFamily="18" charset="0"/>
              </a:rPr>
              <a:t>კარის</a:t>
            </a:r>
            <a:r>
              <a:rPr lang="en-US" sz="2700" b="1" dirty="0">
                <a:latin typeface="Sylfaen" panose="010A0502050306030303" pitchFamily="18" charset="0"/>
              </a:rPr>
              <a:t> </a:t>
            </a:r>
            <a:r>
              <a:rPr lang="ka-GE" sz="2700" b="1" dirty="0">
                <a:latin typeface="Sylfaen" panose="010A0502050306030303" pitchFamily="18" charset="0"/>
              </a:rPr>
              <a:t>მიდამოში</a:t>
            </a:r>
            <a:r>
              <a:rPr lang="ru-RU" sz="1400" b="1" dirty="0">
                <a:latin typeface="Sylfaen" panose="010A0502050306030303" pitchFamily="18" charset="0"/>
              </a:rPr>
              <a:t/>
            </a:r>
            <a:br>
              <a:rPr lang="ru-RU" sz="1400" b="1" dirty="0">
                <a:latin typeface="Sylfaen" panose="010A0502050306030303" pitchFamily="18" charset="0"/>
              </a:rPr>
            </a:br>
            <a:r>
              <a:rPr lang="en-US" sz="2300" b="1" dirty="0">
                <a:latin typeface="Sylfaen" panose="010A0502050306030303" pitchFamily="18" charset="0"/>
              </a:rPr>
              <a:t>1. </a:t>
            </a:r>
            <a:r>
              <a:rPr lang="ka-GE" sz="2300" b="1" dirty="0"/>
              <a:t>ღვიძლის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>
                <a:latin typeface="Sylfaen" panose="010A0502050306030303" pitchFamily="18" charset="0"/>
              </a:rPr>
              <a:t>პარენქიმა</a:t>
            </a:r>
            <a:r>
              <a:rPr lang="en-US" sz="2300" b="1" dirty="0">
                <a:latin typeface="Sylfaen" panose="010A0502050306030303" pitchFamily="18" charset="0"/>
              </a:rPr>
              <a:t>; 2. </a:t>
            </a:r>
            <a:r>
              <a:rPr lang="ka-GE" sz="2300" b="1" dirty="0">
                <a:latin typeface="Sylfaen" panose="010A0502050306030303" pitchFamily="18" charset="0"/>
              </a:rPr>
              <a:t>კარის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>
                <a:latin typeface="Sylfaen" panose="010A0502050306030303" pitchFamily="18" charset="0"/>
              </a:rPr>
              <a:t>ფირფიტა</a:t>
            </a:r>
            <a:r>
              <a:rPr lang="en-US" sz="2300" b="1" dirty="0">
                <a:latin typeface="Sylfaen" panose="010A0502050306030303" pitchFamily="18" charset="0"/>
              </a:rPr>
              <a:t>; 3. </a:t>
            </a:r>
            <a:r>
              <a:rPr lang="ka-GE" sz="2300" b="1" dirty="0"/>
              <a:t>პარაბილიარული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/>
              <a:t>შემაერთებელი ქსოვილი</a:t>
            </a:r>
            <a:r>
              <a:rPr lang="en-US" sz="2300" b="1" dirty="0">
                <a:latin typeface="Sylfaen" panose="010A0502050306030303" pitchFamily="18" charset="0"/>
              </a:rPr>
              <a:t>; 4. </a:t>
            </a:r>
            <a:r>
              <a:rPr lang="ka-GE" sz="2300" b="1" dirty="0">
                <a:latin typeface="Sylfaen" panose="010A0502050306030303" pitchFamily="18" charset="0"/>
              </a:rPr>
              <a:t>ლორწოვანი ნაღვლის ჯირკვლები</a:t>
            </a:r>
            <a:r>
              <a:rPr lang="en-US" sz="2300" b="1" dirty="0">
                <a:latin typeface="Sylfaen" panose="010A0502050306030303" pitchFamily="18" charset="0"/>
              </a:rPr>
              <a:t>; 5. </a:t>
            </a:r>
            <a:r>
              <a:rPr lang="ka-GE" sz="2300" b="1" dirty="0">
                <a:latin typeface="Sylfaen" panose="010A0502050306030303" pitchFamily="18" charset="0"/>
              </a:rPr>
              <a:t>არტერიის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/>
              <a:t>შემაერთებელქსოვილოვანი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>
                <a:latin typeface="Sylfaen" panose="010A0502050306030303" pitchFamily="18" charset="0"/>
              </a:rPr>
              <a:t>საფარველი</a:t>
            </a:r>
            <a:r>
              <a:rPr lang="en-US" sz="2300" b="1" dirty="0">
                <a:latin typeface="Sylfaen" panose="010A0502050306030303" pitchFamily="18" charset="0"/>
              </a:rPr>
              <a:t>; 6. </a:t>
            </a:r>
            <a:r>
              <a:rPr lang="ka-GE" sz="2300" b="1" dirty="0">
                <a:latin typeface="Sylfaen" panose="010A0502050306030303" pitchFamily="18" charset="0"/>
              </a:rPr>
              <a:t>კარის ვენის წილოვანი ტოტის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/>
              <a:t>შემაერთებელქსოვილოვანი</a:t>
            </a:r>
            <a:r>
              <a:rPr lang="en-US" sz="2300" b="1" dirty="0">
                <a:latin typeface="Sylfaen" panose="010A0502050306030303" pitchFamily="18" charset="0"/>
              </a:rPr>
              <a:t> </a:t>
            </a:r>
            <a:r>
              <a:rPr lang="ka-GE" sz="2300" b="1" dirty="0"/>
              <a:t>საფარველი</a:t>
            </a:r>
            <a:r>
              <a:rPr lang="en-US" sz="2300" b="1" dirty="0">
                <a:latin typeface="Sylfaen" panose="010A0502050306030303" pitchFamily="18" charset="0"/>
              </a:rPr>
              <a:t>; </a:t>
            </a:r>
            <a:r>
              <a:rPr lang="ka-GE" sz="2300" b="1" dirty="0">
                <a:latin typeface="Sylfaen" panose="010A0502050306030303" pitchFamily="18" charset="0"/>
              </a:rPr>
              <a:t/>
            </a:r>
            <a:br>
              <a:rPr lang="ka-GE" sz="2300" b="1" dirty="0">
                <a:latin typeface="Sylfaen" panose="010A0502050306030303" pitchFamily="18" charset="0"/>
              </a:rPr>
            </a:br>
            <a:r>
              <a:rPr lang="en-US" sz="2300" b="1" dirty="0">
                <a:latin typeface="Sylfaen" panose="010A0502050306030303" pitchFamily="18" charset="0"/>
              </a:rPr>
              <a:t>7. </a:t>
            </a:r>
            <a:r>
              <a:rPr lang="ka-GE" sz="2300" b="1" dirty="0" err="1">
                <a:latin typeface="Sylfaen" panose="010A0502050306030303" pitchFamily="18" charset="0"/>
              </a:rPr>
              <a:t>პერიტონეუმისქვეშა</a:t>
            </a:r>
            <a:r>
              <a:rPr lang="ka-GE" sz="2300" b="1" dirty="0">
                <a:latin typeface="Sylfaen" panose="010A0502050306030303" pitchFamily="18" charset="0"/>
              </a:rPr>
              <a:t> შრე</a:t>
            </a:r>
            <a:r>
              <a:rPr lang="en-US" sz="2300" b="1" dirty="0">
                <a:latin typeface="Sylfaen" panose="010A0502050306030303" pitchFamily="18" charset="0"/>
              </a:rPr>
              <a:t>; </a:t>
            </a:r>
            <a:r>
              <a:rPr lang="ka-GE" sz="2300" b="1" dirty="0">
                <a:latin typeface="Sylfaen" panose="010A0502050306030303" pitchFamily="18" charset="0"/>
              </a:rPr>
              <a:t/>
            </a:r>
            <a:br>
              <a:rPr lang="ka-GE" sz="2300" b="1" dirty="0">
                <a:latin typeface="Sylfaen" panose="010A0502050306030303" pitchFamily="18" charset="0"/>
              </a:rPr>
            </a:br>
            <a:r>
              <a:rPr lang="en-US" sz="2300" b="1" dirty="0">
                <a:latin typeface="Sylfaen" panose="010A0502050306030303" pitchFamily="18" charset="0"/>
              </a:rPr>
              <a:t>8.</a:t>
            </a:r>
            <a:r>
              <a:rPr lang="ka-GE" sz="2300" b="1" dirty="0">
                <a:latin typeface="Sylfaen" panose="010A0502050306030303" pitchFamily="18" charset="0"/>
              </a:rPr>
              <a:t> ლიმფური ძარღვები</a:t>
            </a:r>
            <a:r>
              <a:rPr lang="en-US" sz="2300" b="1" dirty="0">
                <a:latin typeface="Sylfaen" panose="010A0502050306030303" pitchFamily="18" charset="0"/>
              </a:rPr>
              <a:t>; 9. </a:t>
            </a:r>
            <a:r>
              <a:rPr lang="ka-GE" sz="2300" b="1" dirty="0">
                <a:latin typeface="Sylfaen" panose="010A0502050306030303" pitchFamily="18" charset="0"/>
              </a:rPr>
              <a:t>ნერვები</a:t>
            </a:r>
            <a:r>
              <a:rPr lang="en-US" sz="2300" b="1" dirty="0">
                <a:latin typeface="Sylfaen" panose="010A0502050306030303" pitchFamily="18" charset="0"/>
              </a:rPr>
              <a:t>; 10. </a:t>
            </a:r>
            <a:r>
              <a:rPr lang="ka-GE" sz="2300" b="1" dirty="0">
                <a:latin typeface="Sylfaen" panose="010A0502050306030303" pitchFamily="18" charset="0"/>
              </a:rPr>
              <a:t>პერიტონეუმი</a:t>
            </a:r>
            <a:endParaRPr lang="ru-RU" sz="2300" b="1" dirty="0"/>
          </a:p>
        </p:txBody>
      </p:sp>
      <p:pic>
        <p:nvPicPr>
          <p:cNvPr id="3" name="Рисунок 2" descr="1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427" y="2552700"/>
            <a:ext cx="6005146" cy="430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9722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6295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300" b="1" dirty="0"/>
              <a:t>საგიტალური</a:t>
            </a:r>
            <a:r>
              <a:rPr lang="en-US" sz="3300" b="1" dirty="0"/>
              <a:t> </a:t>
            </a:r>
            <a:r>
              <a:rPr lang="ka-GE" sz="3300" b="1" dirty="0"/>
              <a:t>განაკვეთი</a:t>
            </a:r>
            <a:r>
              <a:rPr lang="en-US" sz="3300" b="1" dirty="0"/>
              <a:t> </a:t>
            </a:r>
            <a:r>
              <a:rPr lang="ka-GE" sz="3300" b="1" dirty="0"/>
              <a:t>ღვიძლის</a:t>
            </a:r>
            <a:r>
              <a:rPr lang="en-US" sz="3300" b="1" dirty="0"/>
              <a:t> </a:t>
            </a:r>
            <a:r>
              <a:rPr lang="ka-GE" sz="3300" b="1" dirty="0"/>
              <a:t>კარის</a:t>
            </a:r>
            <a:r>
              <a:rPr lang="en-US" sz="3300" b="1" dirty="0"/>
              <a:t> </a:t>
            </a:r>
            <a:r>
              <a:rPr lang="ka-GE" sz="3300" b="1" dirty="0"/>
              <a:t>მიდამოში</a:t>
            </a:r>
            <a:r>
              <a:rPr lang="en-US" sz="3300" b="1" dirty="0"/>
              <a:t>. </a:t>
            </a:r>
            <a:r>
              <a:rPr lang="ka-GE" sz="3300" b="1" dirty="0"/>
              <a:t/>
            </a:r>
            <a:br>
              <a:rPr lang="ka-GE" sz="3300" b="1" dirty="0"/>
            </a:br>
            <a:r>
              <a:rPr lang="ka-GE" sz="3300" b="1" dirty="0"/>
              <a:t>ფოტო</a:t>
            </a:r>
            <a:r>
              <a:rPr lang="en-US" sz="3300" b="1" dirty="0"/>
              <a:t> </a:t>
            </a:r>
            <a:r>
              <a:rPr lang="ka-GE" sz="3300" b="1" dirty="0"/>
              <a:t>ბინოკულარული</a:t>
            </a:r>
            <a:r>
              <a:rPr lang="en-US" sz="3300" b="1" dirty="0"/>
              <a:t> </a:t>
            </a:r>
            <a:r>
              <a:rPr lang="ka-GE" sz="3300" b="1" dirty="0"/>
              <a:t>მიკროსკოპიდან</a:t>
            </a:r>
            <a:r>
              <a:rPr lang="en-US" sz="3300" b="1" dirty="0"/>
              <a:t>. </a:t>
            </a:r>
            <a:br>
              <a:rPr lang="en-US" sz="3300" b="1" dirty="0"/>
            </a:br>
            <a:r>
              <a:rPr lang="ka-GE" sz="3300" b="1" dirty="0"/>
              <a:t>ობიექტივი</a:t>
            </a:r>
            <a:r>
              <a:rPr lang="en-US" sz="3300" b="1" dirty="0"/>
              <a:t> X 0.6, </a:t>
            </a:r>
            <a:r>
              <a:rPr lang="ka-GE" sz="3300" b="1" dirty="0"/>
              <a:t>ოკულარი</a:t>
            </a:r>
            <a:r>
              <a:rPr lang="en-US" sz="3300" b="1" dirty="0"/>
              <a:t> X 6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800" b="1" dirty="0"/>
              <a:t>1. </a:t>
            </a:r>
            <a:r>
              <a:rPr lang="ka-GE" sz="2800" b="1" dirty="0"/>
              <a:t>ღვიძლის პარენქიმა</a:t>
            </a:r>
            <a:r>
              <a:rPr lang="en-US" sz="2800" b="1" dirty="0"/>
              <a:t>; 2. </a:t>
            </a:r>
            <a:r>
              <a:rPr lang="ka-GE" sz="2800" b="1" dirty="0"/>
              <a:t>კარის ფირფიტა</a:t>
            </a:r>
            <a:r>
              <a:rPr lang="en-US" sz="2800" b="1" dirty="0"/>
              <a:t>; 3. </a:t>
            </a:r>
            <a:r>
              <a:rPr lang="ka-GE" sz="2800" b="1" dirty="0"/>
              <a:t>კარის ვენის წილოვანი ტოტი</a:t>
            </a:r>
            <a:r>
              <a:rPr lang="en-US" sz="2800" b="1" dirty="0"/>
              <a:t>; </a:t>
            </a:r>
            <a:r>
              <a:rPr lang="ka-GE" sz="2800" b="1" dirty="0"/>
              <a:t/>
            </a:r>
            <a:br>
              <a:rPr lang="ka-GE" sz="2800" b="1" dirty="0"/>
            </a:br>
            <a:r>
              <a:rPr lang="en-US" sz="2800" b="1" dirty="0"/>
              <a:t>4. </a:t>
            </a:r>
            <a:r>
              <a:rPr lang="ka-GE" sz="2800" b="1" dirty="0"/>
              <a:t>კარის</a:t>
            </a:r>
            <a:r>
              <a:rPr lang="en-US" sz="2800" b="1" dirty="0"/>
              <a:t> </a:t>
            </a:r>
            <a:r>
              <a:rPr lang="ka-GE" sz="2800" b="1" dirty="0"/>
              <a:t>მიდამოს</a:t>
            </a:r>
            <a:r>
              <a:rPr lang="en-US" sz="2800" b="1" dirty="0"/>
              <a:t> </a:t>
            </a:r>
            <a:r>
              <a:rPr lang="ka-GE" sz="2800" b="1" dirty="0"/>
              <a:t>ფაშარი</a:t>
            </a:r>
            <a:r>
              <a:rPr lang="en-US" sz="2800" b="1" dirty="0"/>
              <a:t> </a:t>
            </a:r>
            <a:r>
              <a:rPr lang="ka-GE" sz="2800" b="1" dirty="0"/>
              <a:t>შემაერთებელი</a:t>
            </a:r>
            <a:r>
              <a:rPr lang="en-US" sz="2800" b="1" dirty="0"/>
              <a:t> </a:t>
            </a:r>
            <a:r>
              <a:rPr lang="ka-GE" sz="2800" b="1" dirty="0"/>
              <a:t>ქსოვილი</a:t>
            </a:r>
            <a:r>
              <a:rPr lang="en-US" sz="2800" b="1" dirty="0"/>
              <a:t>; </a:t>
            </a:r>
            <a:br>
              <a:rPr lang="en-US" sz="2800" b="1" dirty="0"/>
            </a:br>
            <a:r>
              <a:rPr lang="en-US" sz="2800" b="1" dirty="0"/>
              <a:t>5. </a:t>
            </a:r>
            <a:r>
              <a:rPr lang="ka-GE" sz="2800" b="1" dirty="0"/>
              <a:t>პერიტონეუმი.</a:t>
            </a:r>
            <a:endParaRPr lang="ru-RU" b="1" dirty="0"/>
          </a:p>
        </p:txBody>
      </p:sp>
      <p:pic>
        <p:nvPicPr>
          <p:cNvPr id="3" name="Рисунок 2" descr="1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576" y="2562958"/>
            <a:ext cx="4594848" cy="4295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9755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1459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000" b="1" dirty="0"/>
              <a:t>საგიტალური</a:t>
            </a:r>
            <a:r>
              <a:rPr lang="en-US" sz="3000" b="1" dirty="0"/>
              <a:t> </a:t>
            </a:r>
            <a:r>
              <a:rPr lang="ka-GE" sz="3000" b="1" dirty="0"/>
              <a:t>განაკვეთი</a:t>
            </a:r>
            <a:r>
              <a:rPr lang="en-US" sz="3000" b="1" dirty="0"/>
              <a:t> </a:t>
            </a:r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კარის</a:t>
            </a:r>
            <a:r>
              <a:rPr lang="en-US" sz="3000" b="1" dirty="0"/>
              <a:t> </a:t>
            </a:r>
            <a:r>
              <a:rPr lang="ka-GE" sz="3000" b="1" dirty="0"/>
              <a:t>მიდამოში</a:t>
            </a:r>
            <a:r>
              <a:rPr lang="en-US" sz="3000" b="1" dirty="0"/>
              <a:t> </a:t>
            </a:r>
            <a:r>
              <a:rPr lang="ka-GE" sz="3000" b="1" dirty="0"/>
              <a:t>კუდიანი წილის</a:t>
            </a:r>
            <a:r>
              <a:rPr lang="en-US" sz="3000" b="1" dirty="0"/>
              <a:t> </a:t>
            </a:r>
            <a:r>
              <a:rPr lang="ka-GE" sz="3000" b="1" dirty="0"/>
              <a:t>დონეზე.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ka-GE" sz="3000" b="1" dirty="0"/>
              <a:t>ფოტო</a:t>
            </a:r>
            <a:r>
              <a:rPr lang="en-US" sz="3000" b="1" dirty="0"/>
              <a:t> </a:t>
            </a:r>
            <a:r>
              <a:rPr lang="ka-GE" sz="3000" b="1" dirty="0"/>
              <a:t>ბინოკულარული</a:t>
            </a:r>
            <a:r>
              <a:rPr lang="en-US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en-US" sz="3000" b="1" dirty="0"/>
              <a:t>. </a:t>
            </a:r>
            <a:br>
              <a:rPr lang="en-US" sz="3000" b="1" dirty="0"/>
            </a:br>
            <a:r>
              <a:rPr lang="ka-GE" sz="3000" b="1" dirty="0"/>
              <a:t>ობიექტივი</a:t>
            </a:r>
            <a:r>
              <a:rPr lang="en-US" sz="3000" b="1" dirty="0"/>
              <a:t> X 0.6, </a:t>
            </a:r>
            <a:r>
              <a:rPr lang="ka-GE" sz="3000" b="1" dirty="0"/>
              <a:t>ოკულარი</a:t>
            </a:r>
            <a:r>
              <a:rPr lang="en-US" sz="3000" b="1" dirty="0"/>
              <a:t> X 6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600" b="1" dirty="0"/>
              <a:t>1. </a:t>
            </a:r>
            <a:r>
              <a:rPr lang="ka-GE" sz="2600" b="1" dirty="0"/>
              <a:t>ღვიძლის</a:t>
            </a:r>
            <a:r>
              <a:rPr lang="en-US" sz="2600" b="1" dirty="0"/>
              <a:t> </a:t>
            </a:r>
            <a:r>
              <a:rPr lang="ka-GE" sz="2600" b="1" dirty="0"/>
              <a:t>პარენქიმა</a:t>
            </a:r>
            <a:r>
              <a:rPr lang="en-US" sz="2600" b="1" dirty="0"/>
              <a:t>; 2. </a:t>
            </a:r>
            <a:r>
              <a:rPr lang="ka-GE" sz="2600" b="1" dirty="0"/>
              <a:t>კარის ფირფიტა</a:t>
            </a:r>
            <a:r>
              <a:rPr lang="en-US" sz="2600" b="1" dirty="0"/>
              <a:t>; 3. </a:t>
            </a:r>
            <a:r>
              <a:rPr lang="ka-GE" sz="2600" b="1" dirty="0"/>
              <a:t>კარის</a:t>
            </a:r>
            <a:r>
              <a:rPr lang="en-US" sz="2600" b="1" dirty="0"/>
              <a:t> </a:t>
            </a:r>
            <a:r>
              <a:rPr lang="ka-GE" sz="2600" b="1" dirty="0"/>
              <a:t>ვენის წილოვანი ტოტი</a:t>
            </a:r>
            <a:r>
              <a:rPr lang="en-US" sz="2600" b="1" dirty="0"/>
              <a:t>; 4. </a:t>
            </a:r>
            <a:r>
              <a:rPr lang="ka-GE" sz="2600" b="1" dirty="0"/>
              <a:t>კარის</a:t>
            </a:r>
            <a:r>
              <a:rPr lang="en-US" sz="2600" b="1" dirty="0"/>
              <a:t> </a:t>
            </a:r>
            <a:r>
              <a:rPr lang="ka-GE" sz="2600" b="1" dirty="0"/>
              <a:t>მიდამოს</a:t>
            </a:r>
            <a:r>
              <a:rPr lang="en-US" sz="2600" b="1" dirty="0"/>
              <a:t> </a:t>
            </a:r>
            <a:r>
              <a:rPr lang="ka-GE" sz="2600" b="1" dirty="0"/>
              <a:t>ფაშარი შემაერთებელი</a:t>
            </a:r>
            <a:r>
              <a:rPr lang="en-US" sz="2600" b="1" dirty="0"/>
              <a:t> </a:t>
            </a:r>
            <a:r>
              <a:rPr lang="ka-GE" sz="2600" b="1" dirty="0"/>
              <a:t>ქსოვილი</a:t>
            </a:r>
            <a:r>
              <a:rPr lang="en-US" sz="2600" b="1" dirty="0"/>
              <a:t>; 5. </a:t>
            </a:r>
            <a:r>
              <a:rPr lang="ka-GE" sz="2600" b="1" dirty="0"/>
              <a:t>პერიტონეუმი</a:t>
            </a:r>
            <a:r>
              <a:rPr lang="en-US" sz="2600" b="1" dirty="0"/>
              <a:t>; 6. </a:t>
            </a:r>
            <a:r>
              <a:rPr lang="ka-GE" sz="2600" b="1" dirty="0"/>
              <a:t>კუდიანი</a:t>
            </a:r>
            <a:r>
              <a:rPr lang="en-US" sz="2600" b="1" dirty="0"/>
              <a:t> </a:t>
            </a:r>
            <a:r>
              <a:rPr lang="ka-GE" sz="2600" b="1" dirty="0"/>
              <a:t>წილის პორტული ტრაქტის</a:t>
            </a:r>
            <a:r>
              <a:rPr lang="en-US" sz="2600" b="1" dirty="0"/>
              <a:t> </a:t>
            </a:r>
            <a:r>
              <a:rPr lang="ka-GE" sz="2600" b="1" dirty="0"/>
              <a:t>სისხლძარღვთა ირგვლივი</a:t>
            </a:r>
            <a:r>
              <a:rPr lang="en-US" sz="2600" b="1" dirty="0"/>
              <a:t> </a:t>
            </a:r>
            <a:r>
              <a:rPr lang="ka-GE" sz="2600" b="1" dirty="0"/>
              <a:t>ბოჭკოვანი</a:t>
            </a:r>
            <a:r>
              <a:rPr lang="en-US" sz="2600" b="1" dirty="0"/>
              <a:t> </a:t>
            </a:r>
            <a:r>
              <a:rPr lang="ka-GE" sz="2600" b="1" dirty="0"/>
              <a:t>შემაერთებელი</a:t>
            </a:r>
            <a:r>
              <a:rPr lang="en-US" sz="2600" b="1" dirty="0"/>
              <a:t> </a:t>
            </a:r>
            <a:r>
              <a:rPr lang="ka-GE" sz="2600" b="1" dirty="0"/>
              <a:t>ქსოვილი.</a:t>
            </a:r>
            <a:endParaRPr lang="ru-RU" sz="2600" b="1" dirty="0"/>
          </a:p>
        </p:txBody>
      </p:sp>
      <p:pic>
        <p:nvPicPr>
          <p:cNvPr id="3" name="Рисунок 2" descr="10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981" y="2514600"/>
            <a:ext cx="452803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745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61845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წილოვანი</a:t>
            </a:r>
            <a:r>
              <a:rPr lang="it-IT" sz="3000" b="1" dirty="0"/>
              <a:t> </a:t>
            </a:r>
            <a:r>
              <a:rPr lang="ka-GE" sz="3000" b="1" dirty="0"/>
              <a:t>პორტული</a:t>
            </a:r>
            <a:r>
              <a:rPr lang="it-IT" sz="3000" b="1" dirty="0"/>
              <a:t> </a:t>
            </a:r>
            <a:r>
              <a:rPr lang="ka-GE" sz="3000" b="1" dirty="0"/>
              <a:t>კომპლექსის</a:t>
            </a:r>
            <a:r>
              <a:rPr lang="it-IT" sz="3000" b="1" dirty="0"/>
              <a:t> </a:t>
            </a:r>
            <a:r>
              <a:rPr lang="ka-GE" sz="3000" b="1" dirty="0"/>
              <a:t>ერთი უბანი</a:t>
            </a:r>
            <a:r>
              <a:rPr lang="it-IT" sz="3000" b="1" dirty="0"/>
              <a:t>. </a:t>
            </a:r>
            <a:r>
              <a:rPr lang="ka-GE" sz="3000" b="1" dirty="0" err="1"/>
              <a:t>ტიშ</a:t>
            </a:r>
            <a:r>
              <a:rPr lang="it-IT" sz="3000" b="1" dirty="0"/>
              <a:t>-</a:t>
            </a:r>
            <a:r>
              <a:rPr lang="ka-GE" sz="3000" b="1" dirty="0" err="1"/>
              <a:t>ჯელატინის</a:t>
            </a:r>
            <a:r>
              <a:rPr lang="it-IT" sz="3000" b="1" dirty="0"/>
              <a:t> </a:t>
            </a:r>
            <a:r>
              <a:rPr lang="ka-GE" sz="3000" b="1" dirty="0"/>
              <a:t>ინექცია</a:t>
            </a:r>
            <a:r>
              <a:rPr lang="it-IT" sz="3000" b="1" dirty="0"/>
              <a:t>. </a:t>
            </a:r>
            <a:r>
              <a:rPr lang="ka-GE" sz="3000" b="1" dirty="0"/>
              <a:t>ფოტო</a:t>
            </a:r>
            <a:r>
              <a:rPr lang="it-IT" sz="3000" b="1" dirty="0"/>
              <a:t> </a:t>
            </a:r>
            <a:r>
              <a:rPr lang="ka-GE" sz="3000" b="1" dirty="0"/>
              <a:t>სინათლის</a:t>
            </a:r>
            <a:r>
              <a:rPr lang="it-IT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it-IT" sz="3000" b="1" dirty="0"/>
              <a:t>. </a:t>
            </a:r>
            <a:r>
              <a:rPr lang="ka-GE" sz="3000" b="1" dirty="0"/>
              <a:t>გადიდება</a:t>
            </a:r>
            <a:r>
              <a:rPr lang="it-IT" sz="3000" b="1" dirty="0"/>
              <a:t> X 8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it-IT" sz="2500" b="1" dirty="0"/>
              <a:t>1. </a:t>
            </a:r>
            <a:r>
              <a:rPr lang="ka-GE" sz="2500" b="1" dirty="0"/>
              <a:t>ღვიძლის პარენქიმა</a:t>
            </a:r>
            <a:r>
              <a:rPr lang="it-IT" sz="2500" b="1" dirty="0"/>
              <a:t>; 2. </a:t>
            </a:r>
            <a:r>
              <a:rPr lang="ka-GE" sz="2500" b="1" dirty="0"/>
              <a:t>კარის ფირფიტა</a:t>
            </a:r>
            <a:r>
              <a:rPr lang="it-IT" sz="2500" b="1" dirty="0"/>
              <a:t>; 3. </a:t>
            </a:r>
            <a:r>
              <a:rPr lang="ka-GE" sz="2500" b="1" dirty="0"/>
              <a:t>ნაღვლის</a:t>
            </a:r>
            <a:r>
              <a:rPr lang="it-IT" sz="2500" b="1" dirty="0"/>
              <a:t> </a:t>
            </a:r>
            <a:r>
              <a:rPr lang="ka-GE" sz="2500" b="1" dirty="0"/>
              <a:t>ლორწოვანი</a:t>
            </a:r>
            <a:r>
              <a:rPr lang="it-IT" sz="2500" b="1" dirty="0"/>
              <a:t> </a:t>
            </a:r>
            <a:r>
              <a:rPr lang="ka-GE" sz="2500" b="1" dirty="0"/>
              <a:t>ჯირკვლები</a:t>
            </a:r>
            <a:r>
              <a:rPr lang="it-IT" sz="2500" b="1" dirty="0"/>
              <a:t> </a:t>
            </a:r>
            <a:r>
              <a:rPr lang="ka-GE" sz="2500" b="1" dirty="0"/>
              <a:t>კარის</a:t>
            </a:r>
            <a:r>
              <a:rPr lang="it-IT" sz="2500" b="1" dirty="0"/>
              <a:t> </a:t>
            </a:r>
            <a:r>
              <a:rPr lang="ka-GE" sz="2500" b="1" dirty="0"/>
              <a:t>ფირფიტასა</a:t>
            </a:r>
            <a:r>
              <a:rPr lang="it-IT" sz="2500" b="1" dirty="0"/>
              <a:t> </a:t>
            </a:r>
            <a:r>
              <a:rPr lang="ka-GE" sz="2500" b="1" dirty="0"/>
              <a:t>და</a:t>
            </a:r>
            <a:r>
              <a:rPr lang="it-IT" sz="2500" b="1" dirty="0"/>
              <a:t> </a:t>
            </a:r>
            <a:r>
              <a:rPr lang="ka-GE" sz="2500" b="1" dirty="0"/>
              <a:t>პარაბილიარულ ქსოვილში</a:t>
            </a:r>
            <a:r>
              <a:rPr lang="it-IT" sz="2500" b="1" dirty="0"/>
              <a:t>; 4. </a:t>
            </a:r>
            <a:r>
              <a:rPr lang="ka-GE" sz="2500" b="1" dirty="0"/>
              <a:t>წილოვანი</a:t>
            </a:r>
            <a:r>
              <a:rPr lang="it-IT" sz="2500" b="1" dirty="0"/>
              <a:t> </a:t>
            </a:r>
            <a:r>
              <a:rPr lang="ka-GE" sz="2500" b="1" dirty="0"/>
              <a:t>ნაღვლის</a:t>
            </a:r>
            <a:r>
              <a:rPr lang="it-IT" sz="2500" b="1" dirty="0"/>
              <a:t> </a:t>
            </a:r>
            <a:r>
              <a:rPr lang="ka-GE" sz="2500" b="1" dirty="0"/>
              <a:t>სადინარი</a:t>
            </a:r>
            <a:r>
              <a:rPr lang="it-IT" sz="2500" b="1" dirty="0"/>
              <a:t>; </a:t>
            </a:r>
            <a:br>
              <a:rPr lang="it-IT" sz="2500" b="1" dirty="0"/>
            </a:br>
            <a:r>
              <a:rPr lang="it-IT" sz="2500" b="1" dirty="0"/>
              <a:t>5. </a:t>
            </a:r>
            <a:r>
              <a:rPr lang="ka-GE" sz="2500" b="1" dirty="0"/>
              <a:t>წილოვანი</a:t>
            </a:r>
            <a:r>
              <a:rPr lang="it-IT" sz="2500" b="1" dirty="0"/>
              <a:t> </a:t>
            </a:r>
            <a:r>
              <a:rPr lang="ka-GE" sz="2500" b="1" dirty="0"/>
              <a:t>ნაღვლის</a:t>
            </a:r>
            <a:r>
              <a:rPr lang="it-IT" sz="2500" b="1" dirty="0"/>
              <a:t> </a:t>
            </a:r>
            <a:r>
              <a:rPr lang="ka-GE" sz="2500" b="1" dirty="0"/>
              <a:t>სადინარის</a:t>
            </a:r>
            <a:r>
              <a:rPr lang="it-IT" sz="2500" b="1" dirty="0"/>
              <a:t> </a:t>
            </a:r>
            <a:r>
              <a:rPr lang="ka-GE" sz="2500" b="1" dirty="0"/>
              <a:t>ნაღვლის</a:t>
            </a:r>
            <a:r>
              <a:rPr lang="it-IT" sz="2500" b="1" dirty="0"/>
              <a:t> </a:t>
            </a:r>
            <a:r>
              <a:rPr lang="ka-GE" sz="2500" b="1" dirty="0"/>
              <a:t>ლორწოვანი</a:t>
            </a:r>
            <a:r>
              <a:rPr lang="it-IT" sz="2500" b="1" dirty="0"/>
              <a:t> </a:t>
            </a:r>
            <a:r>
              <a:rPr lang="ka-GE" sz="2500" b="1" dirty="0"/>
              <a:t>ჯირკვლები.</a:t>
            </a:r>
            <a:endParaRPr lang="ru-RU" sz="2500" b="1" dirty="0"/>
          </a:p>
        </p:txBody>
      </p:sp>
      <p:pic>
        <p:nvPicPr>
          <p:cNvPr id="3" name="Рисунок 2" descr="1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304" y="2461846"/>
            <a:ext cx="4809392" cy="439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702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81299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/>
              <a:t>საგიტალური</a:t>
            </a:r>
            <a:r>
              <a:rPr lang="en-US" sz="3000" b="1" dirty="0"/>
              <a:t> </a:t>
            </a:r>
            <a:r>
              <a:rPr lang="ka-GE" sz="3000" b="1" dirty="0"/>
              <a:t>განაკვეთი</a:t>
            </a:r>
            <a:r>
              <a:rPr lang="en-US" sz="3000" b="1" dirty="0"/>
              <a:t> </a:t>
            </a:r>
            <a:r>
              <a:rPr lang="ka-GE" sz="3000" b="1" dirty="0">
                <a:latin typeface="Sylfaen" panose="010A0502050306030303" pitchFamily="18" charset="0"/>
              </a:rPr>
              <a:t>ღვიძლის</a:t>
            </a:r>
            <a:r>
              <a:rPr lang="it-IT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კარის</a:t>
            </a:r>
            <a:r>
              <a:rPr lang="it-IT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მიდამოში</a:t>
            </a:r>
            <a:r>
              <a:rPr lang="it-IT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მარჯვენა</a:t>
            </a:r>
            <a:r>
              <a:rPr lang="it-IT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პორტული</a:t>
            </a:r>
            <a:r>
              <a:rPr lang="it-IT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კომპლექსის</a:t>
            </a:r>
            <a:r>
              <a:rPr lang="it-IT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დონეზე</a:t>
            </a:r>
            <a:r>
              <a:rPr lang="it-IT" sz="3000" b="1" dirty="0">
                <a:latin typeface="Sylfaen" panose="010A0502050306030303" pitchFamily="18" charset="0"/>
              </a:rPr>
              <a:t>. </a:t>
            </a:r>
            <a:r>
              <a:rPr lang="ka-GE" sz="3000" b="1" dirty="0"/>
              <a:t>ფოტო</a:t>
            </a:r>
            <a:r>
              <a:rPr lang="en-US" sz="3000" b="1" dirty="0"/>
              <a:t> </a:t>
            </a:r>
            <a:r>
              <a:rPr lang="ka-GE" sz="3000" b="1" dirty="0"/>
              <a:t>ბინოკულარული</a:t>
            </a:r>
            <a:r>
              <a:rPr lang="en-US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en-US" sz="3000" b="1" dirty="0"/>
              <a:t>. </a:t>
            </a:r>
            <a:br>
              <a:rPr lang="en-US" sz="3000" b="1" dirty="0"/>
            </a:br>
            <a:r>
              <a:rPr lang="ka-GE" sz="3000" b="1" dirty="0"/>
              <a:t>ობიექტივი</a:t>
            </a:r>
            <a:r>
              <a:rPr lang="en-US" sz="3000" b="1" dirty="0"/>
              <a:t> X 0.6, </a:t>
            </a:r>
            <a:r>
              <a:rPr lang="ka-GE" sz="3000" b="1" dirty="0"/>
              <a:t>ოკულარი</a:t>
            </a:r>
            <a:r>
              <a:rPr lang="en-US" sz="3000" b="1" dirty="0"/>
              <a:t> X 6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</a:rPr>
              <a:t>1. </a:t>
            </a:r>
            <a:r>
              <a:rPr lang="ka-GE" sz="2000" b="1" dirty="0">
                <a:latin typeface="Sylfaen" panose="010A0502050306030303" pitchFamily="18" charset="0"/>
              </a:rPr>
              <a:t>ღვიძლის პარენქიმა</a:t>
            </a:r>
            <a:r>
              <a:rPr lang="en-US" sz="2000" b="1" dirty="0">
                <a:latin typeface="Sylfaen" panose="010A0502050306030303" pitchFamily="18" charset="0"/>
              </a:rPr>
              <a:t>; 2. </a:t>
            </a:r>
            <a:r>
              <a:rPr lang="ka-GE" sz="2000" b="1" dirty="0">
                <a:latin typeface="Sylfaen" panose="010A0502050306030303" pitchFamily="18" charset="0"/>
              </a:rPr>
              <a:t>კარის ფირფიტა</a:t>
            </a:r>
            <a:r>
              <a:rPr lang="en-US" sz="2000" b="1" dirty="0">
                <a:latin typeface="Sylfaen" panose="010A0502050306030303" pitchFamily="18" charset="0"/>
              </a:rPr>
              <a:t>; 3. </a:t>
            </a:r>
            <a:r>
              <a:rPr lang="ka-GE" sz="2000" b="1" dirty="0">
                <a:latin typeface="Sylfaen" panose="010A0502050306030303" pitchFamily="18" charset="0"/>
              </a:rPr>
              <a:t>პერიტონეუმი</a:t>
            </a:r>
            <a:r>
              <a:rPr lang="en-US" sz="2000" b="1" dirty="0">
                <a:latin typeface="Sylfaen" panose="010A0502050306030303" pitchFamily="18" charset="0"/>
              </a:rPr>
              <a:t>; 4. </a:t>
            </a:r>
            <a:r>
              <a:rPr lang="ka-GE" sz="2000" b="1" dirty="0"/>
              <a:t>მარჯვენა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/>
              <a:t>პორტული</a:t>
            </a:r>
            <a:r>
              <a:rPr lang="it-IT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/>
              <a:t>კომპლექსის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მილოვანი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სტრუქტურები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ka-GE" sz="2000" b="1" dirty="0">
                <a:latin typeface="Sylfaen" panose="010A0502050306030303" pitchFamily="18" charset="0"/>
              </a:rPr>
              <a:t/>
            </a:r>
            <a:br>
              <a:rPr lang="ka-GE" sz="2000" b="1" dirty="0">
                <a:latin typeface="Sylfaen" panose="010A0502050306030303" pitchFamily="18" charset="0"/>
              </a:rPr>
            </a:br>
            <a:r>
              <a:rPr lang="en-US" sz="2000" b="1" dirty="0">
                <a:latin typeface="Sylfaen" panose="010A0502050306030303" pitchFamily="18" charset="0"/>
              </a:rPr>
              <a:t>5. </a:t>
            </a:r>
            <a:r>
              <a:rPr lang="ka-GE" sz="2000" b="1" dirty="0" err="1">
                <a:latin typeface="Sylfaen" panose="010A0502050306030303" pitchFamily="18" charset="0"/>
              </a:rPr>
              <a:t>პარაბილიალური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ქსოვილი</a:t>
            </a:r>
            <a:r>
              <a:rPr lang="en-US" sz="2000" b="1" dirty="0">
                <a:latin typeface="Sylfaen" panose="010A0502050306030303" pitchFamily="18" charset="0"/>
              </a:rPr>
              <a:t>; 6. </a:t>
            </a:r>
            <a:r>
              <a:rPr lang="ka-GE" sz="2000" b="1" dirty="0">
                <a:latin typeface="Sylfaen" panose="010A0502050306030303" pitchFamily="18" charset="0"/>
              </a:rPr>
              <a:t>ცხიმოვანი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ქსოვილი</a:t>
            </a:r>
            <a:r>
              <a:rPr lang="en-US" sz="2000" b="1" dirty="0">
                <a:latin typeface="Sylfaen" panose="010A0502050306030303" pitchFamily="18" charset="0"/>
              </a:rPr>
              <a:t>; 7. </a:t>
            </a:r>
            <a:r>
              <a:rPr lang="ka-GE" sz="2000" b="1" dirty="0">
                <a:latin typeface="Sylfaen" panose="010A0502050306030303" pitchFamily="18" charset="0"/>
              </a:rPr>
              <a:t>შემაერთებელი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ქსოვილის შრე</a:t>
            </a:r>
            <a:r>
              <a:rPr lang="pt-BR" sz="2000" b="1" dirty="0">
                <a:latin typeface="Sylfaen" panose="010A0502050306030303" pitchFamily="18" charset="0"/>
              </a:rPr>
              <a:t>, </a:t>
            </a:r>
            <a:r>
              <a:rPr lang="ka-GE" sz="2000" b="1" dirty="0">
                <a:latin typeface="Sylfaen" panose="010A0502050306030303" pitchFamily="18" charset="0"/>
              </a:rPr>
              <a:t>რომელიც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პერიტონეუმისა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ბუშტის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ფირფიტის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დაშორების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ადგილიდან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გამოდის.</a:t>
            </a:r>
            <a:r>
              <a:rPr lang="pt-BR" sz="2000" b="1" dirty="0">
                <a:latin typeface="Sylfaen" panose="010A0502050306030303" pitchFamily="18" charset="0"/>
              </a:rPr>
              <a:t> </a:t>
            </a:r>
            <a:endParaRPr lang="ru-RU" sz="20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942" y="2781300"/>
            <a:ext cx="4440116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659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93436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განივი</a:t>
            </a:r>
            <a:r>
              <a:rPr lang="en-US" sz="3000" b="1" dirty="0"/>
              <a:t> </a:t>
            </a:r>
            <a:r>
              <a:rPr lang="ka-GE" sz="3000" b="1" dirty="0"/>
              <a:t>განაკვეთი</a:t>
            </a:r>
            <a:r>
              <a:rPr lang="en-US" sz="3000" b="1" dirty="0"/>
              <a:t> </a:t>
            </a:r>
            <a:r>
              <a:rPr lang="ka-GE" sz="3000" b="1" dirty="0"/>
              <a:t>ნაღვლის</a:t>
            </a:r>
            <a:r>
              <a:rPr lang="en-US" sz="3000" b="1" dirty="0"/>
              <a:t> </a:t>
            </a:r>
            <a:r>
              <a:rPr lang="ka-GE" sz="3000" b="1" dirty="0"/>
              <a:t>ბუშტის</a:t>
            </a:r>
            <a:r>
              <a:rPr lang="en-US" sz="3000" b="1" dirty="0"/>
              <a:t> </a:t>
            </a:r>
            <a:r>
              <a:rPr lang="ka-GE" sz="3000" b="1" dirty="0"/>
              <a:t>სარეცელის</a:t>
            </a:r>
            <a:r>
              <a:rPr lang="en-US" sz="3000" b="1" dirty="0"/>
              <a:t> </a:t>
            </a:r>
            <a:r>
              <a:rPr lang="ka-GE" sz="3000" b="1" dirty="0"/>
              <a:t>მიდამოში.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ka-GE" sz="3000" b="1" dirty="0"/>
              <a:t>ფოტო</a:t>
            </a:r>
            <a:r>
              <a:rPr lang="en-US" sz="3000" b="1" dirty="0"/>
              <a:t> </a:t>
            </a:r>
            <a:r>
              <a:rPr lang="ka-GE" sz="3000" b="1" dirty="0"/>
              <a:t>ბინოკულარული</a:t>
            </a:r>
            <a:r>
              <a:rPr lang="en-US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en-US" sz="3000" b="1" dirty="0"/>
              <a:t>. </a:t>
            </a:r>
            <a:br>
              <a:rPr lang="en-US" sz="3000" b="1" dirty="0"/>
            </a:br>
            <a:r>
              <a:rPr lang="ka-GE" sz="3000" b="1" dirty="0"/>
              <a:t>ობიექტივი</a:t>
            </a:r>
            <a:r>
              <a:rPr lang="en-US" sz="3000" b="1" dirty="0"/>
              <a:t> X 0.6, </a:t>
            </a:r>
            <a:r>
              <a:rPr lang="ka-GE" sz="3000" b="1" dirty="0"/>
              <a:t>ოკულარი</a:t>
            </a:r>
            <a:r>
              <a:rPr lang="en-US" sz="3000" b="1" dirty="0"/>
              <a:t> X 6</a:t>
            </a:r>
            <a:r>
              <a:rPr lang="ru-RU" sz="1000" b="1" dirty="0"/>
              <a:t/>
            </a:r>
            <a:br>
              <a:rPr lang="ru-RU" sz="1000" b="1" dirty="0"/>
            </a:br>
            <a:r>
              <a:rPr lang="it-IT" sz="2500" b="1" dirty="0"/>
              <a:t>1. </a:t>
            </a:r>
            <a:r>
              <a:rPr lang="ka-GE" sz="2500" b="1" dirty="0"/>
              <a:t>პერიტონეუმი</a:t>
            </a:r>
            <a:r>
              <a:rPr lang="it-IT" sz="2500" b="1" dirty="0"/>
              <a:t>; 2. </a:t>
            </a:r>
            <a:r>
              <a:rPr lang="ka-GE" sz="2500" b="1" dirty="0"/>
              <a:t>ბუშტის</a:t>
            </a:r>
            <a:r>
              <a:rPr lang="it-IT" sz="2500" b="1" dirty="0"/>
              <a:t> </a:t>
            </a:r>
            <a:r>
              <a:rPr lang="ka-GE" sz="2500" b="1" dirty="0"/>
              <a:t>ფირფიტა</a:t>
            </a:r>
            <a:r>
              <a:rPr lang="it-IT" sz="2500" b="1" dirty="0"/>
              <a:t>; 3. </a:t>
            </a:r>
            <a:r>
              <a:rPr lang="ka-GE" sz="2500" b="1" dirty="0"/>
              <a:t>ნაღვლის ბუშტის</a:t>
            </a:r>
            <a:r>
              <a:rPr lang="it-IT" sz="2500" b="1" dirty="0"/>
              <a:t> </a:t>
            </a:r>
            <a:r>
              <a:rPr lang="ka-GE" sz="2500" b="1" dirty="0"/>
              <a:t>კედელი</a:t>
            </a:r>
            <a:r>
              <a:rPr lang="it-IT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it-IT" sz="2500" b="1" dirty="0"/>
              <a:t>4. </a:t>
            </a:r>
            <a:r>
              <a:rPr lang="ka-GE" sz="2500" b="1" dirty="0"/>
              <a:t>ღვიძლის პარენქიმა.</a:t>
            </a:r>
            <a:endParaRPr lang="ru-RU" sz="2500" b="1" dirty="0"/>
          </a:p>
        </p:txBody>
      </p:sp>
      <p:pic>
        <p:nvPicPr>
          <p:cNvPr id="3" name="Рисунок 2" descr="1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858" y="2279162"/>
            <a:ext cx="5618284" cy="429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55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62889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000" b="1" dirty="0"/>
              <a:t>განივი</a:t>
            </a:r>
            <a:r>
              <a:rPr lang="en-US" sz="3000" b="1" dirty="0"/>
              <a:t> </a:t>
            </a:r>
            <a:r>
              <a:rPr lang="ka-GE" sz="3000" b="1" dirty="0"/>
              <a:t>განაკვეთი</a:t>
            </a:r>
            <a:r>
              <a:rPr lang="en-US" sz="3000" b="1" dirty="0"/>
              <a:t> </a:t>
            </a:r>
            <a:r>
              <a:rPr lang="ka-GE" sz="3000" b="1" dirty="0"/>
              <a:t>ნაღვლის</a:t>
            </a:r>
            <a:r>
              <a:rPr lang="en-US" sz="3000" b="1" dirty="0"/>
              <a:t> </a:t>
            </a:r>
            <a:r>
              <a:rPr lang="ka-GE" sz="3000" b="1" dirty="0"/>
              <a:t>ბუშტის</a:t>
            </a:r>
            <a:r>
              <a:rPr lang="en-US" sz="3000" b="1" dirty="0"/>
              <a:t> </a:t>
            </a:r>
            <a:r>
              <a:rPr lang="ka-GE" sz="3000" b="1" dirty="0"/>
              <a:t>სარეცელის</a:t>
            </a:r>
            <a:r>
              <a:rPr lang="en-US" sz="3000" b="1" dirty="0"/>
              <a:t> </a:t>
            </a:r>
            <a:r>
              <a:rPr lang="ka-GE" sz="3000" b="1" dirty="0"/>
              <a:t>მიდამოში.</a:t>
            </a:r>
            <a:r>
              <a:rPr lang="en-US" sz="3000" b="1" dirty="0"/>
              <a:t> </a:t>
            </a:r>
            <a:br>
              <a:rPr lang="en-US" sz="3000" b="1" dirty="0"/>
            </a:br>
            <a:r>
              <a:rPr lang="ka-GE" sz="3000" b="1" dirty="0"/>
              <a:t>ფოტო</a:t>
            </a:r>
            <a:r>
              <a:rPr lang="en-US" sz="3000" b="1" dirty="0"/>
              <a:t> </a:t>
            </a:r>
            <a:r>
              <a:rPr lang="ka-GE" sz="3000" b="1" dirty="0"/>
              <a:t>ბინოკულარული</a:t>
            </a:r>
            <a:r>
              <a:rPr lang="en-US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en-US" sz="3000" b="1" dirty="0"/>
              <a:t>. </a:t>
            </a:r>
            <a:br>
              <a:rPr lang="en-US" sz="3000" b="1" dirty="0"/>
            </a:br>
            <a:r>
              <a:rPr lang="ka-GE" sz="3000" b="1" dirty="0"/>
              <a:t>ობიექტივი</a:t>
            </a:r>
            <a:r>
              <a:rPr lang="en-US" sz="3000" b="1" dirty="0"/>
              <a:t> X 0.6, </a:t>
            </a:r>
            <a:r>
              <a:rPr lang="ka-GE" sz="3000" b="1" dirty="0"/>
              <a:t>ოკულარი</a:t>
            </a:r>
            <a:r>
              <a:rPr lang="en-US" sz="3000" b="1" dirty="0"/>
              <a:t> X 6</a:t>
            </a:r>
            <a:r>
              <a:rPr lang="ru-RU" sz="800" b="1" dirty="0"/>
              <a:t/>
            </a:r>
            <a:br>
              <a:rPr lang="ru-RU" sz="800" b="1" dirty="0"/>
            </a:br>
            <a:r>
              <a:rPr lang="it-IT" sz="2600" b="1" dirty="0"/>
              <a:t>1. </a:t>
            </a:r>
            <a:r>
              <a:rPr lang="ka-GE" sz="2600" b="1" dirty="0"/>
              <a:t>პერიტონეუმი</a:t>
            </a:r>
            <a:r>
              <a:rPr lang="it-IT" sz="2600" b="1" dirty="0"/>
              <a:t>; 2. </a:t>
            </a:r>
            <a:r>
              <a:rPr lang="ka-GE" sz="2600" b="1" dirty="0"/>
              <a:t>ბუშტის ფირფიტა</a:t>
            </a:r>
            <a:r>
              <a:rPr lang="it-IT" sz="2600" b="1" dirty="0"/>
              <a:t>; 3. </a:t>
            </a:r>
            <a:r>
              <a:rPr lang="ka-GE" sz="2600" b="1" dirty="0"/>
              <a:t>ნაღვლის ბუშტის</a:t>
            </a:r>
            <a:r>
              <a:rPr lang="it-IT" sz="2600" b="1" dirty="0"/>
              <a:t> </a:t>
            </a:r>
            <a:r>
              <a:rPr lang="ka-GE" sz="2600" b="1" dirty="0"/>
              <a:t>კედელი</a:t>
            </a:r>
            <a:r>
              <a:rPr lang="it-IT" sz="2600" b="1" dirty="0"/>
              <a:t>; </a:t>
            </a:r>
            <a:r>
              <a:rPr lang="ka-GE" sz="2600" b="1" dirty="0"/>
              <a:t/>
            </a:r>
            <a:br>
              <a:rPr lang="ka-GE" sz="2600" b="1" dirty="0"/>
            </a:br>
            <a:r>
              <a:rPr lang="it-IT" sz="2600" b="1" dirty="0"/>
              <a:t>4. </a:t>
            </a:r>
            <a:r>
              <a:rPr lang="ka-GE" sz="2600" b="1" dirty="0"/>
              <a:t>ღვიძლის პარენქიმა;</a:t>
            </a:r>
            <a:r>
              <a:rPr lang="it-IT" sz="2600" b="1" dirty="0"/>
              <a:t/>
            </a:r>
            <a:br>
              <a:rPr lang="it-IT" sz="2600" b="1" dirty="0"/>
            </a:br>
            <a:r>
              <a:rPr lang="it-IT" sz="2600" b="1" dirty="0"/>
              <a:t>5. </a:t>
            </a:r>
            <a:r>
              <a:rPr lang="ka-GE" sz="2600" b="1" dirty="0"/>
              <a:t>შემაერთებელი ქსოვილის შრე</a:t>
            </a:r>
            <a:r>
              <a:rPr lang="pt-BR" sz="2600" b="1" dirty="0"/>
              <a:t>, </a:t>
            </a:r>
            <a:r>
              <a:rPr lang="ka-GE" sz="2600" b="1" dirty="0"/>
              <a:t>რომელიც პერიტონეუმისა</a:t>
            </a:r>
            <a:r>
              <a:rPr lang="pt-BR" sz="2600" b="1" dirty="0"/>
              <a:t> </a:t>
            </a:r>
            <a:r>
              <a:rPr lang="ka-GE" sz="2600" b="1" dirty="0"/>
              <a:t>და</a:t>
            </a:r>
            <a:r>
              <a:rPr lang="pt-BR" sz="2600" b="1" dirty="0"/>
              <a:t> </a:t>
            </a:r>
            <a:r>
              <a:rPr lang="ka-GE" sz="2600" b="1" dirty="0"/>
              <a:t>ბუშტის</a:t>
            </a:r>
            <a:r>
              <a:rPr lang="pt-BR" sz="2600" b="1" dirty="0"/>
              <a:t> </a:t>
            </a:r>
            <a:r>
              <a:rPr lang="ka-GE" sz="2600" b="1" dirty="0"/>
              <a:t>ფირფიტის</a:t>
            </a:r>
            <a:r>
              <a:rPr lang="pt-BR" sz="2600" b="1" dirty="0"/>
              <a:t> </a:t>
            </a:r>
            <a:r>
              <a:rPr lang="ka-GE" sz="2600" b="1" dirty="0"/>
              <a:t>დაშორების</a:t>
            </a:r>
            <a:r>
              <a:rPr lang="pt-BR" sz="2600" b="1" dirty="0"/>
              <a:t> </a:t>
            </a:r>
            <a:r>
              <a:rPr lang="ka-GE" sz="2600" b="1" dirty="0"/>
              <a:t>ადგილიდან გამოდის.</a:t>
            </a:r>
            <a:endParaRPr lang="ru-RU" sz="2600" b="1" dirty="0"/>
          </a:p>
        </p:txBody>
      </p:sp>
      <p:pic>
        <p:nvPicPr>
          <p:cNvPr id="3" name="Рисунок 2" descr="1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908" y="2628899"/>
            <a:ext cx="7104184" cy="4229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822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637691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განივი</a:t>
            </a:r>
            <a:r>
              <a:rPr lang="pt-BR" sz="3000" b="1" dirty="0"/>
              <a:t> </a:t>
            </a:r>
            <a:r>
              <a:rPr lang="ka-GE" sz="3000" b="1" dirty="0"/>
              <a:t>განაკვეთი</a:t>
            </a:r>
            <a:r>
              <a:rPr lang="pt-BR" sz="3000" b="1" dirty="0"/>
              <a:t> </a:t>
            </a:r>
            <a:r>
              <a:rPr lang="ka-GE" sz="3000" b="1" dirty="0"/>
              <a:t>მრგვალი</a:t>
            </a:r>
            <a:r>
              <a:rPr lang="pt-BR" sz="3000" b="1" dirty="0"/>
              <a:t> </a:t>
            </a:r>
            <a:r>
              <a:rPr lang="ka-GE" sz="3000" b="1" dirty="0"/>
              <a:t>იოგის</a:t>
            </a:r>
            <a:r>
              <a:rPr lang="pt-BR" sz="3000" b="1" dirty="0"/>
              <a:t> </a:t>
            </a:r>
            <a:r>
              <a:rPr lang="ka-GE" sz="3000" b="1" dirty="0"/>
              <a:t>ღარის მიდამოში</a:t>
            </a:r>
            <a:r>
              <a:rPr lang="pt-BR" sz="3000" b="1" dirty="0"/>
              <a:t> </a:t>
            </a:r>
            <a:r>
              <a:rPr lang="ka-GE" sz="3000" b="1" dirty="0"/>
              <a:t>პარენქიმული</a:t>
            </a:r>
            <a:r>
              <a:rPr lang="pt-BR" sz="3000" b="1" dirty="0"/>
              <a:t> </a:t>
            </a:r>
            <a:r>
              <a:rPr lang="ka-GE" sz="3000" b="1" dirty="0" err="1"/>
              <a:t>ხიდაკების</a:t>
            </a:r>
            <a:r>
              <a:rPr lang="pt-BR" sz="3000" b="1" dirty="0"/>
              <a:t> </a:t>
            </a:r>
            <a:r>
              <a:rPr lang="ka-GE" sz="3000" b="1" dirty="0"/>
              <a:t>არსებობის</a:t>
            </a:r>
            <a:r>
              <a:rPr lang="pt-BR" sz="3000" b="1" dirty="0"/>
              <a:t> </a:t>
            </a:r>
            <a:r>
              <a:rPr lang="ka-GE" sz="3000" b="1" dirty="0"/>
              <a:t>პირობებში.</a:t>
            </a:r>
            <a:r>
              <a:rPr lang="pt-BR" sz="3000" b="1" dirty="0"/>
              <a:t>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ka-GE" sz="3000" b="1" dirty="0"/>
              <a:t>ფოტო</a:t>
            </a:r>
            <a:r>
              <a:rPr lang="en-US" sz="3000" b="1" dirty="0"/>
              <a:t> </a:t>
            </a:r>
            <a:r>
              <a:rPr lang="ka-GE" sz="3000" b="1" dirty="0"/>
              <a:t>ბინოკულარული</a:t>
            </a:r>
            <a:r>
              <a:rPr lang="en-US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en-US" sz="3000" b="1" dirty="0"/>
              <a:t>. </a:t>
            </a:r>
            <a:br>
              <a:rPr lang="en-US" sz="3000" b="1" dirty="0"/>
            </a:br>
            <a:r>
              <a:rPr lang="ka-GE" sz="3000" b="1" dirty="0"/>
              <a:t>ობიექტივი</a:t>
            </a:r>
            <a:r>
              <a:rPr lang="en-US" sz="3000" b="1" dirty="0"/>
              <a:t> X 0.6, </a:t>
            </a:r>
            <a:r>
              <a:rPr lang="ka-GE" sz="3000" b="1" dirty="0"/>
              <a:t>ოკულარი</a:t>
            </a:r>
            <a:r>
              <a:rPr lang="en-US" sz="3000" b="1" dirty="0"/>
              <a:t> X 6</a:t>
            </a:r>
            <a:r>
              <a:rPr lang="ru-RU" sz="1000" b="1" dirty="0"/>
              <a:t/>
            </a:r>
            <a:br>
              <a:rPr lang="ru-RU" sz="1000" b="1" dirty="0"/>
            </a:br>
            <a:r>
              <a:rPr lang="pt-BR" sz="2500" b="1" dirty="0"/>
              <a:t>1. </a:t>
            </a:r>
            <a:r>
              <a:rPr lang="ka-GE" sz="2500" b="1" dirty="0"/>
              <a:t>ღვიძლის მარცხენა წილის</a:t>
            </a:r>
            <a:r>
              <a:rPr lang="pt-BR" sz="2500" b="1" dirty="0"/>
              <a:t> </a:t>
            </a:r>
            <a:r>
              <a:rPr lang="ka-GE" sz="2500" b="1" dirty="0"/>
              <a:t>პარენქიმა</a:t>
            </a:r>
            <a:r>
              <a:rPr lang="pt-BR" sz="2500" b="1" dirty="0"/>
              <a:t>; 2. </a:t>
            </a:r>
            <a:r>
              <a:rPr lang="ka-GE" sz="2500" b="1" dirty="0"/>
              <a:t>პარენქიმული</a:t>
            </a:r>
            <a:r>
              <a:rPr lang="pt-BR" sz="2500" b="1" dirty="0"/>
              <a:t> </a:t>
            </a:r>
            <a:r>
              <a:rPr lang="ka-GE" sz="2500" b="1" dirty="0"/>
              <a:t>ხიდაკი</a:t>
            </a:r>
            <a:r>
              <a:rPr lang="pt-BR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pt-BR" sz="2500" b="1" dirty="0"/>
              <a:t>3. </a:t>
            </a:r>
            <a:r>
              <a:rPr lang="ka-GE" sz="2500" b="1" dirty="0"/>
              <a:t>ღვიძლის</a:t>
            </a:r>
            <a:r>
              <a:rPr lang="pt-BR" sz="2500" b="1" dirty="0"/>
              <a:t> </a:t>
            </a:r>
            <a:r>
              <a:rPr lang="ka-GE" sz="2500" b="1" dirty="0"/>
              <a:t>მარჯვენა წილის</a:t>
            </a:r>
            <a:r>
              <a:rPr lang="pt-BR" sz="2500" b="1" dirty="0"/>
              <a:t> </a:t>
            </a:r>
            <a:r>
              <a:rPr lang="ka-GE" sz="2500" b="1" dirty="0"/>
              <a:t>პარენქიმა</a:t>
            </a:r>
            <a:r>
              <a:rPr lang="pt-BR" sz="2500" b="1" dirty="0"/>
              <a:t>; 4. </a:t>
            </a:r>
            <a:r>
              <a:rPr lang="ka-GE" sz="2500" b="1" dirty="0"/>
              <a:t>მრგვალი იოგი</a:t>
            </a:r>
            <a:r>
              <a:rPr lang="pt-BR" sz="2500" b="1" dirty="0"/>
              <a:t>; 5</a:t>
            </a:r>
            <a:r>
              <a:rPr lang="ka-GE" sz="2500" b="1" dirty="0"/>
              <a:t>.</a:t>
            </a:r>
            <a:r>
              <a:rPr lang="pt-BR" sz="2500" b="1" dirty="0"/>
              <a:t> </a:t>
            </a:r>
            <a:r>
              <a:rPr lang="ka-GE" sz="2500" b="1" dirty="0"/>
              <a:t>ჭიპის ფირფიტა.</a:t>
            </a:r>
            <a:endParaRPr lang="ru-RU" sz="2500" b="1" dirty="0"/>
          </a:p>
        </p:txBody>
      </p:sp>
      <p:pic>
        <p:nvPicPr>
          <p:cNvPr id="3" name="Рисунок 2" descr="1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27" y="2637691"/>
            <a:ext cx="6462346" cy="4220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2318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27325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განივი</a:t>
            </a:r>
            <a:r>
              <a:rPr lang="en-US" sz="3000" b="1" dirty="0"/>
              <a:t> </a:t>
            </a:r>
            <a:r>
              <a:rPr lang="ka-GE" sz="3000" b="1" dirty="0"/>
              <a:t>განაკვეთი</a:t>
            </a:r>
            <a:r>
              <a:rPr lang="en-US" sz="3000" b="1" dirty="0"/>
              <a:t> </a:t>
            </a:r>
            <a:r>
              <a:rPr lang="ka-GE" sz="3000" b="1" dirty="0"/>
              <a:t>მრგვალი</a:t>
            </a:r>
            <a:r>
              <a:rPr lang="en-US" sz="3000" b="1" dirty="0"/>
              <a:t> </a:t>
            </a:r>
            <a:r>
              <a:rPr lang="ka-GE" sz="3000" b="1" dirty="0"/>
              <a:t>იოგის</a:t>
            </a:r>
            <a:r>
              <a:rPr lang="en-US" sz="3000" b="1" dirty="0"/>
              <a:t> </a:t>
            </a:r>
            <a:r>
              <a:rPr lang="ka-GE" sz="3000" b="1" dirty="0"/>
              <a:t>ღარის მიდამოში</a:t>
            </a:r>
            <a:r>
              <a:rPr lang="en-US" sz="3000" b="1" dirty="0"/>
              <a:t> </a:t>
            </a:r>
            <a:r>
              <a:rPr lang="ka-GE" sz="3000" b="1" dirty="0"/>
              <a:t>პარენქიმული</a:t>
            </a:r>
            <a:r>
              <a:rPr lang="en-US" sz="3000" b="1" dirty="0"/>
              <a:t> </a:t>
            </a:r>
            <a:r>
              <a:rPr lang="ka-GE" sz="3000" b="1" dirty="0"/>
              <a:t>ხიდაკის</a:t>
            </a:r>
            <a:r>
              <a:rPr lang="en-US" sz="3000" b="1" dirty="0"/>
              <a:t> </a:t>
            </a:r>
            <a:r>
              <a:rPr lang="ka-GE" sz="3000" b="1" dirty="0"/>
              <a:t>არსებობის</a:t>
            </a:r>
            <a:r>
              <a:rPr lang="en-US" sz="3000" b="1" dirty="0"/>
              <a:t> </a:t>
            </a:r>
            <a:r>
              <a:rPr lang="ka-GE" sz="3000" b="1" dirty="0"/>
              <a:t>პირობებში.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ka-GE" sz="3000" b="1" dirty="0"/>
              <a:t>ფოტო</a:t>
            </a:r>
            <a:r>
              <a:rPr lang="en-US" sz="3000" b="1" dirty="0"/>
              <a:t> </a:t>
            </a:r>
            <a:r>
              <a:rPr lang="ka-GE" sz="3000" b="1" dirty="0"/>
              <a:t>ბინოკულარული</a:t>
            </a:r>
            <a:r>
              <a:rPr lang="en-US" sz="3000" b="1" dirty="0"/>
              <a:t> </a:t>
            </a:r>
            <a:r>
              <a:rPr lang="ka-GE" sz="3000" b="1" dirty="0"/>
              <a:t>მიკროსკოპიდან</a:t>
            </a:r>
            <a:r>
              <a:rPr lang="en-US" sz="3000" b="1" dirty="0"/>
              <a:t>. </a:t>
            </a:r>
            <a:br>
              <a:rPr lang="en-US" sz="3000" b="1" dirty="0"/>
            </a:br>
            <a:r>
              <a:rPr lang="ka-GE" sz="3000" b="1" dirty="0"/>
              <a:t>ობიექტივი</a:t>
            </a:r>
            <a:r>
              <a:rPr lang="en-US" sz="3000" b="1" dirty="0"/>
              <a:t> X 0.6, </a:t>
            </a:r>
            <a:r>
              <a:rPr lang="ka-GE" sz="3000" b="1" dirty="0"/>
              <a:t>ოკულარი</a:t>
            </a:r>
            <a:r>
              <a:rPr lang="en-US" sz="3000" b="1" dirty="0"/>
              <a:t> X 6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pt-BR" sz="2500" b="1" dirty="0"/>
              <a:t>1. </a:t>
            </a:r>
            <a:r>
              <a:rPr lang="ka-GE" sz="2500" b="1" dirty="0"/>
              <a:t>ღვიძლის</a:t>
            </a:r>
            <a:r>
              <a:rPr lang="pt-BR" sz="2500" b="1" dirty="0"/>
              <a:t> </a:t>
            </a:r>
            <a:r>
              <a:rPr lang="ka-GE" sz="2500" b="1" dirty="0"/>
              <a:t>მარცხენა</a:t>
            </a:r>
            <a:r>
              <a:rPr lang="pt-BR" sz="2500" b="1" dirty="0"/>
              <a:t> </a:t>
            </a:r>
            <a:r>
              <a:rPr lang="ka-GE" sz="2500" b="1" dirty="0"/>
              <a:t>წილის</a:t>
            </a:r>
            <a:r>
              <a:rPr lang="pt-BR" sz="2500" b="1" dirty="0"/>
              <a:t> </a:t>
            </a:r>
            <a:r>
              <a:rPr lang="ka-GE" sz="2500" b="1" dirty="0"/>
              <a:t>პარენქიმა</a:t>
            </a:r>
            <a:r>
              <a:rPr lang="pt-BR" sz="2500" b="1" dirty="0"/>
              <a:t>; 2. </a:t>
            </a:r>
            <a:r>
              <a:rPr lang="ka-GE" sz="2500" b="1" dirty="0"/>
              <a:t>პარენქიმული</a:t>
            </a:r>
            <a:r>
              <a:rPr lang="pt-BR" sz="2500" b="1" dirty="0"/>
              <a:t> </a:t>
            </a:r>
            <a:r>
              <a:rPr lang="ka-GE" sz="2500" b="1" dirty="0"/>
              <a:t>ხიდაკი</a:t>
            </a:r>
            <a:r>
              <a:rPr lang="pt-BR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pt-BR" sz="2500" b="1" dirty="0"/>
              <a:t>3. </a:t>
            </a:r>
            <a:r>
              <a:rPr lang="ka-GE" sz="2500" b="1" dirty="0"/>
              <a:t>ღვიძლის</a:t>
            </a:r>
            <a:r>
              <a:rPr lang="pt-BR" sz="2500" b="1" dirty="0"/>
              <a:t> </a:t>
            </a:r>
            <a:r>
              <a:rPr lang="ka-GE" sz="2500" b="1" dirty="0"/>
              <a:t>მარჯვენა</a:t>
            </a:r>
            <a:r>
              <a:rPr lang="pt-BR" sz="2500" b="1" dirty="0"/>
              <a:t> </a:t>
            </a:r>
            <a:r>
              <a:rPr lang="ka-GE" sz="2500" b="1" dirty="0"/>
              <a:t>წილის</a:t>
            </a:r>
            <a:r>
              <a:rPr lang="pt-BR" sz="2500" b="1" dirty="0"/>
              <a:t> </a:t>
            </a:r>
            <a:r>
              <a:rPr lang="ka-GE" sz="2500" b="1" dirty="0"/>
              <a:t>პარენქიმა</a:t>
            </a:r>
            <a:r>
              <a:rPr lang="pt-BR" sz="2500" b="1" dirty="0"/>
              <a:t>; 4.</a:t>
            </a:r>
            <a:r>
              <a:rPr lang="ka-GE" sz="2500" b="1" dirty="0"/>
              <a:t> მრგვალი იოგი</a:t>
            </a:r>
            <a:r>
              <a:rPr lang="pt-BR" sz="2500" b="1" dirty="0"/>
              <a:t>; 5 </a:t>
            </a:r>
            <a:r>
              <a:rPr lang="ka-GE" sz="2500" b="1" dirty="0"/>
              <a:t>ჭიპის ფირფიტა.</a:t>
            </a:r>
            <a:endParaRPr lang="ru-RU" sz="2500" b="1" dirty="0"/>
          </a:p>
        </p:txBody>
      </p:sp>
      <p:pic>
        <p:nvPicPr>
          <p:cNvPr id="3" name="Рисунок 2" descr="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712" y="2727325"/>
            <a:ext cx="6198576" cy="413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502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8399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/>
            </a:r>
            <a:br>
              <a:rPr lang="en-US" sz="1600" b="1" dirty="0">
                <a:latin typeface="Sylfaen" panose="010A0502050306030303" pitchFamily="18" charset="0"/>
              </a:rPr>
            </a:br>
            <a:r>
              <a:rPr lang="en-US" sz="1600" b="1" dirty="0">
                <a:latin typeface="Sylfaen" panose="010A0502050306030303" pitchFamily="18" charset="0"/>
              </a:rPr>
              <a:t/>
            </a:r>
            <a:br>
              <a:rPr lang="en-US" sz="1600" b="1" dirty="0">
                <a:latin typeface="Sylfaen" panose="010A0502050306030303" pitchFamily="18" charset="0"/>
              </a:rPr>
            </a:br>
            <a:r>
              <a:rPr lang="ka-GE" sz="3300" b="1" dirty="0"/>
              <a:t>განივი</a:t>
            </a:r>
            <a:r>
              <a:rPr lang="en-US" sz="3300" b="1" dirty="0"/>
              <a:t> </a:t>
            </a:r>
            <a:r>
              <a:rPr lang="ka-GE" sz="3300" b="1" dirty="0"/>
              <a:t>განაკვეთი</a:t>
            </a:r>
            <a:r>
              <a:rPr lang="en-US" sz="3300" b="1" dirty="0"/>
              <a:t> </a:t>
            </a:r>
            <a:r>
              <a:rPr lang="ka-GE" sz="3300" b="1" dirty="0"/>
              <a:t>ვენური</a:t>
            </a:r>
            <a:r>
              <a:rPr lang="en-US" sz="3300" b="1" dirty="0"/>
              <a:t> </a:t>
            </a:r>
            <a:r>
              <a:rPr lang="ka-GE" sz="3300" b="1" dirty="0"/>
              <a:t>იოგის</a:t>
            </a:r>
            <a:r>
              <a:rPr lang="en-US" sz="3300" b="1" dirty="0"/>
              <a:t> </a:t>
            </a:r>
            <a:r>
              <a:rPr lang="ka-GE" sz="3300" b="1" dirty="0"/>
              <a:t>სარეცელის</a:t>
            </a:r>
            <a:r>
              <a:rPr lang="en-US" sz="3300" b="1" dirty="0"/>
              <a:t> </a:t>
            </a:r>
            <a:r>
              <a:rPr lang="ka-GE" sz="3300" b="1" dirty="0"/>
              <a:t>მიდამოში</a:t>
            </a:r>
            <a:r>
              <a:rPr lang="en-US" sz="3300" b="1" dirty="0"/>
              <a:t>. </a:t>
            </a:r>
            <a:r>
              <a:rPr lang="ka-GE" sz="3300" b="1" dirty="0"/>
              <a:t/>
            </a:r>
            <a:br>
              <a:rPr lang="ka-GE" sz="3300" b="1" dirty="0"/>
            </a:br>
            <a:r>
              <a:rPr lang="ka-GE" sz="3300" b="1" dirty="0"/>
              <a:t>ფოტო</a:t>
            </a:r>
            <a:r>
              <a:rPr lang="en-US" sz="3300" b="1" dirty="0"/>
              <a:t> </a:t>
            </a:r>
            <a:r>
              <a:rPr lang="ka-GE" sz="3300" b="1" dirty="0"/>
              <a:t>ბინოკულარული მიკროსკოპიდან</a:t>
            </a:r>
            <a:r>
              <a:rPr lang="en-US" sz="3300" b="1" dirty="0"/>
              <a:t>. </a:t>
            </a:r>
            <a:br>
              <a:rPr lang="en-US" sz="3300" b="1" dirty="0"/>
            </a:br>
            <a:r>
              <a:rPr lang="ka-GE" sz="3300" b="1" dirty="0"/>
              <a:t>ობიექტივი</a:t>
            </a:r>
            <a:r>
              <a:rPr lang="en-US" sz="3300" b="1" dirty="0"/>
              <a:t> X 0.6, </a:t>
            </a:r>
            <a:r>
              <a:rPr lang="ka-GE" sz="3300" b="1" dirty="0"/>
              <a:t>ოკულარი</a:t>
            </a:r>
            <a:r>
              <a:rPr lang="en-US" sz="3300" b="1" dirty="0"/>
              <a:t> X 6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it-IT" sz="2800" b="1" dirty="0"/>
              <a:t>1. </a:t>
            </a:r>
            <a:r>
              <a:rPr lang="ka-GE" sz="2800" b="1" dirty="0"/>
              <a:t>ღვიძლის პარენქიმა</a:t>
            </a:r>
            <a:r>
              <a:rPr lang="it-IT" sz="2800" b="1" dirty="0"/>
              <a:t>; 2. </a:t>
            </a:r>
            <a:r>
              <a:rPr lang="ka-GE" sz="2800" b="1" dirty="0"/>
              <a:t>პერიტონეუმი</a:t>
            </a:r>
            <a:r>
              <a:rPr lang="it-IT" sz="2800" b="1" dirty="0"/>
              <a:t>; 3.</a:t>
            </a:r>
            <a:r>
              <a:rPr lang="ka-GE" sz="2800" b="1" dirty="0"/>
              <a:t> ცხიმოვანი ქსოვილი</a:t>
            </a:r>
            <a:r>
              <a:rPr lang="it-IT" sz="2800" b="1" dirty="0"/>
              <a:t>; </a:t>
            </a:r>
            <a:r>
              <a:rPr lang="ka-GE" sz="2800" b="1" dirty="0"/>
              <a:t/>
            </a:r>
            <a:br>
              <a:rPr lang="ka-GE" sz="2800" b="1" dirty="0"/>
            </a:br>
            <a:r>
              <a:rPr lang="it-IT" sz="2800" b="1" dirty="0"/>
              <a:t>4. </a:t>
            </a:r>
            <a:r>
              <a:rPr lang="ka-GE" sz="2800" b="1" dirty="0"/>
              <a:t>ვენური ფირფიტა</a:t>
            </a:r>
            <a:r>
              <a:rPr lang="it-IT" sz="2800" b="1" dirty="0"/>
              <a:t>; </a:t>
            </a:r>
            <a:r>
              <a:rPr lang="ka-GE" sz="2800" b="1" dirty="0"/>
              <a:t/>
            </a:r>
            <a:br>
              <a:rPr lang="ka-GE" sz="2800" b="1" dirty="0"/>
            </a:br>
            <a:r>
              <a:rPr lang="it-IT" sz="2800" b="1" dirty="0"/>
              <a:t>5. </a:t>
            </a:r>
            <a:r>
              <a:rPr lang="ka-GE" sz="2800" b="1" dirty="0"/>
              <a:t>ვენური იოგი</a:t>
            </a:r>
            <a:r>
              <a:rPr lang="it-IT" sz="2800" b="1" dirty="0"/>
              <a:t>.</a:t>
            </a:r>
            <a:r>
              <a:rPr lang="ru-RU" b="1" dirty="0">
                <a:latin typeface="Sylfaen" panose="010A0502050306030303" pitchFamily="18" charset="0"/>
              </a:rPr>
              <a:t/>
            </a:r>
            <a:br>
              <a:rPr lang="ru-RU" b="1" dirty="0">
                <a:latin typeface="Sylfaen" panose="010A0502050306030303" pitchFamily="18" charset="0"/>
              </a:rPr>
            </a:br>
            <a:endParaRPr lang="ru-RU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592265"/>
            <a:ext cx="5829300" cy="401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676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138" y="0"/>
            <a:ext cx="10515600" cy="2426677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>
                <a:cs typeface="Times New Roman" panose="02020603050405020304" pitchFamily="18" charset="0"/>
              </a:rPr>
              <a:t>ღვიძლის დიაფრაგმის ზედაპირი</a:t>
            </a:r>
            <a:r>
              <a:rPr lang="en-US" sz="1800" b="1" dirty="0">
                <a:cs typeface="Times New Roman" panose="02020603050405020304" pitchFamily="18" charset="0"/>
              </a:rPr>
              <a:t/>
            </a:r>
            <a:br>
              <a:rPr lang="en-US" sz="1800" b="1" dirty="0">
                <a:cs typeface="Times New Roman" panose="02020603050405020304" pitchFamily="18" charset="0"/>
              </a:rPr>
            </a:br>
            <a:r>
              <a:rPr lang="en-US" sz="2800" b="1" dirty="0">
                <a:cs typeface="Times New Roman" panose="02020603050405020304" pitchFamily="18" charset="0"/>
              </a:rPr>
              <a:t>1. </a:t>
            </a:r>
            <a:r>
              <a:rPr lang="ka-GE" sz="2800" b="1" dirty="0">
                <a:cs typeface="Times New Roman" panose="02020603050405020304" pitchFamily="18" charset="0"/>
              </a:rPr>
              <a:t>ღვიძლის მარჯვენა წილი</a:t>
            </a:r>
            <a:r>
              <a:rPr lang="en-US" sz="2800" b="1" dirty="0">
                <a:cs typeface="Times New Roman" panose="02020603050405020304" pitchFamily="18" charset="0"/>
              </a:rPr>
              <a:t>; 2. </a:t>
            </a:r>
            <a:r>
              <a:rPr lang="ka-GE" sz="2800" b="1" dirty="0">
                <a:cs typeface="Times New Roman" panose="02020603050405020304" pitchFamily="18" charset="0"/>
              </a:rPr>
              <a:t>ღვიძლის მარცხენა წილი</a:t>
            </a:r>
            <a:r>
              <a:rPr lang="en-US" sz="2800" b="1" dirty="0">
                <a:cs typeface="Times New Roman" panose="02020603050405020304" pitchFamily="18" charset="0"/>
              </a:rPr>
              <a:t>; 3.</a:t>
            </a:r>
            <a:r>
              <a:rPr lang="ka-GE" sz="2800" b="1" dirty="0">
                <a:cs typeface="Times New Roman" panose="02020603050405020304" pitchFamily="18" charset="0"/>
              </a:rPr>
              <a:t> ნაღვლის ბუშტი</a:t>
            </a:r>
            <a:r>
              <a:rPr lang="en-US" sz="2800" b="1" dirty="0">
                <a:cs typeface="Times New Roman" panose="02020603050405020304" pitchFamily="18" charset="0"/>
              </a:rPr>
              <a:t>; 4.</a:t>
            </a:r>
            <a:r>
              <a:rPr lang="ka-GE" sz="2800" b="1" dirty="0">
                <a:cs typeface="Times New Roman" panose="02020603050405020304" pitchFamily="18" charset="0"/>
              </a:rPr>
              <a:t> ღვიძლის მრგვალი იოგი</a:t>
            </a:r>
            <a:r>
              <a:rPr lang="en-US" sz="2800" b="1" dirty="0">
                <a:cs typeface="Times New Roman" panose="02020603050405020304" pitchFamily="18" charset="0"/>
              </a:rPr>
              <a:t>; 5.</a:t>
            </a:r>
            <a:r>
              <a:rPr lang="ka-GE" sz="2800" b="1" dirty="0">
                <a:cs typeface="Times New Roman" panose="02020603050405020304" pitchFamily="18" charset="0"/>
              </a:rPr>
              <a:t> ღვიძლის გვირგვინოვანი იოგი</a:t>
            </a:r>
            <a:r>
              <a:rPr lang="en-US" sz="2800" b="1" dirty="0">
                <a:cs typeface="Times New Roman" panose="02020603050405020304" pitchFamily="18" charset="0"/>
              </a:rPr>
              <a:t>; 6.</a:t>
            </a:r>
            <a:r>
              <a:rPr lang="ka-GE" sz="2800" b="1" dirty="0">
                <a:cs typeface="Times New Roman" panose="02020603050405020304" pitchFamily="18" charset="0"/>
              </a:rPr>
              <a:t> დიაფრაგმა</a:t>
            </a:r>
            <a:r>
              <a:rPr lang="en-US" sz="2800" b="1" dirty="0">
                <a:cs typeface="Times New Roman" panose="02020603050405020304" pitchFamily="18" charset="0"/>
              </a:rPr>
              <a:t>; 7.</a:t>
            </a:r>
            <a:r>
              <a:rPr lang="ka-GE" sz="2800" b="1" dirty="0">
                <a:cs typeface="Times New Roman" panose="02020603050405020304" pitchFamily="18" charset="0"/>
              </a:rPr>
              <a:t> მარცხენა სამკუთხა იოგი</a:t>
            </a:r>
            <a:r>
              <a:rPr lang="en-US" sz="2800" b="1" dirty="0">
                <a:cs typeface="Times New Roman" panose="02020603050405020304" pitchFamily="18" charset="0"/>
              </a:rPr>
              <a:t>; 8.</a:t>
            </a:r>
            <a:r>
              <a:rPr lang="ka-GE" sz="2800" b="1" dirty="0">
                <a:cs typeface="Times New Roman" panose="02020603050405020304" pitchFamily="18" charset="0"/>
              </a:rPr>
              <a:t> მარჯვენა სამკუთხა იოგი</a:t>
            </a:r>
            <a:r>
              <a:rPr lang="en-US" sz="2800" b="1" dirty="0">
                <a:cs typeface="Times New Roman" panose="02020603050405020304" pitchFamily="18" charset="0"/>
              </a:rPr>
              <a:t>; 9. </a:t>
            </a:r>
            <a:r>
              <a:rPr lang="ka-GE" sz="2800" b="1" dirty="0">
                <a:cs typeface="Times New Roman" panose="02020603050405020304" pitchFamily="18" charset="0"/>
              </a:rPr>
              <a:t>ღვიძლის ნამგლისებური იოგი.</a:t>
            </a:r>
            <a:r>
              <a:rPr lang="ru-RU" sz="2800" dirty="0">
                <a:latin typeface="Sylfaen" panose="010A0502050306030303" pitchFamily="18" charset="0"/>
              </a:rPr>
              <a:t/>
            </a:r>
            <a:br>
              <a:rPr lang="ru-RU" sz="2800" dirty="0">
                <a:latin typeface="Sylfaen" panose="010A0502050306030303" pitchFamily="18" charset="0"/>
              </a:rPr>
            </a:br>
            <a:endParaRPr lang="ru-RU" sz="2800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7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337" y="2426677"/>
            <a:ext cx="6329325" cy="4097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398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71749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/>
              <a:t>ღვიძლის</a:t>
            </a:r>
            <a:r>
              <a:rPr lang="en-US" sz="3000" b="1" dirty="0"/>
              <a:t> </a:t>
            </a:r>
            <a:r>
              <a:rPr lang="ka-GE" sz="3000" b="1" dirty="0"/>
              <a:t>კარისა</a:t>
            </a:r>
            <a:r>
              <a:rPr lang="en-US" sz="3000" b="1" dirty="0"/>
              <a:t> </a:t>
            </a:r>
            <a:r>
              <a:rPr lang="ka-GE" sz="3000" b="1" dirty="0"/>
              <a:t>და ნაღვლის</a:t>
            </a:r>
            <a:r>
              <a:rPr lang="en-US" sz="3000" b="1" dirty="0"/>
              <a:t> </a:t>
            </a:r>
            <a:r>
              <a:rPr lang="ka-GE" sz="3000" b="1" dirty="0"/>
              <a:t>ბუშტის</a:t>
            </a:r>
            <a:r>
              <a:rPr lang="en-US" sz="3000" b="1" dirty="0"/>
              <a:t> </a:t>
            </a:r>
            <a:r>
              <a:rPr lang="ka-GE" sz="3000" b="1" dirty="0"/>
              <a:t>ფოსოს შემაერთებელი ქსოვილი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it-IT" sz="2300" b="1" dirty="0"/>
              <a:t>1. </a:t>
            </a:r>
            <a:r>
              <a:rPr lang="ka-GE" sz="2300" b="1" dirty="0"/>
              <a:t>ნაღვლის</a:t>
            </a:r>
            <a:r>
              <a:rPr lang="en-US" sz="2300" b="1" dirty="0"/>
              <a:t> </a:t>
            </a:r>
            <a:r>
              <a:rPr lang="ka-GE" sz="2300" b="1" dirty="0"/>
              <a:t>ბუშტი</a:t>
            </a:r>
            <a:r>
              <a:rPr lang="it-IT" sz="2300" b="1" dirty="0"/>
              <a:t>; 2.</a:t>
            </a:r>
            <a:r>
              <a:rPr lang="ka-GE" sz="2300" b="1" dirty="0"/>
              <a:t> ბუშტის ფირფიტა</a:t>
            </a:r>
            <a:r>
              <a:rPr lang="it-IT" sz="2300" b="1" dirty="0"/>
              <a:t>; 3. </a:t>
            </a:r>
            <a:r>
              <a:rPr lang="ka-GE" sz="2300" b="1" dirty="0"/>
              <a:t>მრგვალი იოგი</a:t>
            </a:r>
            <a:r>
              <a:rPr lang="it-IT" sz="2300" b="1" dirty="0"/>
              <a:t>; 4. </a:t>
            </a:r>
            <a:r>
              <a:rPr lang="ka-GE" sz="2300" b="1" dirty="0"/>
              <a:t>მარჯვენა ლატერალური</a:t>
            </a:r>
            <a:r>
              <a:rPr lang="it-IT" sz="2300" b="1" dirty="0"/>
              <a:t> </a:t>
            </a:r>
            <a:r>
              <a:rPr lang="ka-GE" sz="2300" b="1" dirty="0"/>
              <a:t>პორტული კომპლექსი</a:t>
            </a:r>
            <a:r>
              <a:rPr lang="it-IT" sz="2300" b="1" dirty="0"/>
              <a:t>; 5. </a:t>
            </a:r>
            <a:r>
              <a:rPr lang="ka-GE" sz="2300" b="1" dirty="0"/>
              <a:t>მარჯვენა</a:t>
            </a:r>
            <a:r>
              <a:rPr lang="it-IT" sz="2300" b="1" dirty="0"/>
              <a:t> </a:t>
            </a:r>
            <a:r>
              <a:rPr lang="ka-GE" sz="2300" b="1" dirty="0"/>
              <a:t>პარამედიანური</a:t>
            </a:r>
            <a:r>
              <a:rPr lang="it-IT" sz="2300" b="1" dirty="0"/>
              <a:t> </a:t>
            </a:r>
            <a:r>
              <a:rPr lang="ka-GE" sz="2300" b="1" dirty="0"/>
              <a:t>პორტული კომპლექსი</a:t>
            </a:r>
            <a:r>
              <a:rPr lang="it-IT" sz="2300" b="1" dirty="0"/>
              <a:t>; </a:t>
            </a:r>
            <a:r>
              <a:rPr lang="ka-GE" sz="2300" b="1" dirty="0"/>
              <a:t/>
            </a:r>
            <a:br>
              <a:rPr lang="ka-GE" sz="2300" b="1" dirty="0"/>
            </a:br>
            <a:r>
              <a:rPr lang="it-IT" sz="2300" b="1" dirty="0"/>
              <a:t>6. III </a:t>
            </a:r>
            <a:r>
              <a:rPr lang="ka-GE" sz="2300" b="1" dirty="0"/>
              <a:t>სეგმენტის</a:t>
            </a:r>
            <a:r>
              <a:rPr lang="it-IT" sz="2300" b="1" dirty="0"/>
              <a:t> </a:t>
            </a:r>
            <a:r>
              <a:rPr lang="ka-GE" sz="2300" b="1" dirty="0"/>
              <a:t>პორტული ტრაქტი</a:t>
            </a:r>
            <a:r>
              <a:rPr lang="it-IT" sz="2300" b="1" dirty="0"/>
              <a:t>; 7. II </a:t>
            </a:r>
            <a:r>
              <a:rPr lang="ka-GE" sz="2300" b="1" dirty="0"/>
              <a:t>სეგმენტის</a:t>
            </a:r>
            <a:r>
              <a:rPr lang="it-IT" sz="2300" b="1" dirty="0"/>
              <a:t> </a:t>
            </a:r>
            <a:r>
              <a:rPr lang="ka-GE" sz="2300" b="1" dirty="0"/>
              <a:t>პორტული ტრაქტი</a:t>
            </a:r>
            <a:r>
              <a:rPr lang="it-IT" sz="2300" b="1" dirty="0"/>
              <a:t>; 8. IV </a:t>
            </a:r>
            <a:r>
              <a:rPr lang="ka-GE" sz="2300" b="1" dirty="0"/>
              <a:t>სეგმენტის</a:t>
            </a:r>
            <a:r>
              <a:rPr lang="it-IT" sz="2300" b="1" dirty="0"/>
              <a:t> </a:t>
            </a:r>
            <a:r>
              <a:rPr lang="ka-GE" sz="2300" b="1" dirty="0"/>
              <a:t>პორტული ტრაქტი</a:t>
            </a:r>
            <a:r>
              <a:rPr lang="it-IT" sz="2300" b="1" dirty="0"/>
              <a:t>; 9. </a:t>
            </a:r>
            <a:r>
              <a:rPr lang="ka-GE" sz="2300" b="1" dirty="0"/>
              <a:t>ვენური იოგის</a:t>
            </a:r>
            <a:r>
              <a:rPr lang="it-IT" sz="2300" b="1" dirty="0"/>
              <a:t> </a:t>
            </a:r>
            <a:r>
              <a:rPr lang="ka-GE" sz="2300" b="1" dirty="0"/>
              <a:t>ღარში მდებარე</a:t>
            </a:r>
            <a:r>
              <a:rPr lang="it-IT" sz="2300" b="1" dirty="0"/>
              <a:t> </a:t>
            </a:r>
            <a:r>
              <a:rPr lang="ka-GE" sz="2300" b="1" dirty="0"/>
              <a:t>შემაერთებელი</a:t>
            </a:r>
            <a:r>
              <a:rPr lang="it-IT" sz="2300" b="1" dirty="0"/>
              <a:t> </a:t>
            </a:r>
            <a:r>
              <a:rPr lang="ka-GE" sz="2300" b="1" dirty="0"/>
              <a:t>ქსოვილი</a:t>
            </a:r>
            <a:r>
              <a:rPr lang="it-IT" sz="2300" b="1" dirty="0"/>
              <a:t>; </a:t>
            </a:r>
            <a:r>
              <a:rPr lang="ka-GE" sz="2300" b="1" dirty="0"/>
              <a:t/>
            </a:r>
            <a:br>
              <a:rPr lang="ka-GE" sz="2300" b="1" dirty="0"/>
            </a:br>
            <a:r>
              <a:rPr lang="it-IT" sz="2300" b="1" dirty="0"/>
              <a:t>10. </a:t>
            </a:r>
            <a:r>
              <a:rPr lang="ka-GE" sz="2300" b="1" dirty="0"/>
              <a:t>ღვიძლ-თორმეტგოჯა</a:t>
            </a:r>
            <a:r>
              <a:rPr lang="it-IT" sz="2300" b="1" dirty="0"/>
              <a:t> </a:t>
            </a:r>
            <a:r>
              <a:rPr lang="ka-GE" sz="2300" b="1" dirty="0"/>
              <a:t>იოგის</a:t>
            </a:r>
            <a:r>
              <a:rPr lang="it-IT" sz="2300" b="1" dirty="0"/>
              <a:t> </a:t>
            </a:r>
            <a:r>
              <a:rPr lang="ka-GE" sz="2300" b="1" dirty="0"/>
              <a:t>ღვიძლის</a:t>
            </a:r>
            <a:r>
              <a:rPr lang="it-IT" sz="2300" b="1" dirty="0"/>
              <a:t> </a:t>
            </a:r>
            <a:r>
              <a:rPr lang="ka-GE" sz="2300" b="1" dirty="0"/>
              <a:t>ნაწილი.</a:t>
            </a:r>
            <a:endParaRPr lang="ru-RU" sz="2300" b="1" dirty="0"/>
          </a:p>
        </p:txBody>
      </p:sp>
      <p:pic>
        <p:nvPicPr>
          <p:cNvPr id="3" name="Рисунок 2" descr="13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310" y="2571750"/>
            <a:ext cx="4291379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479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07198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>
                <a:latin typeface="Sylfaen" panose="010A0502050306030303" pitchFamily="18" charset="0"/>
              </a:rPr>
              <a:t>ღვიძლის</a:t>
            </a:r>
            <a:r>
              <a:rPr lang="en-US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პერიტონეუმით</a:t>
            </a:r>
            <a:r>
              <a:rPr lang="en-US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დაფარული</a:t>
            </a:r>
            <a:r>
              <a:rPr lang="en-US" sz="3000" b="1" dirty="0">
                <a:latin typeface="Sylfaen" panose="010A0502050306030303" pitchFamily="18" charset="0"/>
              </a:rPr>
              <a:t> </a:t>
            </a:r>
            <a:r>
              <a:rPr lang="ka-GE" sz="3000" b="1" dirty="0">
                <a:latin typeface="Sylfaen" panose="010A0502050306030303" pitchFamily="18" charset="0"/>
              </a:rPr>
              <a:t>ნაწილი</a:t>
            </a:r>
            <a:r>
              <a:rPr lang="en-US" sz="2000" b="1" dirty="0">
                <a:latin typeface="Sylfaen" panose="010A0502050306030303" pitchFamily="18" charset="0"/>
              </a:rPr>
              <a:t/>
            </a:r>
            <a:br>
              <a:rPr lang="en-US" sz="2000" b="1" dirty="0">
                <a:latin typeface="Sylfaen" panose="010A0502050306030303" pitchFamily="18" charset="0"/>
              </a:rPr>
            </a:br>
            <a:r>
              <a:rPr lang="en-US" sz="2500" b="1" i="1" dirty="0">
                <a:latin typeface="Sylfaen" panose="010A0502050306030303" pitchFamily="18" charset="0"/>
              </a:rPr>
              <a:t>1. </a:t>
            </a:r>
            <a:r>
              <a:rPr lang="en-US" sz="2500" b="1" i="1" dirty="0" err="1">
                <a:latin typeface="Sylfaen" panose="010A0502050306030303" pitchFamily="18" charset="0"/>
              </a:rPr>
              <a:t>Lig</a:t>
            </a:r>
            <a:r>
              <a:rPr lang="en-US" sz="2500" b="1" i="1" dirty="0">
                <a:latin typeface="Sylfaen" panose="010A0502050306030303" pitchFamily="18" charset="0"/>
              </a:rPr>
              <a:t>. </a:t>
            </a:r>
            <a:r>
              <a:rPr lang="en-US" sz="2500" b="1" i="1" dirty="0" err="1">
                <a:latin typeface="Sylfaen" panose="010A0502050306030303" pitchFamily="18" charset="0"/>
              </a:rPr>
              <a:t>falciforme</a:t>
            </a:r>
            <a:r>
              <a:rPr lang="en-US" sz="2500" b="1" i="1" dirty="0">
                <a:latin typeface="Sylfaen" panose="010A0502050306030303" pitchFamily="18" charset="0"/>
              </a:rPr>
              <a:t> hepatic; 2 </a:t>
            </a:r>
            <a:r>
              <a:rPr lang="en-US" sz="2500" b="1" i="1" dirty="0" err="1">
                <a:latin typeface="Sylfaen" panose="010A0502050306030303" pitchFamily="18" charset="0"/>
              </a:rPr>
              <a:t>Lig</a:t>
            </a:r>
            <a:r>
              <a:rPr lang="en-US" sz="2500" b="1" i="1" dirty="0">
                <a:latin typeface="Sylfaen" panose="010A0502050306030303" pitchFamily="18" charset="0"/>
              </a:rPr>
              <a:t>. </a:t>
            </a:r>
            <a:r>
              <a:rPr lang="en-US" sz="2500" b="1" i="1" dirty="0" err="1">
                <a:latin typeface="Sylfaen" panose="010A0502050306030303" pitchFamily="18" charset="0"/>
              </a:rPr>
              <a:t>triangulare</a:t>
            </a:r>
            <a:r>
              <a:rPr lang="en-US" sz="2500" b="1" i="1" dirty="0">
                <a:latin typeface="Sylfaen" panose="010A0502050306030303" pitchFamily="18" charset="0"/>
              </a:rPr>
              <a:t>  </a:t>
            </a:r>
            <a:r>
              <a:rPr lang="en-US" sz="2500" b="1" i="1" dirty="0" err="1">
                <a:latin typeface="Sylfaen" panose="010A0502050306030303" pitchFamily="18" charset="0"/>
              </a:rPr>
              <a:t>dextra</a:t>
            </a:r>
            <a:r>
              <a:rPr lang="en-US" sz="2500" b="1" i="1" dirty="0">
                <a:latin typeface="Sylfaen" panose="010A0502050306030303" pitchFamily="18" charset="0"/>
              </a:rPr>
              <a:t>;  3. </a:t>
            </a:r>
            <a:r>
              <a:rPr lang="en-US" sz="2500" b="1" i="1" dirty="0" err="1">
                <a:latin typeface="Sylfaen" panose="010A0502050306030303" pitchFamily="18" charset="0"/>
              </a:rPr>
              <a:t>Lig</a:t>
            </a:r>
            <a:r>
              <a:rPr lang="en-US" sz="2500" b="1" i="1" dirty="0">
                <a:latin typeface="Sylfaen" panose="010A0502050306030303" pitchFamily="18" charset="0"/>
              </a:rPr>
              <a:t>. </a:t>
            </a:r>
            <a:r>
              <a:rPr lang="en-US" sz="2500" b="1" i="1" dirty="0" err="1">
                <a:latin typeface="Sylfaen" panose="010A0502050306030303" pitchFamily="18" charset="0"/>
              </a:rPr>
              <a:t>coronarium</a:t>
            </a:r>
            <a:r>
              <a:rPr lang="en-US" sz="2500" b="1" i="1" dirty="0">
                <a:latin typeface="Sylfaen" panose="010A0502050306030303" pitchFamily="18" charset="0"/>
              </a:rPr>
              <a:t> hepatic; 4.Vv.hepaticae;  5. V. cava inferior;   6. </a:t>
            </a:r>
            <a:r>
              <a:rPr lang="en-US" sz="2500" b="1" i="1" dirty="0" err="1">
                <a:latin typeface="Sylfaen" panose="010A0502050306030303" pitchFamily="18" charset="0"/>
              </a:rPr>
              <a:t>Lobus</a:t>
            </a:r>
            <a:r>
              <a:rPr lang="en-US" sz="2500" b="1" i="1" dirty="0">
                <a:latin typeface="Sylfaen" panose="010A0502050306030303" pitchFamily="18" charset="0"/>
              </a:rPr>
              <a:t> </a:t>
            </a:r>
            <a:r>
              <a:rPr lang="en-US" sz="2500" b="1" i="1" dirty="0" err="1">
                <a:latin typeface="Sylfaen" panose="010A0502050306030303" pitchFamily="18" charset="0"/>
              </a:rPr>
              <a:t>caudatus</a:t>
            </a:r>
            <a:r>
              <a:rPr lang="en-US" sz="2500" b="1" i="1" dirty="0">
                <a:latin typeface="Sylfaen" panose="010A0502050306030303" pitchFamily="18" charset="0"/>
              </a:rPr>
              <a:t>; 7. Appendix </a:t>
            </a:r>
            <a:r>
              <a:rPr lang="en-US" sz="2500" b="1" i="1" dirty="0" err="1">
                <a:latin typeface="Sylfaen" panose="010A0502050306030303" pitchFamily="18" charset="0"/>
              </a:rPr>
              <a:t>fibrosa</a:t>
            </a:r>
            <a:r>
              <a:rPr lang="en-US" sz="2500" b="1" i="1" dirty="0">
                <a:latin typeface="Sylfaen" panose="010A0502050306030303" pitchFamily="18" charset="0"/>
              </a:rPr>
              <a:t> hepatic; 8. </a:t>
            </a:r>
            <a:r>
              <a:rPr lang="en-US" sz="2500" b="1" i="1" dirty="0" err="1">
                <a:latin typeface="Sylfaen" panose="010A0502050306030303" pitchFamily="18" charset="0"/>
              </a:rPr>
              <a:t>Lig</a:t>
            </a:r>
            <a:r>
              <a:rPr lang="en-US" sz="2500" b="1" i="1" dirty="0">
                <a:latin typeface="Sylfaen" panose="010A0502050306030303" pitchFamily="18" charset="0"/>
              </a:rPr>
              <a:t>. </a:t>
            </a:r>
            <a:r>
              <a:rPr lang="en-US" sz="2500" b="1" i="1" dirty="0" err="1">
                <a:latin typeface="Sylfaen" panose="010A0502050306030303" pitchFamily="18" charset="0"/>
              </a:rPr>
              <a:t>triangulare</a:t>
            </a:r>
            <a:r>
              <a:rPr lang="en-US" sz="2500" b="1" i="1" dirty="0">
                <a:latin typeface="Sylfaen" panose="010A0502050306030303" pitchFamily="18" charset="0"/>
              </a:rPr>
              <a:t>  </a:t>
            </a:r>
            <a:r>
              <a:rPr lang="en-US" sz="2500" b="1" i="1" dirty="0" err="1">
                <a:latin typeface="Sylfaen" panose="010A0502050306030303" pitchFamily="18" charset="0"/>
              </a:rPr>
              <a:t>sinistra</a:t>
            </a:r>
            <a:r>
              <a:rPr lang="en-US" sz="2500" b="1" i="1" dirty="0">
                <a:latin typeface="Sylfaen" panose="010A0502050306030303" pitchFamily="18" charset="0"/>
              </a:rPr>
              <a:t>.</a:t>
            </a:r>
            <a:endParaRPr lang="ru-RU" sz="2500" i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448" y="1907198"/>
            <a:ext cx="6663104" cy="4585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2079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95498"/>
          </a:xfrm>
        </p:spPr>
        <p:txBody>
          <a:bodyPr>
            <a:normAutofit/>
          </a:bodyPr>
          <a:lstStyle/>
          <a:p>
            <a:pPr algn="ctr"/>
            <a:r>
              <a:rPr lang="ka-GE" sz="4500" b="1" dirty="0">
                <a:latin typeface="Sylfaen" panose="010A0502050306030303" pitchFamily="18" charset="0"/>
              </a:rPr>
              <a:t>კარის ვენისა და ნაღვლის სადინრების ინტრაორგანული ტოტები კოროზიული პრეპარატი</a:t>
            </a:r>
            <a:endParaRPr lang="ru-RU" sz="45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9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592" y="2095499"/>
            <a:ext cx="6992816" cy="439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0011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62908"/>
          </a:xfrm>
        </p:spPr>
        <p:txBody>
          <a:bodyPr>
            <a:noAutofit/>
          </a:bodyPr>
          <a:lstStyle/>
          <a:p>
            <a:pPr algn="ctr"/>
            <a:r>
              <a:rPr lang="ka-GE" sz="4000" b="1" dirty="0">
                <a:latin typeface="Sylfaen" panose="010A0502050306030303" pitchFamily="18" charset="0"/>
              </a:rPr>
              <a:t>ღვიძლის 1 - მარჯვენა 2 - შუა და </a:t>
            </a:r>
            <a:br>
              <a:rPr lang="ka-GE" sz="4000" b="1" dirty="0">
                <a:latin typeface="Sylfaen" panose="010A0502050306030303" pitchFamily="18" charset="0"/>
              </a:rPr>
            </a:br>
            <a:r>
              <a:rPr lang="ka-GE" sz="4000" b="1" dirty="0">
                <a:latin typeface="Sylfaen" panose="010A0502050306030303" pitchFamily="18" charset="0"/>
              </a:rPr>
              <a:t>3 - მარცხენა ვენები. იზოლირებული პრეპარატის </a:t>
            </a:r>
            <a:r>
              <a:rPr lang="ka-GE" sz="4000" b="1" dirty="0" err="1">
                <a:latin typeface="Sylfaen" panose="010A0502050306030303" pitchFamily="18" charset="0"/>
              </a:rPr>
              <a:t>რენტგენოკონტრასტული</a:t>
            </a:r>
            <a:r>
              <a:rPr lang="ka-GE" sz="4000" b="1" dirty="0">
                <a:latin typeface="Sylfaen" panose="010A0502050306030303" pitchFamily="18" charset="0"/>
              </a:rPr>
              <a:t> სურათი </a:t>
            </a:r>
            <a:endParaRPr lang="ru-RU" sz="40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365" y="2391508"/>
            <a:ext cx="6169269" cy="390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9571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965081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/>
              <a:t>ღვიძლის სეგმენტები კუინოს სქემის მიხედვით</a:t>
            </a:r>
            <a:r>
              <a:rPr lang="en-US" sz="3000" b="1" dirty="0"/>
              <a:t>: 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en-US" sz="3000" b="1" dirty="0"/>
              <a:t>1. </a:t>
            </a:r>
            <a:r>
              <a:rPr lang="ka-GE" sz="3000" b="1" dirty="0"/>
              <a:t>შუასაძგიდისეული ზედაპირი და </a:t>
            </a:r>
            <a:r>
              <a:rPr lang="en-US" sz="3000" b="1" dirty="0"/>
              <a:t>2. </a:t>
            </a:r>
            <a:r>
              <a:rPr lang="ka-GE" sz="3000" b="1" dirty="0"/>
              <a:t>ვისცერული ზედაპირი</a:t>
            </a:r>
            <a:endParaRPr lang="ru-RU" sz="3000" b="1" dirty="0"/>
          </a:p>
        </p:txBody>
      </p:sp>
      <p:pic>
        <p:nvPicPr>
          <p:cNvPr id="3" name="Рисунок 2" descr="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781" y="1965081"/>
            <a:ext cx="7654437" cy="409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8474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ka-GE" sz="3500" b="1" dirty="0">
                <a:latin typeface="Sylfaen" panose="010A0502050306030303" pitchFamily="18" charset="0"/>
              </a:rPr>
              <a:t>ღვიძლის სეგმენტები კუინოს სქემის მიხედვით. კოროზიული პრეპარატი. </a:t>
            </a:r>
            <a:br>
              <a:rPr lang="ka-GE" sz="3500" b="1" dirty="0">
                <a:latin typeface="Sylfaen" panose="010A0502050306030303" pitchFamily="18" charset="0"/>
              </a:rPr>
            </a:br>
            <a:r>
              <a:rPr lang="ka-GE" sz="3500" b="1" dirty="0">
                <a:latin typeface="Sylfaen" panose="010A0502050306030303" pitchFamily="18" charset="0"/>
              </a:rPr>
              <a:t>ღვიძლის დიაფრაგმისეული ზედაპირი.</a:t>
            </a:r>
            <a:endParaRPr lang="ru-RU" sz="35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9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2"/>
            <a:ext cx="6816969" cy="4492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5883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59951"/>
          </a:xfrm>
        </p:spPr>
        <p:txBody>
          <a:bodyPr>
            <a:normAutofit/>
          </a:bodyPr>
          <a:lstStyle/>
          <a:p>
            <a:pPr algn="ctr"/>
            <a:r>
              <a:rPr lang="ka-GE" sz="3500" b="1" dirty="0">
                <a:latin typeface="Sylfaen" panose="010A0502050306030303" pitchFamily="18" charset="0"/>
              </a:rPr>
              <a:t>ღვიძლის სეგმენტები კუინოს სქემის მიხედვით. </a:t>
            </a:r>
            <a:br>
              <a:rPr lang="ka-GE" sz="3500" b="1" dirty="0">
                <a:latin typeface="Sylfaen" panose="010A0502050306030303" pitchFamily="18" charset="0"/>
              </a:rPr>
            </a:br>
            <a:r>
              <a:rPr lang="ka-GE" sz="3500" b="1" dirty="0">
                <a:latin typeface="Sylfaen" panose="010A0502050306030303" pitchFamily="18" charset="0"/>
              </a:rPr>
              <a:t>კოროზიული პრეპარატი.</a:t>
            </a:r>
            <a:br>
              <a:rPr lang="ka-GE" sz="3500" b="1" dirty="0">
                <a:latin typeface="Sylfaen" panose="010A0502050306030303" pitchFamily="18" charset="0"/>
              </a:rPr>
            </a:br>
            <a:r>
              <a:rPr lang="ka-GE" sz="3500" b="1" dirty="0">
                <a:latin typeface="Sylfaen" panose="010A0502050306030303" pitchFamily="18" charset="0"/>
              </a:rPr>
              <a:t>ღვიძლის ვისცერული ზედაპირი.</a:t>
            </a:r>
            <a:endParaRPr lang="ru-RU" sz="35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555" y="1959951"/>
            <a:ext cx="6375889" cy="444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1647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88602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 err="1"/>
              <a:t>ტურნიკატის</a:t>
            </a:r>
            <a:r>
              <a:rPr lang="ka-GE" sz="3000" b="1" dirty="0"/>
              <a:t> გატარება მარჯვენა წილოვანი პორტული ტრაქტის ზევით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en-US" sz="2700" dirty="0">
                <a:latin typeface="Sylfaen" panose="010A0502050306030303" pitchFamily="18" charset="0"/>
              </a:rPr>
              <a:t>1. </a:t>
            </a:r>
            <a:r>
              <a:rPr lang="ka-GE" sz="2700" dirty="0">
                <a:latin typeface="Sylfaen" panose="010A0502050306030303" pitchFamily="18" charset="0"/>
              </a:rPr>
              <a:t>კუდიანი წილი; 2. მარჯვენა წილი; 3. ნაღვლის ბუშტი; </a:t>
            </a:r>
            <a:r>
              <a:rPr lang="en-US" sz="2700" dirty="0">
                <a:latin typeface="Sylfaen" panose="010A0502050306030303" pitchFamily="18" charset="0"/>
              </a:rPr>
              <a:t/>
            </a:r>
            <a:br>
              <a:rPr lang="en-US" sz="2700" dirty="0">
                <a:latin typeface="Sylfaen" panose="010A0502050306030303" pitchFamily="18" charset="0"/>
              </a:rPr>
            </a:br>
            <a:r>
              <a:rPr lang="ka-GE" sz="2700" dirty="0">
                <a:latin typeface="Sylfaen" panose="010A0502050306030303" pitchFamily="18" charset="0"/>
              </a:rPr>
              <a:t>4. კვადრატული წილი; 5</a:t>
            </a:r>
            <a:r>
              <a:rPr lang="en-US" sz="2700" dirty="0">
                <a:latin typeface="Sylfaen" panose="010A0502050306030303" pitchFamily="18" charset="0"/>
              </a:rPr>
              <a:t>.</a:t>
            </a:r>
            <a:r>
              <a:rPr lang="ka-GE" sz="2700" dirty="0">
                <a:latin typeface="Sylfaen" panose="010A0502050306030303" pitchFamily="18" charset="0"/>
              </a:rPr>
              <a:t> ღვიძლის მრგვალი იოგი; 6.ღვიძლის მარცხენა წილი; 7. ტურნიკეტი მაჯვენა წილოვანი პორტული ტრაქტის ირგვლივ; 8</a:t>
            </a:r>
            <a:r>
              <a:rPr lang="en-US" sz="2700" dirty="0">
                <a:latin typeface="Sylfaen" panose="010A0502050306030303" pitchFamily="18" charset="0"/>
              </a:rPr>
              <a:t>.</a:t>
            </a:r>
            <a:r>
              <a:rPr lang="ka-GE" sz="2700" dirty="0">
                <a:latin typeface="Sylfaen" panose="010A0502050306030303" pitchFamily="18" charset="0"/>
              </a:rPr>
              <a:t> მაჯვენა წილოვანი პორტული ტრაქტი</a:t>
            </a:r>
            <a:r>
              <a:rPr lang="en-US" sz="2700" dirty="0">
                <a:latin typeface="Sylfaen" panose="010A0502050306030303" pitchFamily="18" charset="0"/>
              </a:rPr>
              <a:t>.</a:t>
            </a:r>
            <a:endParaRPr lang="ru-RU" sz="2700" dirty="0"/>
          </a:p>
        </p:txBody>
      </p:sp>
      <p:pic>
        <p:nvPicPr>
          <p:cNvPr id="3" name="Picture 3" descr="D:\Install\Documents\Pictures\2016-06-03\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594" y="2588602"/>
            <a:ext cx="5320811" cy="41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0657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499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b="1" dirty="0"/>
              <a:t>სისხლის მიმოქცევიდან გამოთიშული ღვიძლის მარჯვენა კლასიკური წილი და  ნაღვლის ბუშტის ფოსოს მარჯვენა ნახევარი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4" descr="D:\Install\Documents\Pictures\2016-06-03\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690688"/>
            <a:ext cx="6156813" cy="461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7039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1169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/>
              <a:t>ტურნიკატის გატარება მარცხენა წილოვანი პორტული ტრაქტის ზევით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ka-GE" sz="2200" dirty="0"/>
              <a:t>1. კუდიანი წილი; 2. მარჯვენა წილი; 3. ნაღვლის ბუშტი; 4. კვადრატული წილი;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ka-GE" sz="2200" dirty="0"/>
              <a:t>5</a:t>
            </a:r>
            <a:r>
              <a:rPr lang="en-US" sz="2200" dirty="0"/>
              <a:t>.</a:t>
            </a:r>
            <a:r>
              <a:rPr lang="ka-GE" sz="2200" dirty="0"/>
              <a:t> ღვიძლის მრგვალი იოგი; 6.ღვიძლის მარცხენა წილი; 7. ტურნიკეტი მაცხენა წილოვანი პორტული ტრაქტის ირგვლივ; 8</a:t>
            </a:r>
            <a:r>
              <a:rPr lang="en-US" sz="2200" dirty="0"/>
              <a:t>.</a:t>
            </a:r>
            <a:r>
              <a:rPr lang="ka-GE" sz="2200" dirty="0"/>
              <a:t> მარცხენა წილოვანი პორტული ტრაქტი</a:t>
            </a:r>
            <a:r>
              <a:rPr lang="en-US" sz="2200" dirty="0"/>
              <a:t>.</a:t>
            </a:r>
            <a:endParaRPr lang="ru-RU" sz="1800" dirty="0"/>
          </a:p>
        </p:txBody>
      </p:sp>
      <p:pic>
        <p:nvPicPr>
          <p:cNvPr id="3" name="Picture 5" descr="D:\Install\Documents\Pictures\2016-06-03\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161" y="2321169"/>
            <a:ext cx="5567728" cy="45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521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29479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atin typeface="AdumbadzeHN" pitchFamily="2" charset="0"/>
              </a:rPr>
              <a:t/>
            </a:r>
            <a:br>
              <a:rPr lang="en-US" sz="1600" b="1" dirty="0">
                <a:latin typeface="AdumbadzeHN" pitchFamily="2" charset="0"/>
              </a:rPr>
            </a:br>
            <a:r>
              <a:rPr lang="ka-GE" sz="4000" b="1" dirty="0"/>
              <a:t>ღვიძლის ვისცერული ზედაპირი</a:t>
            </a: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>1. </a:t>
            </a:r>
            <a:r>
              <a:rPr lang="ka-GE" sz="2500" b="1" dirty="0"/>
              <a:t>ღვიძლის მარცხენა წილი; </a:t>
            </a:r>
            <a:r>
              <a:rPr lang="en-US" sz="2500" b="1" dirty="0"/>
              <a:t>2</a:t>
            </a:r>
            <a:r>
              <a:rPr lang="ka-GE" sz="2500" b="1" dirty="0"/>
              <a:t> ღვიძლის მრგვალი იოგი</a:t>
            </a:r>
            <a:r>
              <a:rPr lang="en-US" sz="2500" b="1" dirty="0"/>
              <a:t>; 3.</a:t>
            </a:r>
            <a:r>
              <a:rPr lang="ka-GE" sz="2500" b="1" dirty="0"/>
              <a:t> ღვიძლის კუდიანი წილი</a:t>
            </a:r>
            <a:r>
              <a:rPr lang="it-IT" sz="2500" b="1" dirty="0"/>
              <a:t>; 4.</a:t>
            </a:r>
            <a:r>
              <a:rPr lang="ka-GE" sz="2500" b="1" dirty="0"/>
              <a:t> კარის ვენა</a:t>
            </a:r>
            <a:r>
              <a:rPr lang="it-IT" sz="2500" b="1" dirty="0"/>
              <a:t>; 5.</a:t>
            </a:r>
            <a:r>
              <a:rPr lang="ka-GE" sz="2500" b="1" dirty="0"/>
              <a:t> ღვიძლის საკუთარი არტერია</a:t>
            </a:r>
            <a:r>
              <a:rPr lang="it-IT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it-IT" sz="2500" b="1" dirty="0"/>
              <a:t>6.</a:t>
            </a:r>
            <a:r>
              <a:rPr lang="ka-GE" sz="2500" b="1" dirty="0"/>
              <a:t> ღვიძლის საერთო სადინარი</a:t>
            </a:r>
            <a:r>
              <a:rPr lang="it-IT" sz="2500" b="1" dirty="0"/>
              <a:t>; 7.</a:t>
            </a:r>
            <a:r>
              <a:rPr lang="ka-GE" sz="2500" b="1" dirty="0"/>
              <a:t> ღვიძლის კვადრატული წილი</a:t>
            </a:r>
            <a:r>
              <a:rPr lang="it-IT" sz="2500" b="1" dirty="0"/>
              <a:t>; </a:t>
            </a:r>
            <a:r>
              <a:rPr lang="ka-GE" sz="2500" b="1" dirty="0"/>
              <a:t/>
            </a:r>
            <a:br>
              <a:rPr lang="ka-GE" sz="2500" b="1" dirty="0"/>
            </a:br>
            <a:r>
              <a:rPr lang="it-IT" sz="2500" b="1" dirty="0"/>
              <a:t>8.</a:t>
            </a:r>
            <a:r>
              <a:rPr lang="ka-GE" sz="2500" b="1" dirty="0"/>
              <a:t> ნაღვლის ბუშტი</a:t>
            </a:r>
            <a:r>
              <a:rPr lang="it-IT" sz="2500" b="1" dirty="0"/>
              <a:t>; 9. </a:t>
            </a:r>
            <a:r>
              <a:rPr lang="ka-GE" sz="2500" b="1" dirty="0"/>
              <a:t>ღვიძლის მარჯვენა წილი</a:t>
            </a:r>
            <a:r>
              <a:rPr lang="it-IT" sz="2500" b="1" dirty="0"/>
              <a:t>; 10. </a:t>
            </a:r>
            <a:r>
              <a:rPr lang="ka-GE" sz="2500" b="1" dirty="0"/>
              <a:t>ქვედა ღრუ ვენა</a:t>
            </a:r>
            <a:r>
              <a:rPr lang="it-IT" sz="2500" b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" name="Рисунок 2" descr="8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119" y="2294791"/>
            <a:ext cx="5657761" cy="411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4251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55960"/>
          </a:xfrm>
        </p:spPr>
        <p:txBody>
          <a:bodyPr>
            <a:noAutofit/>
          </a:bodyPr>
          <a:lstStyle/>
          <a:p>
            <a:pPr algn="ctr"/>
            <a:r>
              <a:rPr lang="ka-GE" sz="4000" b="1" dirty="0"/>
              <a:t> </a:t>
            </a:r>
            <a:r>
              <a:rPr lang="ka-GE" sz="3700" b="1" dirty="0"/>
              <a:t>სისხლის მიმოქცევიდან გამოთიშული ღვიძლის მარცხენა კლასიკური წილი და კვადრატული წილი და ნაღვლის ბუშტის ფოსოს ნაწილი</a:t>
            </a:r>
            <a:endParaRPr lang="ru-RU" sz="3700" dirty="0"/>
          </a:p>
        </p:txBody>
      </p:sp>
      <p:pic>
        <p:nvPicPr>
          <p:cNvPr id="3" name="Picture 6" descr="D:\Install\Documents\Pictures\2016-06-03\0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131" y="2255960"/>
            <a:ext cx="6699738" cy="43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302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721708"/>
          </a:xfrm>
        </p:spPr>
        <p:txBody>
          <a:bodyPr>
            <a:normAutofit/>
          </a:bodyPr>
          <a:lstStyle/>
          <a:p>
            <a:pPr algn="ctr"/>
            <a:r>
              <a:rPr lang="ka-GE" sz="3500" b="1" dirty="0">
                <a:latin typeface="Sylfaen" panose="010A0502050306030303" pitchFamily="18" charset="0"/>
              </a:rPr>
              <a:t>ღვიძლის უკანა ზედაპირი</a:t>
            </a:r>
            <a:br>
              <a:rPr lang="ka-GE" sz="3500" b="1" dirty="0">
                <a:latin typeface="Sylfaen" panose="010A0502050306030303" pitchFamily="18" charset="0"/>
              </a:rPr>
            </a:br>
            <a:r>
              <a:rPr lang="ka-GE" sz="2800" b="1" dirty="0"/>
              <a:t>1. ნაღვლის ბუშტი; 2. ღვიძლის კვადრატული წილი; </a:t>
            </a:r>
            <a:br>
              <a:rPr lang="ka-GE" sz="2800" b="1" dirty="0"/>
            </a:br>
            <a:r>
              <a:rPr lang="ka-GE" sz="2800" b="1" dirty="0"/>
              <a:t>3. ღვიძლის მარცხენა წილი; 4. ღვიძლის მარჯვენა წილი; 5. ქვედა ღრუ ვენა; 6. ქვედა ღრუ ვენის იოგი; 7. ვენური იოგი; 8. თირკმელზედა ჯირკვლის ჩანაჭდევი; 9. ღვიძლის გვირგვინოვანი იოგი; 10. </a:t>
            </a:r>
            <a:r>
              <a:rPr lang="en-US" sz="2800" b="1" i="1" dirty="0"/>
              <a:t>Pars posterior facies </a:t>
            </a:r>
            <a:r>
              <a:rPr lang="it-IT" sz="2800" b="1" i="1" dirty="0" err="1"/>
              <a:t>diaphragmatica</a:t>
            </a:r>
            <a:r>
              <a:rPr lang="en-US" sz="2800" b="1" dirty="0"/>
              <a:t>; 11. </a:t>
            </a:r>
            <a:r>
              <a:rPr lang="ka-GE" sz="2800" b="1" dirty="0"/>
              <a:t>კარის ვენა.</a:t>
            </a:r>
            <a:endParaRPr lang="ru-RU" sz="2500" dirty="0"/>
          </a:p>
        </p:txBody>
      </p:sp>
      <p:pic>
        <p:nvPicPr>
          <p:cNvPr id="3" name="Рисунок 2" descr="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313" y="2721710"/>
            <a:ext cx="5793374" cy="413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102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30585"/>
          </a:xfrm>
        </p:spPr>
        <p:txBody>
          <a:bodyPr>
            <a:noAutofit/>
          </a:bodyPr>
          <a:lstStyle/>
          <a:p>
            <a:pPr algn="ctr"/>
            <a:r>
              <a:rPr lang="ka-GE" sz="3500" b="1" dirty="0">
                <a:latin typeface="Sylfaen" panose="010A0502050306030303" pitchFamily="18" charset="0"/>
              </a:rPr>
              <a:t>ღვიძლის ქვედა ზედაპირის ღარები და ფოსოები</a:t>
            </a:r>
            <a:r>
              <a:rPr lang="ru-RU" sz="2500" b="1" dirty="0">
                <a:latin typeface="Sylfaen" panose="010A0502050306030303" pitchFamily="18" charset="0"/>
              </a:rPr>
              <a:t/>
            </a:r>
            <a:br>
              <a:rPr lang="ru-RU" sz="2500" b="1" dirty="0">
                <a:latin typeface="Sylfaen" panose="010A0502050306030303" pitchFamily="18" charset="0"/>
              </a:rPr>
            </a:br>
            <a:r>
              <a:rPr lang="en-US" sz="2500" b="1" i="1" dirty="0">
                <a:latin typeface="Sylfaen" panose="010A0502050306030303" pitchFamily="18" charset="0"/>
              </a:rPr>
              <a:t>1. </a:t>
            </a:r>
            <a:r>
              <a:rPr lang="en-US" sz="2500" b="1" i="1" dirty="0" err="1">
                <a:latin typeface="Sylfaen" panose="010A0502050306030303" pitchFamily="18" charset="0"/>
              </a:rPr>
              <a:t>Lobus</a:t>
            </a:r>
            <a:r>
              <a:rPr lang="en-US" sz="2500" b="1" i="1" dirty="0">
                <a:latin typeface="Sylfaen" panose="010A0502050306030303" pitchFamily="18" charset="0"/>
              </a:rPr>
              <a:t> sinister hepatic; 2. </a:t>
            </a:r>
            <a:r>
              <a:rPr lang="en-US" sz="2500" b="1" i="1" dirty="0" err="1">
                <a:latin typeface="Sylfaen" panose="010A0502050306030303" pitchFamily="18" charset="0"/>
              </a:rPr>
              <a:t>Fissura</a:t>
            </a:r>
            <a:r>
              <a:rPr lang="en-US" sz="2500" b="1" i="1" dirty="0">
                <a:latin typeface="Sylfaen" panose="010A0502050306030303" pitchFamily="18" charset="0"/>
              </a:rPr>
              <a:t> </a:t>
            </a:r>
            <a:r>
              <a:rPr lang="en-US" sz="2500" b="1" i="1" dirty="0" err="1">
                <a:latin typeface="Sylfaen" panose="010A0502050306030303" pitchFamily="18" charset="0"/>
              </a:rPr>
              <a:t>lig</a:t>
            </a:r>
            <a:r>
              <a:rPr lang="en-US" sz="2500" b="1" i="1" dirty="0">
                <a:latin typeface="Sylfaen" panose="010A0502050306030303" pitchFamily="18" charset="0"/>
              </a:rPr>
              <a:t>. </a:t>
            </a:r>
            <a:r>
              <a:rPr lang="en-US" sz="2500" b="1" i="1" dirty="0" err="1">
                <a:latin typeface="Sylfaen" panose="010A0502050306030303" pitchFamily="18" charset="0"/>
              </a:rPr>
              <a:t>ve­nosi</a:t>
            </a:r>
            <a:r>
              <a:rPr lang="en-US" sz="2500" b="1" i="1" dirty="0">
                <a:latin typeface="Sylfaen" panose="010A0502050306030303" pitchFamily="18" charset="0"/>
              </a:rPr>
              <a:t>; 3. </a:t>
            </a:r>
            <a:r>
              <a:rPr lang="en-US" sz="2500" b="1" i="1" dirty="0" err="1">
                <a:latin typeface="Sylfaen" panose="010A0502050306030303" pitchFamily="18" charset="0"/>
              </a:rPr>
              <a:t>Fissura</a:t>
            </a:r>
            <a:r>
              <a:rPr lang="en-US" sz="2500" b="1" i="1" dirty="0">
                <a:latin typeface="Sylfaen" panose="010A0502050306030303" pitchFamily="18" charset="0"/>
              </a:rPr>
              <a:t> </a:t>
            </a:r>
            <a:r>
              <a:rPr lang="en-US" sz="2500" b="1" i="1" dirty="0" err="1">
                <a:latin typeface="Sylfaen" panose="010A0502050306030303" pitchFamily="18" charset="0"/>
              </a:rPr>
              <a:t>lig</a:t>
            </a:r>
            <a:r>
              <a:rPr lang="en-US" sz="2500" b="1" i="1" dirty="0">
                <a:latin typeface="Sylfaen" panose="010A0502050306030303" pitchFamily="18" charset="0"/>
              </a:rPr>
              <a:t>. </a:t>
            </a:r>
            <a:r>
              <a:rPr lang="en-US" sz="2500" b="1" i="1" dirty="0" err="1">
                <a:latin typeface="Sylfaen" panose="010A0502050306030303" pitchFamily="18" charset="0"/>
              </a:rPr>
              <a:t>teretis</a:t>
            </a:r>
            <a:r>
              <a:rPr lang="en-US" sz="2500" b="1" i="1" dirty="0">
                <a:latin typeface="Sylfaen" panose="010A0502050306030303" pitchFamily="18" charset="0"/>
              </a:rPr>
              <a:t>; 4. Porta he­patic;  </a:t>
            </a:r>
            <a:r>
              <a:rPr lang="ka-GE" sz="2500" b="1" i="1" dirty="0">
                <a:latin typeface="Sylfaen" panose="010A0502050306030303" pitchFamily="18" charset="0"/>
              </a:rPr>
              <a:t/>
            </a:r>
            <a:br>
              <a:rPr lang="ka-GE" sz="2500" b="1" i="1" dirty="0">
                <a:latin typeface="Sylfaen" panose="010A0502050306030303" pitchFamily="18" charset="0"/>
              </a:rPr>
            </a:br>
            <a:r>
              <a:rPr lang="en-US" sz="2500" b="1" i="1" dirty="0">
                <a:latin typeface="Sylfaen" panose="010A0502050306030303" pitchFamily="18" charset="0"/>
              </a:rPr>
              <a:t>5. </a:t>
            </a:r>
            <a:r>
              <a:rPr lang="en-US" sz="2500" b="1" i="1" dirty="0" err="1">
                <a:latin typeface="Sylfaen" panose="010A0502050306030303" pitchFamily="18" charset="0"/>
              </a:rPr>
              <a:t>Lobus</a:t>
            </a:r>
            <a:r>
              <a:rPr lang="en-US" sz="2500" b="1" i="1" dirty="0">
                <a:latin typeface="Sylfaen" panose="010A0502050306030303" pitchFamily="18" charset="0"/>
              </a:rPr>
              <a:t> </a:t>
            </a:r>
            <a:r>
              <a:rPr lang="en-US" sz="2500" b="1" i="1" dirty="0" err="1">
                <a:latin typeface="Sylfaen" panose="010A0502050306030303" pitchFamily="18" charset="0"/>
              </a:rPr>
              <a:t>caudatus</a:t>
            </a:r>
            <a:r>
              <a:rPr lang="en-US" sz="2500" b="1" i="1" dirty="0">
                <a:latin typeface="Sylfaen" panose="010A0502050306030303" pitchFamily="18" charset="0"/>
              </a:rPr>
              <a:t> hepatic; 6. </a:t>
            </a:r>
            <a:r>
              <a:rPr lang="en-US" sz="2500" b="1" i="1" dirty="0" err="1">
                <a:latin typeface="Sylfaen" panose="010A0502050306030303" pitchFamily="18" charset="0"/>
              </a:rPr>
              <a:t>Lo­b­us</a:t>
            </a:r>
            <a:r>
              <a:rPr lang="en-US" sz="2500" b="1" i="1" dirty="0">
                <a:latin typeface="Sylfaen" panose="010A0502050306030303" pitchFamily="18" charset="0"/>
              </a:rPr>
              <a:t> qua­d­ratus hepatic; 7. Fossa </a:t>
            </a:r>
            <a:r>
              <a:rPr lang="en-US" sz="2500" b="1" i="1" dirty="0" err="1">
                <a:latin typeface="Sylfaen" panose="010A0502050306030303" pitchFamily="18" charset="0"/>
              </a:rPr>
              <a:t>ve­sicae</a:t>
            </a:r>
            <a:r>
              <a:rPr lang="en-US" sz="2500" b="1" i="1" dirty="0">
                <a:latin typeface="Sylfaen" panose="010A0502050306030303" pitchFamily="18" charset="0"/>
              </a:rPr>
              <a:t> </a:t>
            </a:r>
            <a:r>
              <a:rPr lang="en-US" sz="2500" b="1" i="1" dirty="0" err="1">
                <a:latin typeface="Sylfaen" panose="010A0502050306030303" pitchFamily="18" charset="0"/>
              </a:rPr>
              <a:t>felleae</a:t>
            </a:r>
            <a:r>
              <a:rPr lang="en-US" sz="2500" b="1" i="1" dirty="0">
                <a:latin typeface="Sylfaen" panose="010A0502050306030303" pitchFamily="18" charset="0"/>
              </a:rPr>
              <a:t>; </a:t>
            </a:r>
            <a:br>
              <a:rPr lang="en-US" sz="2500" b="1" i="1" dirty="0">
                <a:latin typeface="Sylfaen" panose="010A0502050306030303" pitchFamily="18" charset="0"/>
              </a:rPr>
            </a:br>
            <a:r>
              <a:rPr lang="en-US" sz="2500" b="1" i="1" dirty="0">
                <a:latin typeface="Sylfaen" panose="010A0502050306030303" pitchFamily="18" charset="0"/>
              </a:rPr>
              <a:t>8. </a:t>
            </a:r>
            <a:r>
              <a:rPr lang="en-US" sz="2500" b="1" i="1" dirty="0" err="1">
                <a:latin typeface="Sylfaen" panose="010A0502050306030303" pitchFamily="18" charset="0"/>
              </a:rPr>
              <a:t>Lobus</a:t>
            </a:r>
            <a:r>
              <a:rPr lang="en-US" sz="2500" b="1" i="1" dirty="0">
                <a:latin typeface="Sylfaen" panose="010A0502050306030303" pitchFamily="18" charset="0"/>
              </a:rPr>
              <a:t> </a:t>
            </a:r>
            <a:r>
              <a:rPr lang="en-US" sz="2500" b="1" i="1" dirty="0" err="1">
                <a:latin typeface="Sylfaen" panose="010A0502050306030303" pitchFamily="18" charset="0"/>
              </a:rPr>
              <a:t>dexter</a:t>
            </a:r>
            <a:r>
              <a:rPr lang="en-US" sz="2500" b="1" i="1" dirty="0">
                <a:latin typeface="Sylfaen" panose="010A0502050306030303" pitchFamily="18" charset="0"/>
              </a:rPr>
              <a:t> hepatic; 9. Sulcus venae </a:t>
            </a:r>
            <a:r>
              <a:rPr lang="en-US" sz="2500" b="1" i="1" dirty="0" err="1">
                <a:latin typeface="Sylfaen" panose="010A0502050306030303" pitchFamily="18" charset="0"/>
              </a:rPr>
              <a:t>cavae</a:t>
            </a:r>
            <a:r>
              <a:rPr lang="en-US" sz="2500" b="1" i="1" dirty="0">
                <a:latin typeface="Sylfaen" panose="010A0502050306030303" pitchFamily="18" charset="0"/>
              </a:rPr>
              <a:t>; 10. Appendix </a:t>
            </a:r>
            <a:r>
              <a:rPr lang="en-US" sz="2500" b="1" i="1" dirty="0" err="1">
                <a:latin typeface="Sylfaen" panose="010A0502050306030303" pitchFamily="18" charset="0"/>
              </a:rPr>
              <a:t>fibrosa</a:t>
            </a:r>
            <a:r>
              <a:rPr lang="en-US" sz="2500" b="1" i="1" dirty="0">
                <a:latin typeface="Sylfaen" panose="010A0502050306030303" pitchFamily="18" charset="0"/>
              </a:rPr>
              <a:t> hepatic.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3" name="Рисунок 2" descr="8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342" y="2195757"/>
            <a:ext cx="5759316" cy="4463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059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7566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latin typeface="Sylfaen" panose="010A0502050306030303" pitchFamily="18" charset="0"/>
              </a:rPr>
              <a:t>მრგვალი იოგის ღარი ნაწილობრივ დაფარული პარენქიმული ხიდაკებით</a:t>
            </a:r>
            <a:endParaRPr lang="ru-RU" sz="4000" b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058" y="1902691"/>
            <a:ext cx="6077883" cy="414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544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12192000" cy="1813411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/>
              <a:t>მრგვალი</a:t>
            </a:r>
            <a:r>
              <a:rPr lang="en-US" sz="3000" b="1" dirty="0"/>
              <a:t> </a:t>
            </a:r>
            <a:r>
              <a:rPr lang="ka-GE" sz="3000" b="1" dirty="0"/>
              <a:t>იოგის</a:t>
            </a:r>
            <a:r>
              <a:rPr lang="en-US" sz="3000" b="1" dirty="0"/>
              <a:t> </a:t>
            </a:r>
            <a:r>
              <a:rPr lang="ka-GE" sz="3000" b="1" dirty="0"/>
              <a:t>ღარი ნაწილობრივ</a:t>
            </a:r>
            <a:r>
              <a:rPr lang="en-US" sz="3000" b="1" dirty="0"/>
              <a:t> </a:t>
            </a:r>
            <a:r>
              <a:rPr lang="ka-GE" sz="3000" b="1" dirty="0"/>
              <a:t>დაფარული</a:t>
            </a:r>
            <a:r>
              <a:rPr lang="en-US" sz="3000" b="1" dirty="0"/>
              <a:t> </a:t>
            </a:r>
            <a:r>
              <a:rPr lang="ka-GE" sz="3000" b="1" dirty="0"/>
              <a:t>პარენქიმული</a:t>
            </a:r>
            <a:r>
              <a:rPr lang="en-US" sz="3000" b="1" dirty="0"/>
              <a:t> </a:t>
            </a:r>
            <a:r>
              <a:rPr lang="ka-GE" sz="3000" b="1" dirty="0"/>
              <a:t>ხიდაკით.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500" b="1" dirty="0"/>
              <a:t>1.</a:t>
            </a:r>
            <a:r>
              <a:rPr lang="ka-GE" sz="2500" b="1" dirty="0"/>
              <a:t> ღვიძლის მარცხენა წილი</a:t>
            </a:r>
            <a:r>
              <a:rPr lang="en-US" sz="2500" b="1" dirty="0"/>
              <a:t>; 2.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კუდიანი წილი; </a:t>
            </a:r>
            <a:r>
              <a:rPr lang="en-US" sz="2500" b="1" dirty="0"/>
              <a:t>3. </a:t>
            </a:r>
            <a:r>
              <a:rPr lang="ka-GE" sz="2500" b="1" dirty="0"/>
              <a:t>ღვიძლის მარჯვენა წილი</a:t>
            </a:r>
            <a:r>
              <a:rPr lang="en-US" sz="2500" b="1" dirty="0"/>
              <a:t>; 4.</a:t>
            </a:r>
            <a:r>
              <a:rPr lang="ka-GE" sz="2500" b="1" dirty="0"/>
              <a:t>ნაღვლის ბუშტი</a:t>
            </a:r>
            <a:r>
              <a:rPr lang="en-US" sz="2500" b="1" dirty="0"/>
              <a:t>; 5. </a:t>
            </a:r>
            <a:r>
              <a:rPr lang="ka-GE" sz="2500" b="1" dirty="0"/>
              <a:t>ღვიძლის</a:t>
            </a:r>
            <a:r>
              <a:rPr lang="en-US" sz="2500" b="1" dirty="0"/>
              <a:t> </a:t>
            </a:r>
            <a:r>
              <a:rPr lang="ka-GE" sz="2500" b="1" dirty="0"/>
              <a:t>კვადრატული</a:t>
            </a:r>
            <a:r>
              <a:rPr lang="en-US" sz="2500" b="1" dirty="0"/>
              <a:t> </a:t>
            </a:r>
            <a:r>
              <a:rPr lang="ka-GE" sz="2500" b="1" dirty="0"/>
              <a:t>წილი</a:t>
            </a:r>
            <a:r>
              <a:rPr lang="en-US" sz="2500" b="1" dirty="0"/>
              <a:t>; 6. </a:t>
            </a:r>
            <a:r>
              <a:rPr lang="ka-GE" sz="2500" b="1" dirty="0"/>
              <a:t>მრგვალი</a:t>
            </a:r>
            <a:r>
              <a:rPr lang="en-US" sz="2500" b="1" dirty="0"/>
              <a:t> </a:t>
            </a:r>
            <a:r>
              <a:rPr lang="ka-GE" sz="2500" b="1" dirty="0"/>
              <a:t>იოგი; </a:t>
            </a:r>
            <a:br>
              <a:rPr lang="ka-GE" sz="2500" b="1" dirty="0"/>
            </a:br>
            <a:r>
              <a:rPr lang="en-US" sz="2500" b="1" dirty="0"/>
              <a:t>7. </a:t>
            </a:r>
            <a:r>
              <a:rPr lang="ka-GE" sz="2500" b="1" dirty="0"/>
              <a:t>პარენქიმული</a:t>
            </a:r>
            <a:r>
              <a:rPr lang="en-US" sz="2500" b="1" dirty="0"/>
              <a:t> </a:t>
            </a:r>
            <a:r>
              <a:rPr lang="ka-GE" sz="2500" b="1" dirty="0"/>
              <a:t>ხიდაკი</a:t>
            </a:r>
            <a:r>
              <a:rPr lang="en-US" sz="2500" b="1" dirty="0"/>
              <a:t>; 8. </a:t>
            </a:r>
            <a:r>
              <a:rPr lang="ka-GE" sz="2500" b="1" dirty="0"/>
              <a:t>ღვიძლის კარი.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 descr="10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005" y="1984861"/>
            <a:ext cx="6413989" cy="4263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34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000" b="1" dirty="0">
                <a:latin typeface="Sylfaen" panose="010A0502050306030303" pitchFamily="18" charset="0"/>
              </a:rPr>
              <a:t>ღრმა მრგვალი იოგის ჩანაჭდევი </a:t>
            </a:r>
            <a:r>
              <a:rPr lang="ka-GE" sz="4000" b="1" i="1" dirty="0">
                <a:latin typeface="Sylfaen" panose="010A0502050306030303" pitchFamily="18" charset="0"/>
              </a:rPr>
              <a:t>(დიაფრაგმული ზედაპირი)</a:t>
            </a:r>
            <a:endParaRPr lang="ru-RU" sz="4000" b="1" i="1" dirty="0">
              <a:latin typeface="Sylfaen" panose="010A0502050306030303" pitchFamily="18" charset="0"/>
            </a:endParaRPr>
          </a:p>
        </p:txBody>
      </p:sp>
      <p:pic>
        <p:nvPicPr>
          <p:cNvPr id="3" name="Рисунок 2" descr="10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760" y="1884652"/>
            <a:ext cx="600448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3331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ინდივიდუალური</PresentationFormat>
  <Paragraphs>40</Paragraphs>
  <Slides>40</Slides>
  <Notes>0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40</vt:i4>
      </vt:variant>
    </vt:vector>
  </HeadingPairs>
  <TitlesOfParts>
    <vt:vector size="41" baseType="lpstr">
      <vt:lpstr>Тема Office</vt:lpstr>
      <vt:lpstr>ელენთის დიაფრაგმული ზედაპირი</vt:lpstr>
      <vt:lpstr>ელენთის ვისცერული ზედაპირი და ელენთის კარი</vt:lpstr>
      <vt:lpstr>ღვიძლის დიაფრაგმის ზედაპირი 1. ღვიძლის მარჯვენა წილი; 2. ღვიძლის მარცხენა წილი; 3. ნაღვლის ბუშტი; 4. ღვიძლის მრგვალი იოგი; 5. ღვიძლის გვირგვინოვანი იოგი; 6. დიაფრაგმა; 7. მარცხენა სამკუთხა იოგი; 8. მარჯვენა სამკუთხა იოგი; 9. ღვიძლის ნამგლისებური იოგი. </vt:lpstr>
      <vt:lpstr> ღვიძლის ვისცერული ზედაპირი 1. ღვიძლის მარცხენა წილი; 2 ღვიძლის მრგვალი იოგი; 3. ღვიძლის კუდიანი წილი; 4. კარის ვენა; 5. ღვიძლის საკუთარი არტერია;  6. ღვიძლის საერთო სადინარი; 7. ღვიძლის კვადრატული წილი;  8. ნაღვლის ბუშტი; 9. ღვიძლის მარჯვენა წილი; 10. ქვედა ღრუ ვენა. </vt:lpstr>
      <vt:lpstr>ღვიძლის უკანა ზედაპირი 1. ნაღვლის ბუშტი; 2. ღვიძლის კვადრატული წილი;  3. ღვიძლის მარცხენა წილი; 4. ღვიძლის მარჯვენა წილი; 5. ქვედა ღრუ ვენა; 6. ქვედა ღრუ ვენის იოგი; 7. ვენური იოგი; 8. თირკმელზედა ჯირკვლის ჩანაჭდევი; 9. ღვიძლის გვირგვინოვანი იოგი; 10. Pars posterior facies diaphragmatica; 11. კარის ვენა.</vt:lpstr>
      <vt:lpstr>ღვიძლის ქვედა ზედაპირის ღარები და ფოსოები 1. Lobus sinister hepatic; 2. Fissura lig. ve­nosi; 3. Fissura lig. teretis; 4. Porta he­patic;   5. Lobus caudatus hepatic; 6. Lo­b­us qua­d­ratus hepatic; 7. Fossa ve­sicae felleae;  8. Lobus dexter hepatic; 9. Sulcus venae cavae; 10. Appendix fibrosa hepatic. </vt:lpstr>
      <vt:lpstr>მრგვალი იოგის ღარი ნაწილობრივ დაფარული პარენქიმული ხიდაკებით</vt:lpstr>
      <vt:lpstr>მრგვალი იოგის ღარი ნაწილობრივ დაფარული პარენქიმული ხიდაკით. 1. ღვიძლის მარცხენა წილი; 2. ღვიძლის კუდიანი წილი; 3. ღვიძლის მარჯვენა წილი; 4.ნაღვლის ბუშტი; 5. ღვიძლის კვადრატული წილი; 6. მრგვალი იოგი;  7. პარენქიმული ხიდაკი; 8. ღვიძლის კარი. </vt:lpstr>
      <vt:lpstr>ღრმა მრგვალი იოგის ჩანაჭდევი (დიაფრაგმული ზედაპირი)</vt:lpstr>
      <vt:lpstr>ღრმა მრგვალი იოგის ჩანაჭდევი (ვისცერული ზედაპირი) 1. ღრმა მრგვალი იოგის ჩანაჭდევი (ვისცერული ზედაპირი) მარცხენა წილი;  2. ღვიძლის კუდიანი წილი; 3. ქვედა ღრუ ვენის - ღვიძლის ნაწილი; 4. მარჯვენა წილი; 5. ნაღვლის ბუშტი;  6.  ღვიძილს კვადრატული წილი; 7. მრგვალი იოგის ღარი; 8. მრგვალი იოგის ჩანაჭდევი.</vt:lpstr>
      <vt:lpstr>მრგვალი იოგის ღარის კიდეები დაკავშირებულია ერთმანეთთან შემაერთებელქსოვილოვანი ხიდაკებით</vt:lpstr>
      <vt:lpstr>მრგვალი იოგის ღარის კიდეები დაკავშირებულია ერთმანეთთან შემაერთებელქსოვილოვანი ხიდაკით 1. მარცხენა წილი; 2. ვენური იოგი; 3. კუდიანი წილი; 4. მარჯვენა წილი;  5. ნაღვლის ბუშტი; 6. კვადრატული წილი; 7. მრგვალი იოგი;  8. შემაერთებელქსოვილოვანი ხიდაკი; 9. ღვიძლის კარი.</vt:lpstr>
      <vt:lpstr>ღვიძლის მრგვალი იოგის ღარის ანატომიური ცვალებადობის ფორმები 1. თავისუფალი ღვიძლის მრგვალი იოგის ღარი;  2. ღვიძლის მრგვალი იოგის ღარი პარენქიმული ხიდაკით; 3. ღვიძლის მრგვალი იოგის ღარი შემაერთებელქსოვილოვანი ხიდაკით; 4. ღვიძლის მრგვალი იოგის ღარის ღრმა ჩანაჭდევი.</vt:lpstr>
      <vt:lpstr>დამატებითი ღარი წარმოადგენს ღვიძლის განივი ღარის გაგრძელებას მარჯვნივ 1. მარცხენა წილი; 2. კუდიანი წილი; 3. ქვემო ღრუ ვენის ღვიძლის ნაწილი;  4. მარჯვენა წილი; 5. მარჯვენა დამატებითი ღარი; 6. ნაღვლის ბუშტი;  7. კვადრატული წილი; 8. მრგვალი იოგის ღარი; 9. მრგვალი იოგი;  10. ღვიძლის კარი.</vt:lpstr>
      <vt:lpstr>ღვიძლის კარის ანატომიური ცვალებადობის ფორმები 1. ღვიძლის განიერი კარი;  2. ღვიძლის კარის გარდამავალი ფორმა (ტიპი 1);  3. ღვიძლის კარის გარდამავალი ფორმა (ტიპი 2);  4. ღვიძლის ვიწრო კარი.</vt:lpstr>
      <vt:lpstr>ღვიძლის განიერი კარი 1. მარცხენა წილი; 2. ვენური იოგის ღარი 3. კუდიანი წილი;  4. ქვემო ღრუ ვენის - ღვიძლის ნაწილი; 5. მარჯვენა წილი;  6. მარჯვენა დამატებითი ღარი; 7. ნაღვლის ბუშტი; 8. კვადრატული წილი;  9. მრგვალი იოგი;  10. ღვიძლ-თორმეტგოჯა იოგის - ღვიძლის ნაწილი.</vt:lpstr>
      <vt:lpstr>ღვიძლის ვიწრო კარი 1. მარცხენა წილი; 2. ვენური იოგის ღარი; 3. კუდიანი წილი; 4. მარჯვენა წილი;  5. ნაღვლის ბუშტი;  6. კვადრატული წილი;  7. პარენქიმული ხიდაკები; 8. მრგვალი იოგი; 9. ღვიძლ-თორმეტგოჯა იოგის - ღვიძლის ნაწილი.</vt:lpstr>
      <vt:lpstr>ღვიძლის კარის გარდამავალი ფორმა 1. მარცხენა წილი; 2. კუდიანი წილი; 3. ქვემო ღრუ ვენის - ღვიძლის ნაწილი;  4. მარჯვენა დამატებით ღარები; 5. მარჯვენა წილი; 6. ნაღვლის ბუშტი;  7. კვადრატული წილი; 8. პარენქიმული ხიდაკები;  9. ღვიძლ-თორმეტგოჯა იოგის - ღვიძლის ნაწილი.</vt:lpstr>
      <vt:lpstr>ღვიძლის კარის ვისცერულ ზედაპირზე მდებარეობის ცვალებადობის ფორმები 1. ღვიძლის უკან გადანაცვლებული კარი;  2. ღვიძლის კარი, გადანაცვლებული მისი ვისცერული ზედაპირის შუაში;  3. ღვიძლის წინ გადანაცვლებული კარი.</vt:lpstr>
      <vt:lpstr>პარავაზალური და პარაბილიარულ შემაერთებელქსოვილოვან წარმონაქმნთა ურთიერთობა ღვიძლის კარის მიდამოში 1. ღვიძლის პარენქიმა; 2. კარის ფირფიტა; 3. პარაბილიარული შემაერთებელი ქსოვილი; 4. ლორწოვანი ნაღვლის ჯირკვლები; 5. არტერიის შემაერთებელქსოვილოვანი საფარველი; 6. კარის ვენის წილოვანი ტოტის შემაერთებელქსოვილოვანი საფარველი;  7. პერიტონეუმისქვეშა შრე;  8. ლიმფური ძარღვები; 9. ნერვები; 10. პერიტონეუმი</vt:lpstr>
      <vt:lpstr>საგიტალური განაკვეთი ღვიძლის კარის მიდამოში.  ფოტო ბინოკულარული მიკროსკოპიდან.  ობიექტივი X 0.6, ოკულარი X 6 1. ღვიძლის პარენქიმა; 2. კარის ფირფიტა; 3. კარის ვენის წილოვანი ტოტი;  4. კარის მიდამოს ფაშარი შემაერთებელი ქსოვილი;  5. პერიტონეუმი.</vt:lpstr>
      <vt:lpstr>საგიტალური განაკვეთი ღვიძლის კარის მიდამოში კუდიანი წილის დონეზე. ფოტო ბინოკულარული მიკროსკოპიდან.  ობიექტივი X 0.6, ოკულარი X 6 1. ღვიძლის პარენქიმა; 2. კარის ფირფიტა; 3. კარის ვენის წილოვანი ტოტი; 4. კარის მიდამოს ფაშარი შემაერთებელი ქსოვილი; 5. პერიტონეუმი; 6. კუდიანი წილის პორტული ტრაქტის სისხლძარღვთა ირგვლივი ბოჭკოვანი შემაერთებელი ქსოვილი.</vt:lpstr>
      <vt:lpstr>წილოვანი პორტული კომპლექსის ერთი უბანი. ტიშ-ჯელატინის ინექცია. ფოტო სინათლის მიკროსკოპიდან. გადიდება X 8 1. ღვიძლის პარენქიმა; 2. კარის ფირფიტა; 3. ნაღვლის ლორწოვანი ჯირკვლები კარის ფირფიტასა და პარაბილიარულ ქსოვილში; 4. წილოვანი ნაღვლის სადინარი;  5. წილოვანი ნაღვლის სადინარის ნაღვლის ლორწოვანი ჯირკვლები.</vt:lpstr>
      <vt:lpstr>საგიტალური განაკვეთი ღვიძლის კარის მიდამოში მარჯვენა პორტული კომპლექსის დონეზე. ფოტო ბინოკულარული მიკროსკოპიდან.  ობიექტივი X 0.6, ოკულარი X 6  1. ღვიძლის პარენქიმა; 2. კარის ფირფიტა; 3. პერიტონეუმი; 4. მარჯვენა პორტული კომპლექსის მილოვანი სტრუქტურები;  5. პარაბილიალური ქსოვილი; 6. ცხიმოვანი ქსოვილი; 7. შემაერთებელი ქსოვილის შრე, რომელიც პერიტონეუმისა და ბუშტის ფირფიტის დაშორების ადგილიდან გამოდის. </vt:lpstr>
      <vt:lpstr>განივი განაკვეთი ნაღვლის ბუშტის სარეცელის მიდამოში. ფოტო ბინოკულარული მიკროსკოპიდან.  ობიექტივი X 0.6, ოკულარი X 6 1. პერიტონეუმი; 2. ბუშტის ფირფიტა; 3. ნაღვლის ბუშტის კედელი;  4. ღვიძლის პარენქიმა.</vt:lpstr>
      <vt:lpstr>განივი განაკვეთი ნაღვლის ბუშტის სარეცელის მიდამოში.  ფოტო ბინოკულარული მიკროსკოპიდან.  ობიექტივი X 0.6, ოკულარი X 6 1. პერიტონეუმი; 2. ბუშტის ფირფიტა; 3. ნაღვლის ბუშტის კედელი;  4. ღვიძლის პარენქიმა; 5. შემაერთებელი ქსოვილის შრე, რომელიც პერიტონეუმისა და ბუშტის ფირფიტის დაშორების ადგილიდან გამოდის.</vt:lpstr>
      <vt:lpstr>განივი განაკვეთი მრგვალი იოგის ღარის მიდამოში პარენქიმული ხიდაკების არსებობის პირობებში.  ფოტო ბინოკულარული მიკროსკოპიდან.  ობიექტივი X 0.6, ოკულარი X 6 1. ღვიძლის მარცხენა წილის პარენქიმა; 2. პარენქიმული ხიდაკი;  3. ღვიძლის მარჯვენა წილის პარენქიმა; 4. მრგვალი იოგი; 5. ჭიპის ფირფიტა.</vt:lpstr>
      <vt:lpstr>განივი განაკვეთი მრგვალი იოგის ღარის მიდამოში პარენქიმული ხიდაკის არსებობის პირობებში. ფოტო ბინოკულარული მიკროსკოპიდან.  ობიექტივი X 0.6, ოკულარი X 6 1. ღვიძლის მარცხენა წილის პარენქიმა; 2. პარენქიმული ხიდაკი;  3. ღვიძლის მარჯვენა წილის პარენქიმა; 4. მრგვალი იოგი; 5 ჭიპის ფირფიტა.</vt:lpstr>
      <vt:lpstr>  განივი განაკვეთი ვენური იოგის სარეცელის მიდამოში.  ფოტო ბინოკულარული მიკროსკოპიდან.  ობიექტივი X 0.6, ოკულარი X 6 1. ღვიძლის პარენქიმა; 2. პერიტონეუმი; 3. ცხიმოვანი ქსოვილი;  4. ვენური ფირფიტა;  5. ვენური იოგი. </vt:lpstr>
      <vt:lpstr>ღვიძლის კარისა და ნაღვლის ბუშტის ფოსოს შემაერთებელი ქსოვილი 1. ნაღვლის ბუშტი; 2. ბუშტის ფირფიტა; 3. მრგვალი იოგი; 4. მარჯვენა ლატერალური პორტული კომპლექსი; 5. მარჯვენა პარამედიანური პორტული კომპლექსი;  6. III სეგმენტის პორტული ტრაქტი; 7. II სეგმენტის პორტული ტრაქტი; 8. IV სეგმენტის პორტული ტრაქტი; 9. ვენური იოგის ღარში მდებარე შემაერთებელი ქსოვილი;  10. ღვიძლ-თორმეტგოჯა იოგის ღვიძლის ნაწილი.</vt:lpstr>
      <vt:lpstr>ღვიძლის პერიტონეუმით დაფარული ნაწილი 1. Lig. falciforme hepatic; 2 Lig. triangulare  dextra;  3. Lig. coronarium hepatic; 4.Vv.hepaticae;  5. V. cava inferior;   6. Lobus caudatus; 7. Appendix fibrosa hepatic; 8. Lig. triangulare  sinistra.</vt:lpstr>
      <vt:lpstr>კარის ვენისა და ნაღვლის სადინრების ინტრაორგანული ტოტები კოროზიული პრეპარატი</vt:lpstr>
      <vt:lpstr>ღვიძლის 1 - მარჯვენა 2 - შუა და  3 - მარცხენა ვენები. იზოლირებული პრეპარატის რენტგენოკონტრასტული სურათი </vt:lpstr>
      <vt:lpstr>ღვიძლის სეგმენტები კუინოს სქემის მიხედვით:   1. შუასაძგიდისეული ზედაპირი და 2. ვისცერული ზედაპირი</vt:lpstr>
      <vt:lpstr>ღვიძლის სეგმენტები კუინოს სქემის მიხედვით. კოროზიული პრეპარატი.  ღვიძლის დიაფრაგმისეული ზედაპირი.</vt:lpstr>
      <vt:lpstr>ღვიძლის სეგმენტები კუინოს სქემის მიხედვით.  კოროზიული პრეპარატი. ღვიძლის ვისცერული ზედაპირი.</vt:lpstr>
      <vt:lpstr>ტურნიკატის გატარება მარჯვენა წილოვანი პორტული ტრაქტის ზევით 1. კუდიანი წილი; 2. მარჯვენა წილი; 3. ნაღვლის ბუშტი;  4. კვადრატული წილი; 5. ღვიძლის მრგვალი იოგი; 6.ღვიძლის მარცხენა წილი; 7. ტურნიკეტი მაჯვენა წილოვანი პორტული ტრაქტის ირგვლივ; 8. მაჯვენა წილოვანი პორტული ტრაქტი.</vt:lpstr>
      <vt:lpstr>სისხლის მიმოქცევიდან გამოთიშული ღვიძლის მარჯვენა კლასიკური წილი და  ნაღვლის ბუშტის ფოსოს მარჯვენა ნახევარი  </vt:lpstr>
      <vt:lpstr>ტურნიკატის გატარება მარცხენა წილოვანი პორტული ტრაქტის ზევით 1. კუდიანი წილი; 2. მარჯვენა წილი; 3. ნაღვლის ბუშტი; 4. კვადრატული წილი;  5. ღვიძლის მრგვალი იოგი; 6.ღვიძლის მარცხენა წილი; 7. ტურნიკეტი მაცხენა წილოვანი პორტული ტრაქტის ირგვლივ; 8. მარცხენა წილოვანი პორტული ტრაქტი.</vt:lpstr>
      <vt:lpstr> სისხლის მიმოქცევიდან გამოთიშული ღვიძლის მარცხენა კლასიკური წილი და კვადრატული წილი და ნაღვლის ბუშტის ფოსოს ნაწილი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elenTis diafragmuli zedapiri</dc:title>
  <dc:creator>Пользователь Windows</dc:creator>
  <cp:lastModifiedBy>admin</cp:lastModifiedBy>
  <cp:revision>49</cp:revision>
  <dcterms:created xsi:type="dcterms:W3CDTF">2017-10-30T16:49:00Z</dcterms:created>
  <dcterms:modified xsi:type="dcterms:W3CDTF">2017-12-11T06:07:45Z</dcterms:modified>
</cp:coreProperties>
</file>